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4" r:id="rId5"/>
    <p:sldId id="263" r:id="rId6"/>
    <p:sldId id="277" r:id="rId7"/>
    <p:sldId id="266" r:id="rId8"/>
    <p:sldId id="270" r:id="rId9"/>
    <p:sldId id="269" r:id="rId10"/>
    <p:sldId id="267" r:id="rId11"/>
    <p:sldId id="268" r:id="rId12"/>
    <p:sldId id="271" r:id="rId13"/>
    <p:sldId id="272" r:id="rId14"/>
    <p:sldId id="273" r:id="rId15"/>
    <p:sldId id="276" r:id="rId16"/>
    <p:sldId id="275" r:id="rId17"/>
    <p:sldId id="274" r:id="rId18"/>
    <p:sldId id="259" r:id="rId19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409F2-595A-4B6A-81E6-1080236B4220}" v="8" dt="2025-06-09T09:46:00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9"/>
    <p:restoredTop sz="60225"/>
  </p:normalViewPr>
  <p:slideViewPr>
    <p:cSldViewPr snapToGrid="0">
      <p:cViewPr varScale="1">
        <p:scale>
          <a:sx n="46" d="100"/>
          <a:sy n="46" d="100"/>
        </p:scale>
        <p:origin x="18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Sadokierska" userId="dfaa739b-886c-416e-802b-f866214049b7" providerId="ADAL" clId="{8A3409F2-595A-4B6A-81E6-1080236B4220}"/>
    <pc:docChg chg="modSld">
      <pc:chgData name="Patrycja Sadokierska" userId="dfaa739b-886c-416e-802b-f866214049b7" providerId="ADAL" clId="{8A3409F2-595A-4B6A-81E6-1080236B4220}" dt="2025-06-09T09:46:26.220" v="1" actId="5793"/>
      <pc:docMkLst>
        <pc:docMk/>
      </pc:docMkLst>
      <pc:sldChg chg="modNotesTx">
        <pc:chgData name="Patrycja Sadokierska" userId="dfaa739b-886c-416e-802b-f866214049b7" providerId="ADAL" clId="{8A3409F2-595A-4B6A-81E6-1080236B4220}" dt="2025-06-09T09:46:26.220" v="1" actId="5793"/>
        <pc:sldMkLst>
          <pc:docMk/>
          <pc:sldMk cId="104186927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7E737AD-DA83-B61B-8A7F-3CED3940C8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98C7A78-24EA-99B0-C9F3-71C4A7731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0A9CE2-4DF7-4874-A263-66873D81320D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F17AE8-D375-C2EC-0CC7-98A41C35A6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66626CE-B1AD-BF7C-8379-E21F06042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106152-4396-477E-B45F-A6167C15B9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E80201C-4A0E-CDB1-6829-1297E9455D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8D064D-1B42-4B4A-C483-8A6CB065F4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15A104-DB74-4EAC-BE5C-7E6190C4A7C5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64C8F1AF-209C-A9C5-C97B-1694AE7C39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5D2B2C97-9C44-F04F-80AD-6276101D9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E2A929E-474D-0006-486B-18743AF8D0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9D4CFBE-F4C8-0F1D-82B4-FA10E66C6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6897BD-E32A-4506-9B98-515D6C95B8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5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610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086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467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86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41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9EBD1-9687-21F1-66C7-58A6133E0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47CBA3-1726-A752-4AB8-0B103B102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AD420-2F97-CA16-1A8C-FDCF6479F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8C895-21CB-F764-6F5E-C5ADA2605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6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1A8DA-775C-348D-8E5D-5C56D06C6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BE1AA-85FF-7177-7DA5-4291328A4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456B00-FD63-0A05-8BEE-86B173380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473D9-BB42-7D73-AF19-53DCA19B2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21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CD990-9644-4254-25DC-69973E41C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9BB668-30AC-A89E-4F37-1188E66C3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D03BF-C3DA-F464-CFF3-9F6107CBA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9A749-3FBE-E36E-FD93-F731076F8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75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CC76A-E971-465C-35AD-28061CDF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08C24F-6A7A-4CB3-93BE-897C5A5F0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7459C-187A-E3DB-98B8-EF0A7943D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FBB49-3FC2-5011-ECF3-DA556AB8F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95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E3BB3-8180-4E28-A62E-0CCF5BD14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ACC89-D113-603A-B755-CD384BFE2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D61DC-EBC0-8FA1-5654-BD0A5A888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4C7AA-EBE7-1B00-137D-744C635B6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62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7F0A6-0F21-7285-C83F-94D6412C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07190-C031-BAEB-3EA1-CA4A0D06A6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77D98-34E3-7C45-044F-A80EEB56D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C3BEF-850D-A61A-E2B6-61E6FCC5B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00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C6724-DD07-2945-34D3-4E848B262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F9C10-1CF7-541F-B070-9777C74E0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A5BD2-3502-76ED-90EA-13F10BB8A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06F10-6A8D-7B42-7778-094DCA80C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62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9C166E-2A80-468E-AEF0-F24E9211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E35D-19BC-4459-8080-75BCC555BCB6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7BCC05-9DF5-B769-DC37-D2F20F6F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DE9AC8-6C09-4BEF-196E-F575352C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DED2-B351-4C3C-BB9E-EE13B046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97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6A7877-9E3E-8DCE-FE40-B79F809B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DFD5-8E24-4B2F-BA16-31285E839F62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FDDC33-A4CA-EF70-2C26-2A43553B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273E01-A4C1-FC47-038B-A8227D16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3EB3-F66A-4EEF-BAFB-1697564DB0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28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BE5C46-C4B9-D9F4-8322-3987551D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55C7-1D1B-42A4-A3C7-3C8B7C503C09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7332E7-0466-D2DA-368B-E809E155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971B8F-8F51-858A-695A-A85A5F45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B314-A5EF-437D-A0CB-33650523EF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60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002E26-BDF1-D333-51A1-D10C5F26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7C2B-B6D4-4AB9-B99C-A42971D2C8D9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D1EC30-4733-0C91-C39F-68171EFE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3C4D98-05B5-D2D5-4C99-2FA229D5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F9CB-F1FE-42EF-A067-4EAA245153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08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CAE416-3A4D-330D-73AB-476ADC96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39EF-9275-45DC-B093-57D32581551F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D7CCF3-DADD-1F8E-21FA-3255A9CC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0826B0-A6CD-239C-DE14-9AC03F47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A70C-E5CF-4A2B-8D16-2DE507A354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48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19A7F5-3CC7-1829-5FCC-FA6E6214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AF03-7058-46CC-865F-87F984D634A9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B0AF7A-09E6-B2C3-C7B2-404A8E88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C9E77A-22CF-E0CE-D1AD-147771FF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9ADE-6BE7-445C-86E2-F1278FBF1F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01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7C10349-1AF4-10E9-7906-010BBEA6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04B9-896F-4265-A92E-8FE25DE5A99E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342332F-F797-A014-72BC-055FD8BA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2117F97-6971-CA48-602B-B2D8616B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F89C-B781-4FF7-947F-692B9D9AB4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59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26F8E0B-427D-942C-0239-49FD6667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495B-EEDE-49B3-8859-48C32AD7DD0E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19F1122-A486-C1BE-961E-BD68313F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076BCD2-63AF-25E0-4470-7B073765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E46D-D8CB-4A95-8111-3C08B4093C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4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43AE14-27C7-5A70-ABFA-6ECC8F9F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5D15-0D03-406A-91EF-5A58993014E2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781566F-D56A-A5CE-C75B-4C341B55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8FBBD5-EBEC-2883-A7E1-94EE9666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D49F-8CE1-466E-90D5-E146C39FF3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92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132D50-856F-3668-B8A1-7E9534E5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8351A-699E-4BA4-AE09-DB56EC664266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BB7E1B-2BC6-EA81-A230-76C71616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7967C8-6177-36A5-0281-1114EE2A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7078-6C15-4C65-BA19-75DA9ABEE6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1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A2E865-7FDE-8C71-1B6A-DC44113A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E865-049C-4B2B-878B-3B76A128557E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B5691C-2A15-6C8E-F85B-7ACC88F8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8F5A9A-9078-DA75-DB3C-0CF72F9E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F674-2D40-491F-9DF7-34CE1A976B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6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A094515A-30DB-8C30-4190-04C1CDAFE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D0378599-A006-EFDC-DC1A-896F2A847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050C8F-3524-439D-E04D-3EE06B879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F9D23F-2CB1-436B-B810-9ACD55358A14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E96F89-4EB7-FA60-F8B3-E1363E316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024B-184B-18C1-1B48-0663852F2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4C2F5A-A0B1-4347-AD04-FD05C633A3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>
            <a:extLst>
              <a:ext uri="{FF2B5EF4-FFF2-40B4-BE49-F238E27FC236}">
                <a16:creationId xmlns:a16="http://schemas.microsoft.com/office/drawing/2014/main" id="{42FF5D99-6309-C779-F7AF-231E081012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576388"/>
            <a:ext cx="9144000" cy="1069975"/>
          </a:xfrm>
        </p:spPr>
        <p:txBody>
          <a:bodyPr/>
          <a:lstStyle/>
          <a:p>
            <a:r>
              <a:rPr lang="pl-PL" altLang="pl-PL">
                <a:solidFill>
                  <a:schemeClr val="bg1"/>
                </a:solidFill>
                <a:latin typeface="Regola Pro Bold" panose="00000700000000000000" pitchFamily="50" charset="-18"/>
              </a:rPr>
              <a:t>Nomios </a:t>
            </a:r>
            <a:r>
              <a:rPr lang="pl-PL" altLang="pl-PL" sz="6600">
                <a:solidFill>
                  <a:schemeClr val="bg1"/>
                </a:solidFill>
                <a:latin typeface="Regola Pro Bold" panose="00000700000000000000" pitchFamily="50" charset="-18"/>
              </a:rPr>
              <a:t>Security</a:t>
            </a:r>
            <a:r>
              <a:rPr lang="pl-PL" altLang="pl-PL">
                <a:solidFill>
                  <a:schemeClr val="bg1"/>
                </a:solidFill>
                <a:latin typeface="Regola Pro Bold" panose="00000700000000000000" pitchFamily="50" charset="-18"/>
              </a:rPr>
              <a:t> Cup</a:t>
            </a:r>
          </a:p>
        </p:txBody>
      </p:sp>
      <p:sp>
        <p:nvSpPr>
          <p:cNvPr id="15363" name="Podtytuł 2">
            <a:extLst>
              <a:ext uri="{FF2B5EF4-FFF2-40B4-BE49-F238E27FC236}">
                <a16:creationId xmlns:a16="http://schemas.microsoft.com/office/drawing/2014/main" id="{37507D36-9F37-4B99-957B-8567004DE6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981325"/>
            <a:ext cx="9144000" cy="1655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altLang="pl-PL" sz="4000">
                <a:solidFill>
                  <a:schemeClr val="bg1"/>
                </a:solidFill>
                <a:latin typeface="Regola Pro Bold" panose="00000500000000000000" pitchFamily="50" charset="-18"/>
              </a:rPr>
              <a:t>29-31 maja 2025</a:t>
            </a:r>
            <a:br>
              <a:rPr lang="pl-PL" altLang="pl-PL" sz="4000">
                <a:solidFill>
                  <a:schemeClr val="bg1"/>
                </a:solidFill>
                <a:latin typeface="Regola Pro Bold" panose="00000500000000000000" pitchFamily="50" charset="-18"/>
              </a:rPr>
            </a:br>
            <a:r>
              <a:rPr lang="pl-PL" altLang="pl-PL" sz="4000">
                <a:solidFill>
                  <a:schemeClr val="bg1"/>
                </a:solidFill>
                <a:latin typeface="Regola Pro Bold" panose="00000500000000000000" pitchFamily="50" charset="-18"/>
              </a:rPr>
              <a:t>Hotel Mazurski Raj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3C272A-C434-D68D-1ED9-0ECC7CAD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automatyzacji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DB840D-2107-498D-11C7-BC66E3B5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754"/>
            <a:ext cx="8866909" cy="3515301"/>
          </a:xfrm>
        </p:spPr>
        <p:txBody>
          <a:bodyPr/>
          <a:lstStyle/>
          <a:p>
            <a:r>
              <a:rPr lang="pl-PL" dirty="0"/>
              <a:t>Zwiększenie powtarzalności i niezawodności wdrożeń</a:t>
            </a:r>
          </a:p>
          <a:p>
            <a:r>
              <a:rPr lang="pl-PL" dirty="0"/>
              <a:t>Skrócenie czasu konfiguracji urządzeń F5 BIG-IP</a:t>
            </a:r>
          </a:p>
          <a:p>
            <a:r>
              <a:rPr lang="pl-PL" dirty="0"/>
              <a:t>Historia zmian konfiguracji</a:t>
            </a:r>
          </a:p>
          <a:p>
            <a:r>
              <a:rPr lang="pl-PL" dirty="0"/>
              <a:t>Możliwość szybkiego powrotu do poprzedniej wersji konfiguracji</a:t>
            </a:r>
          </a:p>
          <a:p>
            <a:r>
              <a:rPr lang="pl-PL" dirty="0"/>
              <a:t>Uproszczenie procesu z wykorzystaniem </a:t>
            </a:r>
            <a:r>
              <a:rPr lang="pl-PL" dirty="0" err="1"/>
              <a:t>DevOps</a:t>
            </a:r>
            <a:endParaRPr lang="pl-PL" dirty="0"/>
          </a:p>
          <a:p>
            <a:r>
              <a:rPr lang="pl-PL" dirty="0"/>
              <a:t>Rozliczalność</a:t>
            </a:r>
          </a:p>
        </p:txBody>
      </p:sp>
    </p:spTree>
    <p:extLst>
      <p:ext uri="{BB962C8B-B14F-4D97-AF65-F5344CB8AC3E}">
        <p14:creationId xmlns:p14="http://schemas.microsoft.com/office/powerpoint/2010/main" val="38539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9EDF2-3F72-DFB5-FF18-B02A1027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Narzędzia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154D46-33DD-BCAC-1284-D0EA3BCE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5302"/>
          </a:xfrm>
        </p:spPr>
        <p:txBody>
          <a:bodyPr/>
          <a:lstStyle/>
          <a:p>
            <a:r>
              <a:rPr lang="pl-PL" dirty="0"/>
              <a:t>Git – centralne repozytorium konfiguracji</a:t>
            </a:r>
          </a:p>
          <a:p>
            <a:r>
              <a:rPr lang="pl-PL" dirty="0"/>
              <a:t>Jenkins – automatyzacja procesu (CI/CD)</a:t>
            </a:r>
          </a:p>
          <a:p>
            <a:r>
              <a:rPr lang="pl-PL" dirty="0" err="1"/>
              <a:t>Ansible</a:t>
            </a:r>
            <a:r>
              <a:rPr lang="pl-PL" dirty="0"/>
              <a:t> – narzędzie do wdrożeń i orkiestracji</a:t>
            </a:r>
          </a:p>
          <a:p>
            <a:r>
              <a:rPr lang="pl-PL" dirty="0"/>
              <a:t>AWX – interfejs graficzny (GUI) oraz API*</a:t>
            </a:r>
          </a:p>
          <a:p>
            <a:r>
              <a:rPr lang="pl-PL" dirty="0"/>
              <a:t>F5 BIG-IP REST API – interfejs programowania aplikacji, który umożliwia zarządzanie i automatyzację konfiguracji urządzeń F5</a:t>
            </a:r>
          </a:p>
          <a:p>
            <a:r>
              <a:rPr lang="pl-PL" dirty="0" err="1"/>
              <a:t>Kubernets</a:t>
            </a:r>
            <a:r>
              <a:rPr lang="pl-PL" dirty="0"/>
              <a:t>*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87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F18E0-AF19-D6B0-1275-3D8C3411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Repozytorium GIT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58673-6B8A-4E94-E467-1484DFFD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6407"/>
            <a:ext cx="10515600" cy="2174875"/>
          </a:xfrm>
        </p:spPr>
        <p:txBody>
          <a:bodyPr/>
          <a:lstStyle/>
          <a:p>
            <a:r>
              <a:rPr lang="pl-PL" dirty="0"/>
              <a:t>/</a:t>
            </a:r>
            <a:r>
              <a:rPr lang="pl-PL" dirty="0" err="1"/>
              <a:t>playbooks</a:t>
            </a:r>
            <a:r>
              <a:rPr lang="pl-PL" dirty="0"/>
              <a:t>/ – </a:t>
            </a:r>
            <a:r>
              <a:rPr lang="pl-PL" dirty="0" err="1"/>
              <a:t>playbooki</a:t>
            </a:r>
            <a:r>
              <a:rPr lang="pl-PL" dirty="0"/>
              <a:t> </a:t>
            </a:r>
            <a:r>
              <a:rPr lang="pl-PL" dirty="0" err="1"/>
              <a:t>Ansible</a:t>
            </a:r>
            <a:endParaRPr lang="pl-PL" dirty="0"/>
          </a:p>
          <a:p>
            <a:r>
              <a:rPr lang="pl-PL" dirty="0"/>
              <a:t>/</a:t>
            </a:r>
            <a:r>
              <a:rPr lang="pl-PL" dirty="0" err="1"/>
              <a:t>inventory</a:t>
            </a:r>
            <a:r>
              <a:rPr lang="pl-PL" dirty="0"/>
              <a:t>/ – pliki inwentaryzacji</a:t>
            </a:r>
          </a:p>
          <a:p>
            <a:r>
              <a:rPr lang="pl-PL" dirty="0"/>
              <a:t>/</a:t>
            </a:r>
            <a:r>
              <a:rPr lang="pl-PL" dirty="0" err="1"/>
              <a:t>roles</a:t>
            </a:r>
            <a:r>
              <a:rPr lang="pl-PL" dirty="0"/>
              <a:t>/ – role </a:t>
            </a:r>
            <a:r>
              <a:rPr lang="pl-PL" dirty="0" err="1"/>
              <a:t>Ansible</a:t>
            </a:r>
            <a:endParaRPr lang="pl-PL" dirty="0"/>
          </a:p>
          <a:p>
            <a:r>
              <a:rPr lang="pl-PL" dirty="0"/>
              <a:t>/</a:t>
            </a:r>
            <a:r>
              <a:rPr lang="pl-PL" dirty="0" err="1"/>
              <a:t>config</a:t>
            </a:r>
            <a:r>
              <a:rPr lang="pl-PL" dirty="0"/>
              <a:t>/ – pliki konfiguracyjne F5 (np. </a:t>
            </a:r>
            <a:r>
              <a:rPr lang="pl-PL" dirty="0" err="1"/>
              <a:t>iRules</a:t>
            </a:r>
            <a:r>
              <a:rPr lang="pl-PL" dirty="0"/>
              <a:t>, deklaracje AS3, itd.)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30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2E1509-A832-0A07-8943-62024689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Konfiguracja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2BE17CD-31A2-A669-F4F5-2D1B6CA64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7238"/>
            <a:ext cx="3383463" cy="19780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BC5FD4E-5368-560F-3EF8-6CB0F2C4DA01}"/>
              </a:ext>
            </a:extLst>
          </p:cNvPr>
          <p:cNvSpPr txBox="1"/>
          <p:nvPr/>
        </p:nvSpPr>
        <p:spPr>
          <a:xfrm>
            <a:off x="1588134" y="1690688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Ansible</a:t>
            </a:r>
            <a:r>
              <a:rPr lang="pl-PL" dirty="0"/>
              <a:t> </a:t>
            </a:r>
            <a:r>
              <a:rPr lang="pl-PL" dirty="0" err="1"/>
              <a:t>playbook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7ED0A4A-B386-6D9E-B5D4-A1B267AC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32" y="3180051"/>
            <a:ext cx="2595987" cy="232352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98B294A-78D6-4ECE-268A-0B1109E41F6C}"/>
              </a:ext>
            </a:extLst>
          </p:cNvPr>
          <p:cNvSpPr txBox="1"/>
          <p:nvPr/>
        </p:nvSpPr>
        <p:spPr>
          <a:xfrm>
            <a:off x="3099216" y="5503573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Jenkins </a:t>
            </a:r>
            <a:r>
              <a:rPr lang="pl-PL" dirty="0" err="1"/>
              <a:t>pipeline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64C95E6-AD83-BA65-4AE6-1515B830BEB6}"/>
              </a:ext>
            </a:extLst>
          </p:cNvPr>
          <p:cNvSpPr txBox="1"/>
          <p:nvPr/>
        </p:nvSpPr>
        <p:spPr>
          <a:xfrm>
            <a:off x="5517573" y="1140380"/>
            <a:ext cx="287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F5 </a:t>
            </a:r>
            <a:r>
              <a:rPr lang="pl-PL" dirty="0" err="1"/>
              <a:t>Declarative</a:t>
            </a:r>
            <a:r>
              <a:rPr lang="pl-PL" dirty="0"/>
              <a:t> </a:t>
            </a:r>
            <a:r>
              <a:rPr lang="pl-PL" dirty="0" err="1"/>
              <a:t>Onboarding</a:t>
            </a:r>
            <a:r>
              <a:rPr lang="pl-PL" dirty="0"/>
              <a:t>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0AD4F84-3DF9-536A-23B2-3FC9BD2BE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778" y="1509712"/>
            <a:ext cx="5054600" cy="28321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6D67EED-2231-F8EC-C0FF-4644E15D6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368" y="1774928"/>
            <a:ext cx="3340100" cy="37973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1F3B2B1-407B-3FAC-9562-884264EF3D76}"/>
              </a:ext>
            </a:extLst>
          </p:cNvPr>
          <p:cNvSpPr txBox="1"/>
          <p:nvPr/>
        </p:nvSpPr>
        <p:spPr>
          <a:xfrm>
            <a:off x="7501173" y="5629707"/>
            <a:ext cx="300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F5 AS3 Definicja usługi HTTP</a:t>
            </a:r>
          </a:p>
        </p:txBody>
      </p:sp>
    </p:spTree>
    <p:extLst>
      <p:ext uri="{BB962C8B-B14F-4D97-AF65-F5344CB8AC3E}">
        <p14:creationId xmlns:p14="http://schemas.microsoft.com/office/powerpoint/2010/main" val="168401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813A7-4EF8-A423-52DA-9330291A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automatyzacji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B000BE-8A37-523D-D874-6820E1586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2127"/>
            <a:ext cx="10515600" cy="2088573"/>
          </a:xfrm>
        </p:spPr>
        <p:txBody>
          <a:bodyPr/>
          <a:lstStyle/>
          <a:p>
            <a:r>
              <a:rPr lang="pl-PL" dirty="0" err="1"/>
              <a:t>Commit</a:t>
            </a:r>
            <a:r>
              <a:rPr lang="pl-PL" dirty="0"/>
              <a:t> konfiguracji do repozytorium Git</a:t>
            </a:r>
          </a:p>
          <a:p>
            <a:r>
              <a:rPr lang="pl-PL" dirty="0"/>
              <a:t>Jenkins uruchamia </a:t>
            </a:r>
            <a:r>
              <a:rPr lang="pl-PL" dirty="0" err="1"/>
              <a:t>pipeline</a:t>
            </a:r>
            <a:endParaRPr lang="pl-PL" dirty="0"/>
          </a:p>
          <a:p>
            <a:r>
              <a:rPr lang="pl-PL" dirty="0" err="1"/>
              <a:t>Ansible</a:t>
            </a:r>
            <a:r>
              <a:rPr lang="pl-PL" dirty="0"/>
              <a:t> wdraża konfigurację na urządzenia F5</a:t>
            </a:r>
          </a:p>
          <a:p>
            <a:r>
              <a:rPr lang="pl-PL" dirty="0"/>
              <a:t>Jenkins raportuje status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82A6220F-0D76-96AD-F082-16C654FE5381}"/>
              </a:ext>
            </a:extLst>
          </p:cNvPr>
          <p:cNvSpPr txBox="1">
            <a:spLocks/>
          </p:cNvSpPr>
          <p:nvPr/>
        </p:nvSpPr>
        <p:spPr bwMode="auto">
          <a:xfrm>
            <a:off x="787402" y="1389495"/>
            <a:ext cx="9864436" cy="191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pl-PL" dirty="0"/>
          </a:p>
        </p:txBody>
      </p:sp>
      <p:pic>
        <p:nvPicPr>
          <p:cNvPr id="6" name="Obraz 5" descr="Obraz zawierający Znak drogowy, Grafika, tekst, Czcionka&#10;&#10;Zawartość wygenerowana przez AI może być niepoprawna.">
            <a:extLst>
              <a:ext uri="{FF2B5EF4-FFF2-40B4-BE49-F238E27FC236}">
                <a16:creationId xmlns:a16="http://schemas.microsoft.com/office/drawing/2014/main" id="{EC80405F-1930-17C4-6215-85E4EE9DE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8" y="1798782"/>
            <a:ext cx="1126836" cy="1126836"/>
          </a:xfrm>
          <a:prstGeom prst="rect">
            <a:avLst/>
          </a:prstGeom>
        </p:spPr>
      </p:pic>
      <p:pic>
        <p:nvPicPr>
          <p:cNvPr id="8" name="Obraz 7" descr="Obraz zawierający clipart, Kreskówka, rysowanie, ilustracja&#10;&#10;Zawartość wygenerowana przez AI może być niepoprawna.">
            <a:extLst>
              <a:ext uri="{FF2B5EF4-FFF2-40B4-BE49-F238E27FC236}">
                <a16:creationId xmlns:a16="http://schemas.microsoft.com/office/drawing/2014/main" id="{081EC676-F8A3-4383-2F99-2AF4D082A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71" y="1798782"/>
            <a:ext cx="1126836" cy="1126836"/>
          </a:xfrm>
          <a:prstGeom prst="rect">
            <a:avLst/>
          </a:prstGeom>
        </p:spPr>
      </p:pic>
      <p:pic>
        <p:nvPicPr>
          <p:cNvPr id="14" name="Obraz 13" descr="Obraz zawierający Grafika, logo, symbol, Karmin&#10;&#10;Zawartość wygenerowana przez AI może być niepoprawna.">
            <a:extLst>
              <a:ext uri="{FF2B5EF4-FFF2-40B4-BE49-F238E27FC236}">
                <a16:creationId xmlns:a16="http://schemas.microsoft.com/office/drawing/2014/main" id="{D17B2E88-F097-7122-B2F6-FF003DCF8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1" y="1881694"/>
            <a:ext cx="1027412" cy="944418"/>
          </a:xfrm>
          <a:prstGeom prst="rect">
            <a:avLst/>
          </a:prstGeom>
        </p:spPr>
      </p:pic>
      <p:sp>
        <p:nvSpPr>
          <p:cNvPr id="15" name="Strzałka w lewo i prawo 14">
            <a:extLst>
              <a:ext uri="{FF2B5EF4-FFF2-40B4-BE49-F238E27FC236}">
                <a16:creationId xmlns:a16="http://schemas.microsoft.com/office/drawing/2014/main" id="{A57C0F87-C53B-14E9-95F9-9C517804DDE0}"/>
              </a:ext>
            </a:extLst>
          </p:cNvPr>
          <p:cNvSpPr/>
          <p:nvPr/>
        </p:nvSpPr>
        <p:spPr>
          <a:xfrm>
            <a:off x="2126906" y="2105669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lewo i prawo 15">
            <a:extLst>
              <a:ext uri="{FF2B5EF4-FFF2-40B4-BE49-F238E27FC236}">
                <a16:creationId xmlns:a16="http://schemas.microsoft.com/office/drawing/2014/main" id="{880BF85A-74D2-2A0C-14AB-96C34216AF9A}"/>
              </a:ext>
            </a:extLst>
          </p:cNvPr>
          <p:cNvSpPr/>
          <p:nvPr/>
        </p:nvSpPr>
        <p:spPr>
          <a:xfrm>
            <a:off x="4504384" y="2105669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lewo i prawo 16">
            <a:extLst>
              <a:ext uri="{FF2B5EF4-FFF2-40B4-BE49-F238E27FC236}">
                <a16:creationId xmlns:a16="http://schemas.microsoft.com/office/drawing/2014/main" id="{81F26D50-4BF4-AD4A-0F02-736544772AFA}"/>
              </a:ext>
            </a:extLst>
          </p:cNvPr>
          <p:cNvSpPr/>
          <p:nvPr/>
        </p:nvSpPr>
        <p:spPr>
          <a:xfrm>
            <a:off x="7155986" y="246318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lewo i prawo 17">
            <a:extLst>
              <a:ext uri="{FF2B5EF4-FFF2-40B4-BE49-F238E27FC236}">
                <a16:creationId xmlns:a16="http://schemas.microsoft.com/office/drawing/2014/main" id="{DA6E1300-BFD6-F9F5-0D03-600A83760601}"/>
              </a:ext>
            </a:extLst>
          </p:cNvPr>
          <p:cNvSpPr/>
          <p:nvPr/>
        </p:nvSpPr>
        <p:spPr>
          <a:xfrm>
            <a:off x="7135090" y="169068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FE46447-C4E5-4C9F-C1DB-1E4458C38C44}"/>
              </a:ext>
            </a:extLst>
          </p:cNvPr>
          <p:cNvSpPr txBox="1"/>
          <p:nvPr/>
        </p:nvSpPr>
        <p:spPr>
          <a:xfrm>
            <a:off x="7075632" y="1400165"/>
            <a:ext cx="135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Onboarding</a:t>
            </a:r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A1DF1D6-C382-2A6B-C020-6E16B8F8B181}"/>
              </a:ext>
            </a:extLst>
          </p:cNvPr>
          <p:cNvSpPr txBox="1"/>
          <p:nvPr/>
        </p:nvSpPr>
        <p:spPr>
          <a:xfrm>
            <a:off x="7339177" y="2947813"/>
            <a:ext cx="80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Usługi</a:t>
            </a: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A1730206-154B-9329-088A-FD0412B65579}"/>
              </a:ext>
            </a:extLst>
          </p:cNvPr>
          <p:cNvGrpSpPr/>
          <p:nvPr/>
        </p:nvGrpSpPr>
        <p:grpSpPr>
          <a:xfrm>
            <a:off x="5719620" y="1740694"/>
            <a:ext cx="1905000" cy="1174678"/>
            <a:chOff x="5719620" y="1740694"/>
            <a:chExt cx="1905000" cy="1174678"/>
          </a:xfrm>
        </p:grpSpPr>
        <p:pic>
          <p:nvPicPr>
            <p:cNvPr id="10" name="Obraz 9" descr="Obraz zawierający tekst, Czcionka, Grafika, projekt graficzny&#10;&#10;Zawartość wygenerowana przez AI może być niepoprawna.">
              <a:extLst>
                <a:ext uri="{FF2B5EF4-FFF2-40B4-BE49-F238E27FC236}">
                  <a16:creationId xmlns:a16="http://schemas.microsoft.com/office/drawing/2014/main" id="{B3F1A1F9-2DAC-48EF-6160-48653357C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418" y="1788536"/>
              <a:ext cx="1126836" cy="1126836"/>
            </a:xfrm>
            <a:prstGeom prst="rect">
              <a:avLst/>
            </a:prstGeom>
          </p:spPr>
        </p:pic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1C9490D4-3D86-09C3-A6B8-E702C058A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19620" y="1740694"/>
              <a:ext cx="1905000" cy="469900"/>
            </a:xfrm>
            <a:prstGeom prst="rect">
              <a:avLst/>
            </a:prstGeom>
          </p:spPr>
        </p:pic>
        <p:pic>
          <p:nvPicPr>
            <p:cNvPr id="21" name="Obraz 20" descr="Obraz zawierający Grafika, logo, symbol, Karmin&#10;&#10;Zawartość wygenerowana przez AI może być niepoprawna.">
              <a:extLst>
                <a:ext uri="{FF2B5EF4-FFF2-40B4-BE49-F238E27FC236}">
                  <a16:creationId xmlns:a16="http://schemas.microsoft.com/office/drawing/2014/main" id="{C9C4916C-AC58-48B0-7D55-C4F4DF131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882" y="2266374"/>
              <a:ext cx="364475" cy="335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530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>
            <a:extLst>
              <a:ext uri="{FF2B5EF4-FFF2-40B4-BE49-F238E27FC236}">
                <a16:creationId xmlns:a16="http://schemas.microsoft.com/office/drawing/2014/main" id="{9CB616EE-0E37-8561-102C-5064F973A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25675"/>
            <a:ext cx="10515600" cy="1325563"/>
          </a:xfrm>
        </p:spPr>
        <p:txBody>
          <a:bodyPr/>
          <a:lstStyle/>
          <a:p>
            <a:pPr algn="ctr"/>
            <a:r>
              <a:rPr lang="pl-PL" altLang="pl-PL" sz="6000">
                <a:solidFill>
                  <a:schemeClr val="bg1"/>
                </a:solidFill>
              </a:rPr>
              <a:t>Dziękuję za uwagę!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BA34C178-5F5D-5AE6-951F-641CEC31FD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3845" y="1930023"/>
            <a:ext cx="6600496" cy="2314903"/>
          </a:xfrm>
        </p:spPr>
        <p:txBody>
          <a:bodyPr/>
          <a:lstStyle/>
          <a:p>
            <a:r>
              <a:rPr lang="pl-PL" altLang="pl-PL" dirty="0"/>
              <a:t>Wirtualizacja i Automatyzacja</a:t>
            </a:r>
            <a:br>
              <a:rPr lang="pl-PL" altLang="pl-PL" dirty="0"/>
            </a:br>
            <a:r>
              <a:rPr lang="pl-PL" altLang="pl-PL" dirty="0"/>
              <a:t>urządzeń F5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67FAB8-6D69-5208-F64B-4D39FCB0B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65383297-B1ED-8CD3-48F4-EEEEDCCB82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3843" y="2591204"/>
            <a:ext cx="7061011" cy="967922"/>
          </a:xfrm>
        </p:spPr>
        <p:txBody>
          <a:bodyPr/>
          <a:lstStyle/>
          <a:p>
            <a:r>
              <a:rPr lang="pl-PL" altLang="pl-PL" dirty="0"/>
              <a:t>Wirtualizacja</a:t>
            </a:r>
          </a:p>
        </p:txBody>
      </p:sp>
    </p:spTree>
    <p:extLst>
      <p:ext uri="{BB962C8B-B14F-4D97-AF65-F5344CB8AC3E}">
        <p14:creationId xmlns:p14="http://schemas.microsoft.com/office/powerpoint/2010/main" val="237971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9A07B-00F3-4158-7600-EB0616CA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F49AD6-E9FC-C4A9-DB9F-9F25F0B88954}"/>
              </a:ext>
            </a:extLst>
          </p:cNvPr>
          <p:cNvSpPr txBox="1"/>
          <p:nvPr/>
        </p:nvSpPr>
        <p:spPr>
          <a:xfrm>
            <a:off x="3093793" y="1536174"/>
            <a:ext cx="6004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altLang="pl-PL" sz="6000" dirty="0"/>
              <a:t>Koszt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B952F-5513-B05D-22EB-5FB291AA2675}"/>
              </a:ext>
            </a:extLst>
          </p:cNvPr>
          <p:cNvSpPr txBox="1"/>
          <p:nvPr/>
        </p:nvSpPr>
        <p:spPr>
          <a:xfrm>
            <a:off x="3093793" y="2551837"/>
            <a:ext cx="6004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altLang="pl-PL" sz="6000" dirty="0"/>
              <a:t>Czasy dostaw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C94C4-1397-27E3-6B5B-9049B0276413}"/>
              </a:ext>
            </a:extLst>
          </p:cNvPr>
          <p:cNvSpPr txBox="1"/>
          <p:nvPr/>
        </p:nvSpPr>
        <p:spPr>
          <a:xfrm>
            <a:off x="3093792" y="3567500"/>
            <a:ext cx="6004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altLang="pl-PL" sz="6000" dirty="0"/>
              <a:t>Prostota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82435-7AFE-B2B4-335D-394AA405C35D}"/>
              </a:ext>
            </a:extLst>
          </p:cNvPr>
          <p:cNvSpPr txBox="1"/>
          <p:nvPr/>
        </p:nvSpPr>
        <p:spPr>
          <a:xfrm>
            <a:off x="3093792" y="4583163"/>
            <a:ext cx="6004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altLang="pl-PL" sz="6000" dirty="0"/>
              <a:t>Redundancja</a:t>
            </a:r>
          </a:p>
        </p:txBody>
      </p:sp>
    </p:spTree>
    <p:extLst>
      <p:ext uri="{BB962C8B-B14F-4D97-AF65-F5344CB8AC3E}">
        <p14:creationId xmlns:p14="http://schemas.microsoft.com/office/powerpoint/2010/main" val="23123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A2B81-32F2-7D29-C34E-A469E2485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4A93CB-8A11-69C2-0BED-95FF42E61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8850" y="2536031"/>
            <a:ext cx="51943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3EBA0-7454-F6D3-4F5A-7993233A9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57D96-B0E9-768C-3706-2EED4B9336D1}"/>
              </a:ext>
            </a:extLst>
          </p:cNvPr>
          <p:cNvSpPr txBox="1"/>
          <p:nvPr/>
        </p:nvSpPr>
        <p:spPr>
          <a:xfrm>
            <a:off x="3581400" y="796897"/>
            <a:ext cx="134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F5_WAF_01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DA096-EE9F-94EC-5491-1F00D83CB7DD}"/>
              </a:ext>
            </a:extLst>
          </p:cNvPr>
          <p:cNvSpPr txBox="1"/>
          <p:nvPr/>
        </p:nvSpPr>
        <p:spPr>
          <a:xfrm>
            <a:off x="3581400" y="3475513"/>
            <a:ext cx="134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F5_WAF_02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692C0-4258-C94E-3330-DAB6810E5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85" y="604011"/>
            <a:ext cx="2122439" cy="2143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106C8-9FF4-2EC8-7291-8EE9DA543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85" y="3204383"/>
            <a:ext cx="2125260" cy="2143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A8291-0632-340B-07BA-8313DC625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220323"/>
            <a:ext cx="7772400" cy="1498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71978-2A95-6C57-F8EE-72BF23800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860303"/>
            <a:ext cx="7772400" cy="1528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04EE77-9713-CD2E-AD6B-814F653669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418" t="8131" r="2910" b="-8131"/>
          <a:stretch>
            <a:fillRect/>
          </a:stretch>
        </p:blipFill>
        <p:spPr>
          <a:xfrm>
            <a:off x="8685903" y="3290852"/>
            <a:ext cx="2667897" cy="2667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C59AD-0460-0652-09DD-1F6B8B37CB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460" t="11201" r="1258" b="-11201"/>
          <a:stretch>
            <a:fillRect/>
          </a:stretch>
        </p:blipFill>
        <p:spPr>
          <a:xfrm>
            <a:off x="8685902" y="536486"/>
            <a:ext cx="2667897" cy="2667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11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F7227-F1E9-01B3-58B3-FCE6FA9B7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CD363-2ED0-5A7E-468E-09AD3120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7265"/>
            <a:ext cx="7772400" cy="1631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14744D-C1BF-9824-4AFD-241D97CD5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148874"/>
            <a:ext cx="7772400" cy="1385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971329-B1BC-D450-14B7-484DCC012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724647"/>
            <a:ext cx="7772400" cy="1399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CF3C3-EF32-9E33-F525-76E6E8B6D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417" y="4036813"/>
            <a:ext cx="8897166" cy="1277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17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882D1-8B14-BD17-3E23-998443C55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F49BFBF-AA95-F737-097B-CB8A87A91C8C}"/>
              </a:ext>
            </a:extLst>
          </p:cNvPr>
          <p:cNvGrpSpPr/>
          <p:nvPr/>
        </p:nvGrpSpPr>
        <p:grpSpPr>
          <a:xfrm>
            <a:off x="898377" y="1043666"/>
            <a:ext cx="2524970" cy="1783038"/>
            <a:chOff x="900433" y="1271337"/>
            <a:chExt cx="2524970" cy="17830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B488A7-4B6C-1631-6DD0-EA78C74DF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53" b="95935" l="3791" r="94980">
                          <a14:foregroundMark x1="9119" y1="20935" x2="9119" y2="20935"/>
                          <a14:foregroundMark x1="3893" y1="31301" x2="3893" y2="31301"/>
                          <a14:foregroundMark x1="31967" y1="96341" x2="31967" y2="96341"/>
                          <a14:foregroundMark x1="94262" y1="48984" x2="94262" y2="48984"/>
                          <a14:foregroundMark x1="33402" y1="46138" x2="33402" y2="46138"/>
                          <a14:foregroundMark x1="36373" y1="60976" x2="36373" y2="60976"/>
                          <a14:foregroundMark x1="34529" y1="76423" x2="34529" y2="76423"/>
                          <a14:foregroundMark x1="43135" y1="46138" x2="43135" y2="46138"/>
                          <a14:foregroundMark x1="39344" y1="77236" x2="39344" y2="77236"/>
                          <a14:foregroundMark x1="34939" y1="75000" x2="34939" y2="75000"/>
                          <a14:foregroundMark x1="18443" y1="67480" x2="18443" y2="67480"/>
                          <a14:foregroundMark x1="18443" y1="67480" x2="18443" y2="67480"/>
                          <a14:foregroundMark x1="18135" y1="69106" x2="18135" y2="69106"/>
                          <a14:foregroundMark x1="17008" y1="43089" x2="17008" y2="43089"/>
                          <a14:foregroundMark x1="73770" y1="80894" x2="73770" y2="80894"/>
                          <a14:foregroundMark x1="77049" y1="80894" x2="77049" y2="80894"/>
                          <a14:foregroundMark x1="72951" y1="63008" x2="72951" y2="63008"/>
                          <a14:foregroundMark x1="74078" y1="35772" x2="74078" y2="35772"/>
                          <a14:foregroundMark x1="73770" y1="35772" x2="73770" y2="35772"/>
                          <a14:foregroundMark x1="73770" y1="35772" x2="77049" y2="32724"/>
                          <a14:foregroundMark x1="94262" y1="60163" x2="94262" y2="54878"/>
                          <a14:foregroundMark x1="94980" y1="48984" x2="94980" y2="58740"/>
                          <a14:backgroundMark x1="51742" y1="42276" x2="51742" y2="422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0433" y="1271337"/>
              <a:ext cx="2524970" cy="12728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A42EF5-DD98-6083-2B6D-844EC6E43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1364" y1="35417" x2="61364" y2="541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45923" y="2544170"/>
              <a:ext cx="779480" cy="51020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53EB0-5A50-118A-3705-A55CF98F77A1}"/>
              </a:ext>
            </a:extLst>
          </p:cNvPr>
          <p:cNvGrpSpPr/>
          <p:nvPr/>
        </p:nvGrpSpPr>
        <p:grpSpPr>
          <a:xfrm>
            <a:off x="7506170" y="1043666"/>
            <a:ext cx="2524970" cy="1717333"/>
            <a:chOff x="4315986" y="1271337"/>
            <a:chExt cx="2524970" cy="17173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ACA155-22DC-6539-8130-40176C4E1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53" b="95935" l="3791" r="94980">
                          <a14:foregroundMark x1="9119" y1="20935" x2="9119" y2="20935"/>
                          <a14:foregroundMark x1="3893" y1="31301" x2="3893" y2="31301"/>
                          <a14:foregroundMark x1="31967" y1="96341" x2="31967" y2="96341"/>
                          <a14:foregroundMark x1="94262" y1="48984" x2="94262" y2="48984"/>
                          <a14:foregroundMark x1="33402" y1="46138" x2="33402" y2="46138"/>
                          <a14:foregroundMark x1="36373" y1="60976" x2="36373" y2="60976"/>
                          <a14:foregroundMark x1="34529" y1="76423" x2="34529" y2="76423"/>
                          <a14:foregroundMark x1="43135" y1="46138" x2="43135" y2="46138"/>
                          <a14:foregroundMark x1="39344" y1="77236" x2="39344" y2="77236"/>
                          <a14:foregroundMark x1="34939" y1="75000" x2="34939" y2="75000"/>
                          <a14:foregroundMark x1="18443" y1="67480" x2="18443" y2="67480"/>
                          <a14:foregroundMark x1="18443" y1="67480" x2="18443" y2="67480"/>
                          <a14:foregroundMark x1="18135" y1="69106" x2="18135" y2="69106"/>
                          <a14:foregroundMark x1="17008" y1="43089" x2="17008" y2="43089"/>
                          <a14:foregroundMark x1="73770" y1="80894" x2="73770" y2="80894"/>
                          <a14:foregroundMark x1="77049" y1="80894" x2="77049" y2="80894"/>
                          <a14:foregroundMark x1="72951" y1="63008" x2="72951" y2="63008"/>
                          <a14:foregroundMark x1="74078" y1="35772" x2="74078" y2="35772"/>
                          <a14:foregroundMark x1="73770" y1="35772" x2="73770" y2="35772"/>
                          <a14:foregroundMark x1="73770" y1="35772" x2="77049" y2="32724"/>
                          <a14:foregroundMark x1="94262" y1="60163" x2="94262" y2="54878"/>
                          <a14:foregroundMark x1="94980" y1="48984" x2="94980" y2="58740"/>
                          <a14:backgroundMark x1="51742" y1="42276" x2="51742" y2="422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15986" y="1271337"/>
              <a:ext cx="2524970" cy="12728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72AB7D-C717-0A16-B3BB-A95BD72EC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85211" y1="17143" x2="85211" y2="30714"/>
                          <a14:foregroundMark x1="34507" y1="30714" x2="35563" y2="52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256" y="2544170"/>
              <a:ext cx="901700" cy="4445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27EA57-0424-AB9B-712F-0FF536EE28BD}"/>
              </a:ext>
            </a:extLst>
          </p:cNvPr>
          <p:cNvGrpSpPr/>
          <p:nvPr/>
        </p:nvGrpSpPr>
        <p:grpSpPr>
          <a:xfrm>
            <a:off x="898377" y="2758464"/>
            <a:ext cx="2524970" cy="1783038"/>
            <a:chOff x="900433" y="1271337"/>
            <a:chExt cx="2524970" cy="178303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5ABCA4-6920-EFD8-262C-7AC40F2E5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53" b="95935" l="3791" r="94980">
                          <a14:foregroundMark x1="9119" y1="20935" x2="9119" y2="20935"/>
                          <a14:foregroundMark x1="3893" y1="31301" x2="3893" y2="31301"/>
                          <a14:foregroundMark x1="31967" y1="96341" x2="31967" y2="96341"/>
                          <a14:foregroundMark x1="94262" y1="48984" x2="94262" y2="48984"/>
                          <a14:foregroundMark x1="33402" y1="46138" x2="33402" y2="46138"/>
                          <a14:foregroundMark x1="36373" y1="60976" x2="36373" y2="60976"/>
                          <a14:foregroundMark x1="34529" y1="76423" x2="34529" y2="76423"/>
                          <a14:foregroundMark x1="43135" y1="46138" x2="43135" y2="46138"/>
                          <a14:foregroundMark x1="39344" y1="77236" x2="39344" y2="77236"/>
                          <a14:foregroundMark x1="34939" y1="75000" x2="34939" y2="75000"/>
                          <a14:foregroundMark x1="18443" y1="67480" x2="18443" y2="67480"/>
                          <a14:foregroundMark x1="18443" y1="67480" x2="18443" y2="67480"/>
                          <a14:foregroundMark x1="18135" y1="69106" x2="18135" y2="69106"/>
                          <a14:foregroundMark x1="17008" y1="43089" x2="17008" y2="43089"/>
                          <a14:foregroundMark x1="73770" y1="80894" x2="73770" y2="80894"/>
                          <a14:foregroundMark x1="77049" y1="80894" x2="77049" y2="80894"/>
                          <a14:foregroundMark x1="72951" y1="63008" x2="72951" y2="63008"/>
                          <a14:foregroundMark x1="74078" y1="35772" x2="74078" y2="35772"/>
                          <a14:foregroundMark x1="73770" y1="35772" x2="73770" y2="35772"/>
                          <a14:foregroundMark x1="73770" y1="35772" x2="77049" y2="32724"/>
                          <a14:foregroundMark x1="94262" y1="60163" x2="94262" y2="54878"/>
                          <a14:foregroundMark x1="94980" y1="48984" x2="94980" y2="58740"/>
                          <a14:backgroundMark x1="51742" y1="42276" x2="51742" y2="422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0433" y="1271337"/>
              <a:ext cx="2524970" cy="12728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960A6D-B790-0E80-1F60-5BC85E154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61364" y1="35417" x2="61364" y2="541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45923" y="2544170"/>
              <a:ext cx="779480" cy="51020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AFE36F-C09A-91DF-3E84-B263801BA8FF}"/>
              </a:ext>
            </a:extLst>
          </p:cNvPr>
          <p:cNvGrpSpPr/>
          <p:nvPr/>
        </p:nvGrpSpPr>
        <p:grpSpPr>
          <a:xfrm>
            <a:off x="7533161" y="2758464"/>
            <a:ext cx="2524970" cy="1783038"/>
            <a:chOff x="900433" y="1271337"/>
            <a:chExt cx="2524970" cy="178303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729451-A00B-FA63-1528-127EB4F8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53" b="95935" l="3791" r="94980">
                          <a14:foregroundMark x1="9119" y1="20935" x2="9119" y2="20935"/>
                          <a14:foregroundMark x1="3893" y1="31301" x2="3893" y2="31301"/>
                          <a14:foregroundMark x1="31967" y1="96341" x2="31967" y2="96341"/>
                          <a14:foregroundMark x1="94262" y1="48984" x2="94262" y2="48984"/>
                          <a14:foregroundMark x1="33402" y1="46138" x2="33402" y2="46138"/>
                          <a14:foregroundMark x1="36373" y1="60976" x2="36373" y2="60976"/>
                          <a14:foregroundMark x1="34529" y1="76423" x2="34529" y2="76423"/>
                          <a14:foregroundMark x1="43135" y1="46138" x2="43135" y2="46138"/>
                          <a14:foregroundMark x1="39344" y1="77236" x2="39344" y2="77236"/>
                          <a14:foregroundMark x1="34939" y1="75000" x2="34939" y2="75000"/>
                          <a14:foregroundMark x1="18443" y1="67480" x2="18443" y2="67480"/>
                          <a14:foregroundMark x1="18443" y1="67480" x2="18443" y2="67480"/>
                          <a14:foregroundMark x1="18135" y1="69106" x2="18135" y2="69106"/>
                          <a14:foregroundMark x1="17008" y1="43089" x2="17008" y2="43089"/>
                          <a14:foregroundMark x1="73770" y1="80894" x2="73770" y2="80894"/>
                          <a14:foregroundMark x1="77049" y1="80894" x2="77049" y2="80894"/>
                          <a14:foregroundMark x1="72951" y1="63008" x2="72951" y2="63008"/>
                          <a14:foregroundMark x1="74078" y1="35772" x2="74078" y2="35772"/>
                          <a14:foregroundMark x1="73770" y1="35772" x2="73770" y2="35772"/>
                          <a14:foregroundMark x1="73770" y1="35772" x2="77049" y2="32724"/>
                          <a14:foregroundMark x1="94262" y1="60163" x2="94262" y2="54878"/>
                          <a14:foregroundMark x1="94980" y1="48984" x2="94980" y2="58740"/>
                          <a14:backgroundMark x1="51742" y1="42276" x2="51742" y2="422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0433" y="1271337"/>
              <a:ext cx="2524970" cy="127283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AB8932-F740-1B96-392E-4745AA6F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61364" y1="35417" x2="61364" y2="541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45923" y="2544170"/>
              <a:ext cx="779480" cy="510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78831-05F2-5B72-0A9E-9219ADBA3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87B788CE-CE8E-F542-F6F6-C222F9EB67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38927" y="2563068"/>
            <a:ext cx="6600496" cy="974477"/>
          </a:xfrm>
        </p:spPr>
        <p:txBody>
          <a:bodyPr/>
          <a:lstStyle/>
          <a:p>
            <a:r>
              <a:rPr lang="pl-PL" altLang="pl-PL" dirty="0"/>
              <a:t>Automatyzacja</a:t>
            </a:r>
          </a:p>
        </p:txBody>
      </p:sp>
    </p:spTree>
    <p:extLst>
      <p:ext uri="{BB962C8B-B14F-4D97-AF65-F5344CB8AC3E}">
        <p14:creationId xmlns:p14="http://schemas.microsoft.com/office/powerpoint/2010/main" val="1868955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eb4477-056c-4793-9b55-487159220ec7" xsi:nil="true"/>
    <Data xmlns="8e79569c-da4a-46bc-98dc-70b796aac52b" xsi:nil="true"/>
    <lcf76f155ced4ddcb4097134ff3c332f xmlns="8e79569c-da4a-46bc-98dc-70b796aac52b">
      <Terms xmlns="http://schemas.microsoft.com/office/infopath/2007/PartnerControls"/>
    </lcf76f155ced4ddcb4097134ff3c332f>
    <ZAFAKTUROWANE xmlns="8e79569c-da4a-46bc-98dc-70b796aac52b">false</ZAFAKTUROWAN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59CB205400954984DE778D44B781F7" ma:contentTypeVersion="25" ma:contentTypeDescription="Utwórz nowy dokument." ma:contentTypeScope="" ma:versionID="9b98753b4ed279cc79d2f3f160544dc9">
  <xsd:schema xmlns:xsd="http://www.w3.org/2001/XMLSchema" xmlns:xs="http://www.w3.org/2001/XMLSchema" xmlns:p="http://schemas.microsoft.com/office/2006/metadata/properties" xmlns:ns2="a0eb4477-056c-4793-9b55-487159220ec7" xmlns:ns3="8e79569c-da4a-46bc-98dc-70b796aac52b" targetNamespace="http://schemas.microsoft.com/office/2006/metadata/properties" ma:root="true" ma:fieldsID="f7b132a6680897954370c19f9b9879ae" ns2:_="" ns3:_="">
    <xsd:import namespace="a0eb4477-056c-4793-9b55-487159220ec7"/>
    <xsd:import namespace="8e79569c-da4a-46bc-98dc-70b796aac52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ZAFAKTUROWANE" minOccurs="0"/>
                <xsd:element ref="ns3:lcf76f155ced4ddcb4097134ff3c332f" minOccurs="0"/>
                <xsd:element ref="ns2:TaxCatchAll" minOccurs="0"/>
                <xsd:element ref="ns3: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b4477-056c-4793-9b55-487159220e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8229d03-baa8-4957-833e-36e4c41e4d2d}" ma:internalName="TaxCatchAll" ma:showField="CatchAllData" ma:web="a0eb4477-056c-4793-9b55-487159220e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9569c-da4a-46bc-98dc-70b796aac5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ZAFAKTUROWANE" ma:index="21" nillable="true" ma:displayName="ZAFAKTUROWANE" ma:default="0" ma:format="Dropdown" ma:internalName="ZAFAKTUROWANE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b23ff7f9-b8f3-4152-8890-f822d2defc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5" nillable="true" ma:displayName="Data" ma:format="DateOnly" ma:internalName="Data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73695B-02DE-47D9-B48F-BC38EA67435F}">
  <ds:schemaRefs>
    <ds:schemaRef ds:uri="8e79569c-da4a-46bc-98dc-70b796aac52b"/>
    <ds:schemaRef ds:uri="a0eb4477-056c-4793-9b55-487159220ec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47E8BF-4F15-4B16-95FF-EAFDA61F9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eb4477-056c-4793-9b55-487159220ec7"/>
    <ds:schemaRef ds:uri="8e79569c-da4a-46bc-98dc-70b796aac5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404921-E7F1-4B02-AE96-D6744251FC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6782</TotalTime>
  <Words>201</Words>
  <Application>Microsoft Office PowerPoint</Application>
  <PresentationFormat>Panoramiczny</PresentationFormat>
  <Paragraphs>56</Paragraphs>
  <Slides>15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Regola Pro Bold</vt:lpstr>
      <vt:lpstr>Motyw pakietu Office</vt:lpstr>
      <vt:lpstr>Nomios Security Cup</vt:lpstr>
      <vt:lpstr>Wirtualizacja i Automatyzacja urządzeń F5</vt:lpstr>
      <vt:lpstr>Wirtualizacja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Automatyzacja</vt:lpstr>
      <vt:lpstr>Cele automatyzacji</vt:lpstr>
      <vt:lpstr>Narzędzia</vt:lpstr>
      <vt:lpstr>Repozytorium GIT</vt:lpstr>
      <vt:lpstr>Konfiguracja</vt:lpstr>
      <vt:lpstr>Proces automatyzacji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Patrycja Sadokierska</dc:creator>
  <cp:lastModifiedBy>Patrycja Sadokierska</cp:lastModifiedBy>
  <cp:revision>32</cp:revision>
  <dcterms:created xsi:type="dcterms:W3CDTF">2025-05-12T12:47:14Z</dcterms:created>
  <dcterms:modified xsi:type="dcterms:W3CDTF">2025-06-09T09:46:34Z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0x0101008D59CB205400954984DE778D44B781F7</vt:lpwstr>
  </property>
  <property fmtid="{D5CDD505-2E9C-101B-9397-08002B2CF9AE}" pid="4" name="NOMIOS-PolandCATEGORY">
    <vt:lpwstr>SENSITIVE_AMBER_UT</vt:lpwstr>
  </property>
  <property fmtid="{D5CDD505-2E9C-101B-9397-08002B2CF9AE}" pid="5" name="NOMIOS-PolandClassifiedBy">
    <vt:lpwstr>UxC4dwLulzfINJ8nQH+xvX5LNGipWa4BRSZhPgxsCvlDJjmgBv6aOaiOxeYfgb3WCuOvmObXqljewxvUL3tGnE6UbOtkbYpnrdRHbfmF/9b+ENQt+9qdBNteQfsxooZo</vt:lpwstr>
  </property>
  <property fmtid="{D5CDD505-2E9C-101B-9397-08002B2CF9AE}" pid="6" name="NOMIOS-PolandClassificationDate">
    <vt:lpwstr>2025-05-12T15:06:00.6496795+02:00</vt:lpwstr>
  </property>
  <property fmtid="{D5CDD505-2E9C-101B-9397-08002B2CF9AE}" pid="7" name="NOMIOS-PolandClassifiedBySID">
    <vt:lpwstr>UxC4dwLulzfINJ8nQH+xvX5LNGipWa4BRSZhPgxsCvniwNGhw9tud3DJdvW2dWXbJgdgHTcnn8X2Cc6Rx4aPOwAzdB0esvCZhB/QtP+iZCvxregsgxMUqkWabOJowj+Y</vt:lpwstr>
  </property>
  <property fmtid="{D5CDD505-2E9C-101B-9397-08002B2CF9AE}" pid="8" name="NOMIOS-PolandGRNItemId">
    <vt:lpwstr>GRN-d9a4ef8c-72c3-4eae-b598-b3856b2f1e8a</vt:lpwstr>
  </property>
  <property fmtid="{D5CDD505-2E9C-101B-9397-08002B2CF9AE}" pid="9" name="NOMIOS-PolandHash">
    <vt:lpwstr>+NFaVCoWeaKS2qe6LSNacu8O/BQvV9Qu6YEFPCeG4Vo=</vt:lpwstr>
  </property>
  <property fmtid="{D5CDD505-2E9C-101B-9397-08002B2CF9AE}" pid="10" name="NOMIOS-PolandVisualMarkingsSettings">
    <vt:lpwstr>HeaderAlignment=0;FooterAlignment=0</vt:lpwstr>
  </property>
  <property fmtid="{D5CDD505-2E9C-101B-9397-08002B2CF9AE}" pid="11" name="NOMIOS-PolandRefresh">
    <vt:lpwstr>False</vt:lpwstr>
  </property>
</Properties>
</file>