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4" r:id="rId5"/>
    <p:sldId id="263" r:id="rId6"/>
    <p:sldId id="260" r:id="rId7"/>
    <p:sldId id="267" r:id="rId8"/>
    <p:sldId id="265" r:id="rId9"/>
    <p:sldId id="268" r:id="rId10"/>
    <p:sldId id="273" r:id="rId11"/>
    <p:sldId id="257" r:id="rId12"/>
    <p:sldId id="266" r:id="rId13"/>
    <p:sldId id="259" r:id="rId14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BC204-8CE3-4B58-9C86-E55CC4692A30}" v="5" dt="2025-06-09T09:48:50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46" autoAdjust="0"/>
  </p:normalViewPr>
  <p:slideViewPr>
    <p:cSldViewPr snapToGrid="0">
      <p:cViewPr varScale="1">
        <p:scale>
          <a:sx n="61" d="100"/>
          <a:sy n="61" d="100"/>
        </p:scale>
        <p:origin x="14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7E737AD-DA83-B61B-8A7F-3CED3940C8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98C7A78-24EA-99B0-C9F3-71C4A7731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0A9CE2-4DF7-4874-A263-66873D81320D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F17AE8-D375-C2EC-0CC7-98A41C35A6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66626CE-B1AD-BF7C-8379-E21F060427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106152-4396-477E-B45F-A6167C15B9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E80201C-4A0E-CDB1-6829-1297E9455D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8D064D-1B42-4B4A-C483-8A6CB065F4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C15A104-DB74-4EAC-BE5C-7E6190C4A7C5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64C8F1AF-209C-A9C5-C97B-1694AE7C39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5D2B2C97-9C44-F04F-80AD-6276101D9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2A929E-474D-0006-486B-18743AF8D0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9D4CFBE-F4C8-0F1D-82B4-FA10E66C6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6897BD-E32A-4506-9B98-515D6C95B8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05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59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44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73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6897BD-E32A-4506-9B98-515D6C95B825}" type="slidenum">
              <a:rPr lang="pl-PL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62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9C166E-2A80-468E-AEF0-F24E92119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E35D-19BC-4459-8080-75BCC555BCB6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7BCC05-9DF5-B769-DC37-D2F20F6F6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DE9AC8-6C09-4BEF-196E-F575352C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DED2-B351-4C3C-BB9E-EE13B046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97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6A7877-9E3E-8DCE-FE40-B79F809B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9DFD5-8E24-4B2F-BA16-31285E839F62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7FDDC33-A4CA-EF70-2C26-2A43553BC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273E01-A4C1-FC47-038B-A8227D16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3EB3-F66A-4EEF-BAFB-1697564DB0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28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FBE5C46-C4B9-D9F4-8322-3987551D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D55C7-1D1B-42A4-A3C7-3C8B7C503C09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7332E7-0466-D2DA-368B-E809E155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971B8F-8F51-858A-695A-A85A5F45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DB314-A5EF-437D-A0CB-33650523EF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560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002E26-BDF1-D333-51A1-D10C5F267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7C2B-B6D4-4AB9-B99C-A42971D2C8D9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D1EC30-4733-0C91-C39F-68171EFE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3C4D98-05B5-D2D5-4C99-2FA229D5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F9CB-F1FE-42EF-A067-4EAA245153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08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CAE416-3A4D-330D-73AB-476ADC96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639EF-9275-45DC-B093-57D32581551F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D7CCF3-DADD-1F8E-21FA-3255A9CC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0826B0-A6CD-239C-DE14-9AC03F47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A70C-E5CF-4A2B-8D16-2DE507A354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48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19A7F5-3CC7-1829-5FCC-FA6E6214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AF03-7058-46CC-865F-87F984D634A9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4B0AF7A-09E6-B2C3-C7B2-404A8E88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C9E77A-22CF-E0CE-D1AD-147771FF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9ADE-6BE7-445C-86E2-F1278FBF1F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01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C10349-1AF4-10E9-7906-010BBEA6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04B9-896F-4265-A92E-8FE25DE5A99E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342332F-F797-A014-72BC-055FD8BA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2117F97-6971-CA48-602B-B2D8616B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F89C-B781-4FF7-947F-692B9D9AB4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26F8E0B-427D-942C-0239-49FD66673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495B-EEDE-49B3-8859-48C32AD7DD0E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19F1122-A486-C1BE-961E-BD68313F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76BCD2-63AF-25E0-4470-7B073765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E46D-D8CB-4A95-8111-3C08B4093C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4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643AE14-27C7-5A70-ABFA-6ECC8F9F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5D15-0D03-406A-91EF-5A58993014E2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781566F-D56A-A5CE-C75B-4C341B55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8FBBD5-EBEC-2883-A7E1-94EE9666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D49F-8CE1-466E-90D5-E146C39FF3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49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132D50-856F-3668-B8A1-7E9534E5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8351A-699E-4BA4-AE09-DB56EC664266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BB7E1B-2BC6-EA81-A230-76C71616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7967C8-6177-36A5-0281-1114EE2A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7078-6C15-4C65-BA19-75DA9ABEE6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1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CA2E865-7FDE-8C71-1B6A-DC44113A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E865-049C-4B2B-878B-3B76A128557E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B5691C-2A15-6C8E-F85B-7ACC88F8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8F5A9A-9078-DA75-DB3C-0CF72F9E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F674-2D40-491F-9DF7-34CE1A976B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6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A094515A-30DB-8C30-4190-04C1CDAFE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D0378599-A006-EFDC-DC1A-896F2A847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050C8F-3524-439D-E04D-3EE06B879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9D23F-2CB1-436B-B810-9ACD55358A14}" type="datetimeFigureOut">
              <a:rPr lang="pl-PL"/>
              <a:pPr>
                <a:defRPr/>
              </a:pPr>
              <a:t>9.06.2025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E96F89-4EB7-FA60-F8B3-E1363E316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66024B-184B-18C1-1B48-0663852F2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4C2F5A-A0B1-4347-AD04-FD05C633A3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>
            <a:extLst>
              <a:ext uri="{FF2B5EF4-FFF2-40B4-BE49-F238E27FC236}">
                <a16:creationId xmlns:a16="http://schemas.microsoft.com/office/drawing/2014/main" id="{42FF5D99-6309-C779-F7AF-231E081012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576388"/>
            <a:ext cx="9144000" cy="1069975"/>
          </a:xfrm>
        </p:spPr>
        <p:txBody>
          <a:bodyPr/>
          <a:lstStyle/>
          <a:p>
            <a:r>
              <a:rPr lang="pl-PL" altLang="pl-PL">
                <a:solidFill>
                  <a:schemeClr val="bg1"/>
                </a:solidFill>
                <a:latin typeface="Regola Pro Bold" panose="00000700000000000000" pitchFamily="50" charset="-18"/>
              </a:rPr>
              <a:t>Nomios </a:t>
            </a:r>
            <a:r>
              <a:rPr lang="pl-PL" altLang="pl-PL" sz="6600">
                <a:solidFill>
                  <a:schemeClr val="bg1"/>
                </a:solidFill>
                <a:latin typeface="Regola Pro Bold" panose="00000700000000000000" pitchFamily="50" charset="-18"/>
              </a:rPr>
              <a:t>Security</a:t>
            </a:r>
            <a:r>
              <a:rPr lang="pl-PL" altLang="pl-PL">
                <a:solidFill>
                  <a:schemeClr val="bg1"/>
                </a:solidFill>
                <a:latin typeface="Regola Pro Bold" panose="00000700000000000000" pitchFamily="50" charset="-18"/>
              </a:rPr>
              <a:t> Cup</a:t>
            </a:r>
          </a:p>
        </p:txBody>
      </p:sp>
      <p:sp>
        <p:nvSpPr>
          <p:cNvPr id="15363" name="Podtytuł 2">
            <a:extLst>
              <a:ext uri="{FF2B5EF4-FFF2-40B4-BE49-F238E27FC236}">
                <a16:creationId xmlns:a16="http://schemas.microsoft.com/office/drawing/2014/main" id="{37507D36-9F37-4B99-957B-8567004DE6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981325"/>
            <a:ext cx="9144000" cy="1655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altLang="pl-PL" sz="4000">
                <a:solidFill>
                  <a:schemeClr val="bg1"/>
                </a:solidFill>
                <a:latin typeface="Regola Pro" panose="00000500000000000000" pitchFamily="50" charset="-18"/>
              </a:rPr>
              <a:t>29-31 maja 2025</a:t>
            </a:r>
            <a:br>
              <a:rPr lang="pl-PL" altLang="pl-PL" sz="4000">
                <a:solidFill>
                  <a:schemeClr val="bg1"/>
                </a:solidFill>
                <a:latin typeface="Regola Pro" panose="00000500000000000000" pitchFamily="50" charset="-18"/>
              </a:rPr>
            </a:br>
            <a:r>
              <a:rPr lang="pl-PL" altLang="pl-PL" sz="4000">
                <a:solidFill>
                  <a:schemeClr val="bg1"/>
                </a:solidFill>
                <a:latin typeface="Regola Pro" panose="00000500000000000000" pitchFamily="50" charset="-18"/>
              </a:rPr>
              <a:t>Hotel Mazurski Raj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>
            <a:extLst>
              <a:ext uri="{FF2B5EF4-FFF2-40B4-BE49-F238E27FC236}">
                <a16:creationId xmlns:a16="http://schemas.microsoft.com/office/drawing/2014/main" id="{9CB616EE-0E37-8561-102C-5064F973A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25675"/>
            <a:ext cx="10515600" cy="1325563"/>
          </a:xfrm>
        </p:spPr>
        <p:txBody>
          <a:bodyPr/>
          <a:lstStyle/>
          <a:p>
            <a:pPr algn="ctr"/>
            <a:r>
              <a:rPr lang="pl-PL" altLang="pl-PL" sz="6000">
                <a:solidFill>
                  <a:schemeClr val="bg1"/>
                </a:solidFill>
              </a:rPr>
              <a:t>Dziękujemy za uwagę!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>
            <a:extLst>
              <a:ext uri="{FF2B5EF4-FFF2-40B4-BE49-F238E27FC236}">
                <a16:creationId xmlns:a16="http://schemas.microsoft.com/office/drawing/2014/main" id="{BA34C178-5F5D-5AE6-951F-641CEC31FD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2152" y="1114096"/>
            <a:ext cx="6600496" cy="2314903"/>
          </a:xfrm>
        </p:spPr>
        <p:txBody>
          <a:bodyPr/>
          <a:lstStyle/>
          <a:p>
            <a:r>
              <a:rPr lang="pl-PL" altLang="pl-PL" sz="4800"/>
              <a:t>Ochrona najcenniejszego ładunku</a:t>
            </a:r>
          </a:p>
        </p:txBody>
      </p:sp>
      <p:sp>
        <p:nvSpPr>
          <p:cNvPr id="16387" name="Podtytuł 2">
            <a:extLst>
              <a:ext uri="{FF2B5EF4-FFF2-40B4-BE49-F238E27FC236}">
                <a16:creationId xmlns:a16="http://schemas.microsoft.com/office/drawing/2014/main" id="{7C4DD6A0-1A04-B070-1D39-D0CB6458B8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2152" y="3647090"/>
            <a:ext cx="6600496" cy="1652752"/>
          </a:xfrm>
        </p:spPr>
        <p:txBody>
          <a:bodyPr/>
          <a:lstStyle/>
          <a:p>
            <a:r>
              <a:rPr lang="pl-PL" altLang="pl-PL"/>
              <a:t>Strategie zabezpieczenia informacji</a:t>
            </a:r>
          </a:p>
          <a:p>
            <a:r>
              <a:rPr lang="pl-PL" altLang="pl-PL" sz="2800" b="1"/>
              <a:t>Trellix DLP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900EF083-D5D8-1749-0448-9988AB096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Agenda</a:t>
            </a:r>
          </a:p>
        </p:txBody>
      </p:sp>
      <p:sp>
        <p:nvSpPr>
          <p:cNvPr id="19459" name="Symbol zastępczy zawartości 2">
            <a:extLst>
              <a:ext uri="{FF2B5EF4-FFF2-40B4-BE49-F238E27FC236}">
                <a16:creationId xmlns:a16="http://schemas.microsoft.com/office/drawing/2014/main" id="{DC1BBE22-86D1-BE92-B481-DC6A09033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/>
              <a:t>Aktualny kurs Trellix</a:t>
            </a:r>
            <a:endParaRPr lang="pl-PL" altLang="pl-PL" dirty="0"/>
          </a:p>
          <a:p>
            <a:r>
              <a:rPr lang="pl-PL" altLang="pl-PL" dirty="0"/>
              <a:t>Status naszego stawu</a:t>
            </a:r>
          </a:p>
          <a:p>
            <a:r>
              <a:rPr lang="pl-PL" altLang="pl-PL" dirty="0"/>
              <a:t>Odpływ danych (wycieki)</a:t>
            </a:r>
          </a:p>
          <a:p>
            <a:r>
              <a:rPr lang="pl-PL" altLang="pl-PL" dirty="0"/>
              <a:t>Świadomość kursu</a:t>
            </a:r>
          </a:p>
          <a:p>
            <a:r>
              <a:rPr lang="pl-PL" altLang="pl-PL" dirty="0"/>
              <a:t>Powstrzymywanie wycieków</a:t>
            </a:r>
          </a:p>
          <a:p>
            <a:r>
              <a:rPr lang="pl-PL" altLang="pl-PL" dirty="0"/>
              <a:t>„Sonar”</a:t>
            </a:r>
          </a:p>
          <a:p>
            <a:r>
              <a:rPr lang="pl-PL" altLang="pl-PL" dirty="0"/>
              <a:t>Dokąd nas wiatry poniosą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A519EF-E93C-27FF-D59A-913CF817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Status naszego stawu</a:t>
            </a:r>
            <a:endParaRPr lang="pl-PL"/>
          </a:p>
        </p:txBody>
      </p:sp>
      <p:pic>
        <p:nvPicPr>
          <p:cNvPr id="4" name="Content Placeholder 3" descr="A faucet with a drop of water&#10;&#10;AI-generated content may be incorrect.">
            <a:extLst>
              <a:ext uri="{FF2B5EF4-FFF2-40B4-BE49-F238E27FC236}">
                <a16:creationId xmlns:a16="http://schemas.microsoft.com/office/drawing/2014/main" id="{B21EE16A-80A9-033E-292B-67AD14FCC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028" y="2415607"/>
            <a:ext cx="1078896" cy="10788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2E8C3-226C-795A-058D-BF3F2AD3E6C0}"/>
              </a:ext>
            </a:extLst>
          </p:cNvPr>
          <p:cNvSpPr txBox="1"/>
          <p:nvPr/>
        </p:nvSpPr>
        <p:spPr>
          <a:xfrm>
            <a:off x="1100667" y="3495524"/>
            <a:ext cx="17392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err="1">
                <a:latin typeface="Aptos"/>
              </a:rPr>
              <a:t>Ryzyko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wycieku</a:t>
            </a:r>
            <a:r>
              <a:rPr lang="en-US">
                <a:latin typeface="Aptos"/>
              </a:rPr>
              <a:t> </a:t>
            </a:r>
            <a:r>
              <a:rPr lang="en-US" err="1">
                <a:latin typeface="Aptos"/>
              </a:rPr>
              <a:t>danych</a:t>
            </a:r>
            <a:endParaRPr lang="en-US" err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E7E2F-014D-9164-F490-E5A63EE02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362" y="2417838"/>
            <a:ext cx="1066800" cy="1078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D6A3AF-FFBC-87C9-6F96-DEFCD271821C}"/>
              </a:ext>
            </a:extLst>
          </p:cNvPr>
          <p:cNvSpPr txBox="1"/>
          <p:nvPr/>
        </p:nvSpPr>
        <p:spPr>
          <a:xfrm>
            <a:off x="3531810" y="3495524"/>
            <a:ext cx="17392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ptos"/>
              </a:rPr>
              <a:t>Brak </a:t>
            </a:r>
            <a:r>
              <a:rPr lang="en-US" err="1">
                <a:latin typeface="Aptos"/>
              </a:rPr>
              <a:t>dokładnej</a:t>
            </a:r>
            <a:endParaRPr lang="en-US" err="1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err="1">
                <a:latin typeface="Aptos"/>
              </a:rPr>
              <a:t>wiedzy</a:t>
            </a:r>
            <a:endParaRPr lang="en-US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15DD5A-2AA3-DC89-B512-6B324B061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504" y="2417837"/>
            <a:ext cx="1066801" cy="1078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42A3D8-E8A6-DB22-7A23-BA14456C492D}"/>
              </a:ext>
            </a:extLst>
          </p:cNvPr>
          <p:cNvSpPr txBox="1"/>
          <p:nvPr/>
        </p:nvSpPr>
        <p:spPr>
          <a:xfrm>
            <a:off x="5854096" y="3495523"/>
            <a:ext cx="173929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ptos"/>
              </a:rPr>
              <a:t>Brak </a:t>
            </a:r>
            <a:r>
              <a:rPr lang="en-US" dirty="0" err="1">
                <a:latin typeface="Aptos"/>
              </a:rPr>
              <a:t>informacji</a:t>
            </a:r>
            <a:endParaRPr lang="en-US" dirty="0" err="1"/>
          </a:p>
          <a:p>
            <a:pPr algn="ctr"/>
            <a:r>
              <a:rPr lang="en-US" dirty="0">
                <a:latin typeface="Aptos"/>
              </a:rPr>
              <a:t>o </a:t>
            </a:r>
            <a:r>
              <a:rPr lang="en-US" dirty="0" err="1">
                <a:latin typeface="Aptos"/>
              </a:rPr>
              <a:t>przepływie</a:t>
            </a:r>
            <a:endParaRPr lang="en-US" dirty="0"/>
          </a:p>
        </p:txBody>
      </p:sp>
      <p:pic>
        <p:nvPicPr>
          <p:cNvPr id="11" name="Picture 10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BE72D64C-EFD2-E236-C2CB-10297A8B6F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410" y="2417838"/>
            <a:ext cx="1066801" cy="10788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57E1E7-2947-BFD6-7E63-1C4E40603775}"/>
              </a:ext>
            </a:extLst>
          </p:cNvPr>
          <p:cNvSpPr txBox="1"/>
          <p:nvPr/>
        </p:nvSpPr>
        <p:spPr>
          <a:xfrm>
            <a:off x="8007047" y="3628571"/>
            <a:ext cx="19812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ptos"/>
              </a:rPr>
              <a:t>Brak </a:t>
            </a:r>
            <a:r>
              <a:rPr lang="en-US" err="1">
                <a:latin typeface="Aptos"/>
              </a:rPr>
              <a:t>świadomości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2847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F62B51-E368-AE35-E96F-940131FB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Przykłady wycieków z naszego „stawu”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E73264-8FF2-F29E-DD39-23EA21632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II 2021 – CD Projekt </a:t>
            </a:r>
          </a:p>
          <a:p>
            <a:r>
              <a:rPr lang="pl-PL" altLang="pl-PL" dirty="0"/>
              <a:t>XI oraz XII 2023 - ALAB </a:t>
            </a:r>
            <a:r>
              <a:rPr lang="pl-PL" altLang="pl-PL" dirty="0" err="1"/>
              <a:t>Labolatoria</a:t>
            </a:r>
            <a:endParaRPr lang="pl-PL" altLang="pl-PL" dirty="0"/>
          </a:p>
          <a:p>
            <a:r>
              <a:rPr lang="pl-PL" altLang="pl-PL" dirty="0"/>
              <a:t>I 2025 </a:t>
            </a:r>
            <a:r>
              <a:rPr lang="pl-PL" altLang="pl-PL" dirty="0" err="1"/>
              <a:t>Eurocert</a:t>
            </a:r>
            <a:endParaRPr lang="pl-PL" altLang="pl-PL" dirty="0"/>
          </a:p>
          <a:p>
            <a:r>
              <a:rPr lang="pl-PL" altLang="pl-PL" dirty="0"/>
              <a:t>I 2025 – Alior Bank/</a:t>
            </a:r>
            <a:r>
              <a:rPr lang="pl-PL" altLang="pl-PL" dirty="0" err="1"/>
              <a:t>Mbank</a:t>
            </a:r>
            <a:endParaRPr lang="pl-PL" altLang="pl-PL" dirty="0"/>
          </a:p>
          <a:p>
            <a:r>
              <a:rPr lang="pl-PL" altLang="pl-PL" dirty="0"/>
              <a:t>III 2025 – Empik </a:t>
            </a:r>
          </a:p>
          <a:p>
            <a:r>
              <a:rPr lang="pl-PL" altLang="pl-PL" dirty="0"/>
              <a:t>III 2025 – </a:t>
            </a:r>
            <a:r>
              <a:rPr lang="pl-PL" altLang="pl-PL" dirty="0" err="1"/>
              <a:t>Signal</a:t>
            </a:r>
            <a:r>
              <a:rPr lang="pl-PL" altLang="pl-PL" dirty="0"/>
              <a:t> „</a:t>
            </a:r>
            <a:r>
              <a:rPr lang="pl-PL" altLang="pl-PL" dirty="0" err="1"/>
              <a:t>Signalgate</a:t>
            </a:r>
            <a:r>
              <a:rPr lang="pl-PL" altLang="pl-PL" dirty="0"/>
              <a:t>”</a:t>
            </a:r>
            <a:endParaRPr lang="pl-PL" dirty="0"/>
          </a:p>
        </p:txBody>
      </p:sp>
      <p:pic>
        <p:nvPicPr>
          <p:cNvPr id="5" name="Obraz 4" descr="Obraz zawierający pta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B36B4790-06A0-88BE-90C9-8EC36309F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97" y="1690689"/>
            <a:ext cx="1792602" cy="1325564"/>
          </a:xfrm>
          <a:prstGeom prst="rect">
            <a:avLst/>
          </a:prstGeom>
        </p:spPr>
      </p:pic>
      <p:pic>
        <p:nvPicPr>
          <p:cNvPr id="7" name="Obraz 6" descr="Obraz zawierający tekst, Czcionka, zrzut ekranu, Grafik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2428FE0-0C9B-08FB-3144-CFB473482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40" y="3771900"/>
            <a:ext cx="2077950" cy="1395412"/>
          </a:xfrm>
          <a:prstGeom prst="rect">
            <a:avLst/>
          </a:prstGeom>
        </p:spPr>
      </p:pic>
      <p:pic>
        <p:nvPicPr>
          <p:cNvPr id="11" name="Obraz 10" descr="Obraz zawierający tekst, projekt graficzny, Grafika, plakat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EB01F51E-E60C-42B4-2873-D0D6D0282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180" y="3016253"/>
            <a:ext cx="1943966" cy="971983"/>
          </a:xfrm>
          <a:prstGeom prst="rect">
            <a:avLst/>
          </a:prstGeom>
        </p:spPr>
      </p:pic>
      <p:pic>
        <p:nvPicPr>
          <p:cNvPr id="13" name="Obraz 12" descr="Obraz zawierający Czcionka, logo, Grafika, biały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E4072D9-B63E-5CBF-C51E-DFCC87E3D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90" y="4451656"/>
            <a:ext cx="1943966" cy="881498"/>
          </a:xfrm>
          <a:prstGeom prst="rect">
            <a:avLst/>
          </a:prstGeom>
        </p:spPr>
      </p:pic>
      <p:pic>
        <p:nvPicPr>
          <p:cNvPr id="15" name="Obraz 14" descr="Obraz zawierający Czcionka, logo, Grafika, symbol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9246761C-D6BB-A144-0957-D542FDC35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73" y="5496536"/>
            <a:ext cx="1909763" cy="6000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65931CF-8161-647B-DFB6-BABFA96918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00452" y="3154973"/>
            <a:ext cx="141942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186651-A541-096D-382A-BD2379A0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Świadomość kursu</a:t>
            </a:r>
          </a:p>
        </p:txBody>
      </p:sp>
      <p:pic>
        <p:nvPicPr>
          <p:cNvPr id="4" name="Content Placeholder 3" descr="A white and blue eye with black circles&#10;&#10;AI-generated content may be incorrect.">
            <a:extLst>
              <a:ext uri="{FF2B5EF4-FFF2-40B4-BE49-F238E27FC236}">
                <a16:creationId xmlns:a16="http://schemas.microsoft.com/office/drawing/2014/main" id="{9A1883E1-B92B-857C-E941-B6331DC1C0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3505" y="2219511"/>
            <a:ext cx="1210099" cy="121271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D471ED-7F46-02A2-C2C8-FBD0B1992F0D}"/>
              </a:ext>
            </a:extLst>
          </p:cNvPr>
          <p:cNvSpPr txBox="1"/>
          <p:nvPr/>
        </p:nvSpPr>
        <p:spPr>
          <a:xfrm>
            <a:off x="956552" y="3712723"/>
            <a:ext cx="15272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Aptos"/>
              </a:rPr>
              <a:t>Poprawa</a:t>
            </a:r>
            <a:r>
              <a:rPr lang="en-US" dirty="0">
                <a:latin typeface="Aptos"/>
              </a:rPr>
              <a:t> </a:t>
            </a:r>
            <a:r>
              <a:rPr lang="en-US" err="1">
                <a:latin typeface="Aptos"/>
              </a:rPr>
              <a:t>widoczności</a:t>
            </a:r>
            <a:endParaRPr lang="en-US" err="1"/>
          </a:p>
        </p:txBody>
      </p:sp>
      <p:pic>
        <p:nvPicPr>
          <p:cNvPr id="6" name="Picture 5" descr="A computer icons on a black background&#10;&#10;AI-generated content may be incorrect.">
            <a:extLst>
              <a:ext uri="{FF2B5EF4-FFF2-40B4-BE49-F238E27FC236}">
                <a16:creationId xmlns:a16="http://schemas.microsoft.com/office/drawing/2014/main" id="{4CC33C61-194A-E59D-B375-DA2762E8C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047" y="2244386"/>
            <a:ext cx="1212715" cy="1180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474B7-D97D-E01D-D146-6F74AAE9D647}"/>
              </a:ext>
            </a:extLst>
          </p:cNvPr>
          <p:cNvSpPr txBox="1"/>
          <p:nvPr/>
        </p:nvSpPr>
        <p:spPr>
          <a:xfrm>
            <a:off x="2956127" y="3853234"/>
            <a:ext cx="22189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Aptos"/>
              </a:rPr>
              <a:t>Informacja</a:t>
            </a:r>
            <a:r>
              <a:rPr lang="en-US" dirty="0">
                <a:latin typeface="Aptos"/>
              </a:rPr>
              <a:t> o </a:t>
            </a:r>
            <a:r>
              <a:rPr lang="en-US" err="1">
                <a:latin typeface="Aptos"/>
              </a:rPr>
              <a:t>danych</a:t>
            </a:r>
            <a:endParaRPr lang="en-US" err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A81F8-F261-C9EA-C707-1E422D59D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537" y="2217365"/>
            <a:ext cx="1380247" cy="1331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01D2B4-7343-C4B1-96AF-67879AB6C7C9}"/>
              </a:ext>
            </a:extLst>
          </p:cNvPr>
          <p:cNvSpPr txBox="1"/>
          <p:nvPr/>
        </p:nvSpPr>
        <p:spPr>
          <a:xfrm>
            <a:off x="5523148" y="3712723"/>
            <a:ext cx="20514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Aptos"/>
              </a:rPr>
              <a:t>Kontrola</a:t>
            </a:r>
            <a:r>
              <a:rPr lang="en-US" dirty="0">
                <a:latin typeface="Aptos"/>
              </a:rPr>
              <a:t> </a:t>
            </a:r>
            <a:r>
              <a:rPr lang="en-US" err="1">
                <a:latin typeface="Aptos"/>
              </a:rPr>
              <a:t>przepływu</a:t>
            </a:r>
            <a:endParaRPr lang="en-US"/>
          </a:p>
        </p:txBody>
      </p:sp>
      <p:pic>
        <p:nvPicPr>
          <p:cNvPr id="10" name="Picture 9" descr="A cartoon of a person with a light bulb above his head&#10;&#10;AI-generated content may be incorrect.">
            <a:extLst>
              <a:ext uri="{FF2B5EF4-FFF2-40B4-BE49-F238E27FC236}">
                <a16:creationId xmlns:a16="http://schemas.microsoft.com/office/drawing/2014/main" id="{CB21C552-AC05-6119-5078-12CE9CDA15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2068" y="2195749"/>
            <a:ext cx="1282971" cy="1228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004BA9-C21E-DB22-046F-526363EDD7F8}"/>
              </a:ext>
            </a:extLst>
          </p:cNvPr>
          <p:cNvSpPr txBox="1"/>
          <p:nvPr/>
        </p:nvSpPr>
        <p:spPr>
          <a:xfrm>
            <a:off x="8176639" y="3696512"/>
            <a:ext cx="1051666" cy="662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Aptos"/>
              </a:rPr>
              <a:t>Większa</a:t>
            </a:r>
            <a:r>
              <a:rPr lang="en-US" dirty="0">
                <a:latin typeface="Aptos"/>
              </a:rPr>
              <a:t> </a:t>
            </a:r>
            <a:r>
              <a:rPr lang="en-US" err="1">
                <a:latin typeface="Aptos"/>
              </a:rPr>
              <a:t>wiedza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3901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06E13-FDE5-682B-7552-E28AB4C48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B7691-A121-C3FE-F6A7-60A87350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Powstrzymywanie wycieków</a:t>
            </a:r>
          </a:p>
        </p:txBody>
      </p:sp>
      <p:pic>
        <p:nvPicPr>
          <p:cNvPr id="4" name="Content Placeholder 3" descr="A water pond with green and blue lines&#10;&#10;AI-generated content may be incorrect.">
            <a:extLst>
              <a:ext uri="{FF2B5EF4-FFF2-40B4-BE49-F238E27FC236}">
                <a16:creationId xmlns:a16="http://schemas.microsoft.com/office/drawing/2014/main" id="{B626881A-A23F-5C66-6006-DD80C107B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192207" y="1419836"/>
            <a:ext cx="8032886" cy="4649822"/>
          </a:xfrm>
        </p:spPr>
      </p:pic>
      <p:pic>
        <p:nvPicPr>
          <p:cNvPr id="5" name="Picture 4" descr="A blue fish with yellow fins&#10;&#10;AI-generated content may be incorrect.">
            <a:extLst>
              <a:ext uri="{FF2B5EF4-FFF2-40B4-BE49-F238E27FC236}">
                <a16:creationId xmlns:a16="http://schemas.microsoft.com/office/drawing/2014/main" id="{95BEFB97-0BE7-143E-B348-05CA01607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70" y="2992352"/>
            <a:ext cx="915481" cy="899268"/>
          </a:xfrm>
          <a:prstGeom prst="rect">
            <a:avLst/>
          </a:prstGeom>
        </p:spPr>
      </p:pic>
      <p:pic>
        <p:nvPicPr>
          <p:cNvPr id="6" name="Picture 5" descr="A blue fish with black background&#10;&#10;AI-generated content may be incorrect.">
            <a:extLst>
              <a:ext uri="{FF2B5EF4-FFF2-40B4-BE49-F238E27FC236}">
                <a16:creationId xmlns:a16="http://schemas.microsoft.com/office/drawing/2014/main" id="{A5F98EEF-36E7-0990-F2E1-1D5F2425E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65048" y="2761291"/>
            <a:ext cx="802566" cy="765289"/>
          </a:xfrm>
          <a:prstGeom prst="rect">
            <a:avLst/>
          </a:prstGeom>
        </p:spPr>
      </p:pic>
      <p:pic>
        <p:nvPicPr>
          <p:cNvPr id="7" name="Picture 6" descr="A cartoon of a fish&#10;&#10;AI-generated content may be incorrect.">
            <a:extLst>
              <a:ext uri="{FF2B5EF4-FFF2-40B4-BE49-F238E27FC236}">
                <a16:creationId xmlns:a16="http://schemas.microsoft.com/office/drawing/2014/main" id="{29D692A6-E868-ADBC-3769-F46F43FC4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240" y="4049563"/>
            <a:ext cx="1149031" cy="1159995"/>
          </a:xfrm>
          <a:prstGeom prst="rect">
            <a:avLst/>
          </a:prstGeom>
        </p:spPr>
      </p:pic>
      <p:pic>
        <p:nvPicPr>
          <p:cNvPr id="8" name="Picture 7" descr="A cartoon of a person holding a fish and a fishing pole&#10;&#10;AI-generated content may be incorrect.">
            <a:extLst>
              <a:ext uri="{FF2B5EF4-FFF2-40B4-BE49-F238E27FC236}">
                <a16:creationId xmlns:a16="http://schemas.microsoft.com/office/drawing/2014/main" id="{3FA1BB72-EEEE-A6B9-DC27-D2A70FD28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52933" y="1621031"/>
            <a:ext cx="1690653" cy="1702714"/>
          </a:xfrm>
          <a:prstGeom prst="rect">
            <a:avLst/>
          </a:prstGeom>
        </p:spPr>
      </p:pic>
      <p:pic>
        <p:nvPicPr>
          <p:cNvPr id="9" name="Picture 8" descr="A hand making a gesture&#10;&#10;AI-generated content may be incorrect.">
            <a:extLst>
              <a:ext uri="{FF2B5EF4-FFF2-40B4-BE49-F238E27FC236}">
                <a16:creationId xmlns:a16="http://schemas.microsoft.com/office/drawing/2014/main" id="{44E10802-BD32-08BE-66C1-A41B5DE4C6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268" y="3320456"/>
            <a:ext cx="546009" cy="551491"/>
          </a:xfrm>
          <a:prstGeom prst="rect">
            <a:avLst/>
          </a:prstGeom>
        </p:spPr>
      </p:pic>
      <p:pic>
        <p:nvPicPr>
          <p:cNvPr id="10" name="Picture 9" descr="A thumb down with a thumb down&#10;&#10;AI-generated content may be incorrect.">
            <a:extLst>
              <a:ext uri="{FF2B5EF4-FFF2-40B4-BE49-F238E27FC236}">
                <a16:creationId xmlns:a16="http://schemas.microsoft.com/office/drawing/2014/main" id="{50CED7A4-4705-3A11-6E8E-3C41C46B5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7614" y="3145032"/>
            <a:ext cx="776254" cy="781736"/>
          </a:xfrm>
          <a:prstGeom prst="rect">
            <a:avLst/>
          </a:prstGeom>
        </p:spPr>
      </p:pic>
      <p:pic>
        <p:nvPicPr>
          <p:cNvPr id="11" name="Picture 10" descr="A person wearing a yellow vest and a blue hat&#10;&#10;AI-generated content may be incorrect.">
            <a:extLst>
              <a:ext uri="{FF2B5EF4-FFF2-40B4-BE49-F238E27FC236}">
                <a16:creationId xmlns:a16="http://schemas.microsoft.com/office/drawing/2014/main" id="{A135AED1-DE69-3EE6-838B-FFB3DACC3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3096" y="2991535"/>
            <a:ext cx="2437304" cy="24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>
            <a:extLst>
              <a:ext uri="{FF2B5EF4-FFF2-40B4-BE49-F238E27FC236}">
                <a16:creationId xmlns:a16="http://schemas.microsoft.com/office/drawing/2014/main" id="{679F1CB8-1DE2-7BE4-A4ED-276351A9D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/>
              <a:t>Sonar </a:t>
            </a:r>
            <a:br>
              <a:rPr lang="pl-PL" altLang="pl-PL" dirty="0"/>
            </a:br>
            <a:r>
              <a:rPr lang="pl-PL" altLang="pl-PL" dirty="0" err="1"/>
              <a:t>FishRFID</a:t>
            </a:r>
            <a:r>
              <a:rPr lang="pl-PL" altLang="pl-PL" dirty="0"/>
              <a:t>™ ;)</a:t>
            </a:r>
          </a:p>
        </p:txBody>
      </p:sp>
      <p:sp>
        <p:nvSpPr>
          <p:cNvPr id="18435" name="Symbol zastępczy zawartości 2">
            <a:extLst>
              <a:ext uri="{FF2B5EF4-FFF2-40B4-BE49-F238E27FC236}">
                <a16:creationId xmlns:a16="http://schemas.microsoft.com/office/drawing/2014/main" id="{178EF17A-AA44-6B48-D9B7-1A6D97CB3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dirty="0"/>
              <a:t>Oznaczanie danych w momencie wytwarzania;</a:t>
            </a:r>
          </a:p>
          <a:p>
            <a:r>
              <a:rPr lang="pl-PL" altLang="pl-PL" dirty="0"/>
              <a:t>Sprawna identyfikacja danych;</a:t>
            </a:r>
          </a:p>
          <a:p>
            <a:r>
              <a:rPr lang="pl-PL" altLang="pl-PL"/>
              <a:t>Łatwa analiza przez różne rozwiązania (nie tylko DLP);</a:t>
            </a:r>
          </a:p>
          <a:p>
            <a:r>
              <a:rPr lang="pl-PL" altLang="pl-PL" dirty="0"/>
              <a:t>Dodatkowe wzmacnianie świadomości użytkowników;</a:t>
            </a:r>
          </a:p>
        </p:txBody>
      </p:sp>
      <p:pic>
        <p:nvPicPr>
          <p:cNvPr id="2" name="Picture 1" descr="A black background with grey letters&#10;&#10;AI-generated content may be incorrect.">
            <a:extLst>
              <a:ext uri="{FF2B5EF4-FFF2-40B4-BE49-F238E27FC236}">
                <a16:creationId xmlns:a16="http://schemas.microsoft.com/office/drawing/2014/main" id="{DAC70461-A5BB-AB87-E7FB-67E5EDE9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450" y="4262197"/>
            <a:ext cx="5541906" cy="910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EB9B1-A173-759F-0048-C6BACA90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Dokąd nas wiatry poniosą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C80C9E-543D-1B0C-DC65-6AC3CB3A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/>
              <a:t>OCR (Optical </a:t>
            </a:r>
            <a:r>
              <a:rPr lang="pl-PL" err="1"/>
              <a:t>Character</a:t>
            </a:r>
            <a:r>
              <a:rPr lang="pl-PL"/>
              <a:t> </a:t>
            </a:r>
            <a:r>
              <a:rPr lang="pl-PL" err="1"/>
              <a:t>Recognition</a:t>
            </a:r>
            <a:r>
              <a:rPr lang="pl-PL"/>
              <a:t>) dla DLP Endpoint</a:t>
            </a:r>
          </a:p>
          <a:p>
            <a:pPr>
              <a:buFontTx/>
              <a:buChar char="-"/>
            </a:pPr>
            <a:r>
              <a:rPr lang="pl-PL"/>
              <a:t>Wsparcie dla funkcji DLP dla MacOS o:</a:t>
            </a:r>
          </a:p>
          <a:p>
            <a:pPr lvl="1">
              <a:buFontTx/>
              <a:buChar char="-"/>
            </a:pPr>
            <a:r>
              <a:rPr lang="pl-PL" err="1"/>
              <a:t>Clipboard</a:t>
            </a:r>
            <a:r>
              <a:rPr lang="pl-PL"/>
              <a:t> Protection dla MacOS</a:t>
            </a:r>
          </a:p>
          <a:p>
            <a:pPr lvl="1">
              <a:buFontTx/>
              <a:buChar char="-"/>
            </a:pPr>
            <a:r>
              <a:rPr lang="pl-PL"/>
              <a:t>Wsparcie dla Apple </a:t>
            </a:r>
            <a:r>
              <a:rPr lang="pl-PL" err="1"/>
              <a:t>Airdrop</a:t>
            </a:r>
            <a:endParaRPr lang="pl-PL"/>
          </a:p>
          <a:p>
            <a:pPr>
              <a:buFontTx/>
              <a:buChar char="-"/>
            </a:pPr>
            <a:r>
              <a:rPr lang="pl-PL"/>
              <a:t>Włączenie funkcji</a:t>
            </a:r>
            <a:r>
              <a:rPr lang="en-US"/>
              <a:t> AI</a:t>
            </a:r>
            <a:r>
              <a:rPr lang="pl-PL"/>
              <a:t> dla</a:t>
            </a:r>
            <a:r>
              <a:rPr lang="en-US"/>
              <a:t> use cases </a:t>
            </a:r>
            <a:r>
              <a:rPr lang="pl-PL"/>
              <a:t>w DLP </a:t>
            </a:r>
            <a:r>
              <a:rPr lang="en-US"/>
              <a:t>Incident Manager, </a:t>
            </a:r>
            <a:r>
              <a:rPr lang="pl-PL"/>
              <a:t> </a:t>
            </a:r>
            <a:r>
              <a:rPr lang="en-US"/>
              <a:t>Policy builder </a:t>
            </a:r>
            <a:r>
              <a:rPr lang="pl-PL"/>
              <a:t>oraz</a:t>
            </a:r>
            <a:r>
              <a:rPr lang="en-US"/>
              <a:t> Data classification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2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59CB205400954984DE778D44B781F7" ma:contentTypeVersion="25" ma:contentTypeDescription="Utwórz nowy dokument." ma:contentTypeScope="" ma:versionID="9b98753b4ed279cc79d2f3f160544dc9">
  <xsd:schema xmlns:xsd="http://www.w3.org/2001/XMLSchema" xmlns:xs="http://www.w3.org/2001/XMLSchema" xmlns:p="http://schemas.microsoft.com/office/2006/metadata/properties" xmlns:ns2="a0eb4477-056c-4793-9b55-487159220ec7" xmlns:ns3="8e79569c-da4a-46bc-98dc-70b796aac52b" targetNamespace="http://schemas.microsoft.com/office/2006/metadata/properties" ma:root="true" ma:fieldsID="f7b132a6680897954370c19f9b9879ae" ns2:_="" ns3:_="">
    <xsd:import namespace="a0eb4477-056c-4793-9b55-487159220ec7"/>
    <xsd:import namespace="8e79569c-da4a-46bc-98dc-70b796aac5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ZAFAKTUROWANE" minOccurs="0"/>
                <xsd:element ref="ns3:lcf76f155ced4ddcb4097134ff3c332f" minOccurs="0"/>
                <xsd:element ref="ns2:TaxCatchAll" minOccurs="0"/>
                <xsd:element ref="ns3: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b4477-056c-4793-9b55-487159220e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8229d03-baa8-4957-833e-36e4c41e4d2d}" ma:internalName="TaxCatchAll" ma:showField="CatchAllData" ma:web="a0eb4477-056c-4793-9b55-487159220e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9569c-da4a-46bc-98dc-70b796aac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ZAFAKTUROWANE" ma:index="21" nillable="true" ma:displayName="ZAFAKTUROWANE" ma:default="0" ma:format="Dropdown" ma:internalName="ZAFAKTUROWANE">
      <xsd:simpleType>
        <xsd:restriction base="dms:Boolean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b23ff7f9-b8f3-4152-8890-f822d2defc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5" nillable="true" ma:displayName="Data" ma:format="DateOnly" ma:internalName="Data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eb4477-056c-4793-9b55-487159220ec7" xsi:nil="true"/>
    <Data xmlns="8e79569c-da4a-46bc-98dc-70b796aac52b" xsi:nil="true"/>
    <lcf76f155ced4ddcb4097134ff3c332f xmlns="8e79569c-da4a-46bc-98dc-70b796aac52b">
      <Terms xmlns="http://schemas.microsoft.com/office/infopath/2007/PartnerControls"/>
    </lcf76f155ced4ddcb4097134ff3c332f>
    <ZAFAKTUROWANE xmlns="8e79569c-da4a-46bc-98dc-70b796aac52b">false</ZAFAKTUROWANE>
  </documentManagement>
</p:properties>
</file>

<file path=customXml/itemProps1.xml><?xml version="1.0" encoding="utf-8"?>
<ds:datastoreItem xmlns:ds="http://schemas.openxmlformats.org/officeDocument/2006/customXml" ds:itemID="{6705AC96-37C8-465D-8E49-84520B5E01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b4477-056c-4793-9b55-487159220ec7"/>
    <ds:schemaRef ds:uri="8e79569c-da4a-46bc-98dc-70b796aac5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04921-E7F1-4B02-AE96-D6744251FC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73695B-02DE-47D9-B48F-BC38EA67435F}">
  <ds:schemaRefs>
    <ds:schemaRef ds:uri="8e79569c-da4a-46bc-98dc-70b796aac52b"/>
    <ds:schemaRef ds:uri="a0eb4477-056c-4793-9b55-487159220ec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193</Words>
  <Application>Microsoft Office PowerPoint</Application>
  <PresentationFormat>Panoramiczny</PresentationFormat>
  <Paragraphs>50</Paragraphs>
  <Slides>10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Regola Pro</vt:lpstr>
      <vt:lpstr>Regola Pro Bold</vt:lpstr>
      <vt:lpstr>Motyw pakietu Office</vt:lpstr>
      <vt:lpstr>Nomios Security Cup</vt:lpstr>
      <vt:lpstr>Ochrona najcenniejszego ładunku</vt:lpstr>
      <vt:lpstr>Agenda</vt:lpstr>
      <vt:lpstr>Status naszego stawu</vt:lpstr>
      <vt:lpstr>Przykłady wycieków z naszego „stawu”</vt:lpstr>
      <vt:lpstr>Świadomość kursu</vt:lpstr>
      <vt:lpstr>Powstrzymywanie wycieków</vt:lpstr>
      <vt:lpstr>Sonar  FishRFID™ ;)</vt:lpstr>
      <vt:lpstr>Dokąd nas wiatry poniosą  </vt:lpstr>
      <vt:lpstr>Dziękujemy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Patrycja Sadokierska</dc:creator>
  <cp:lastModifiedBy>Patrycja Sadokierska</cp:lastModifiedBy>
  <cp:revision>1004</cp:revision>
  <dcterms:created xsi:type="dcterms:W3CDTF">2025-05-12T12:47:14Z</dcterms:created>
  <dcterms:modified xsi:type="dcterms:W3CDTF">2025-06-09T09:48:55Z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0x0101008D59CB205400954984DE778D44B781F7</vt:lpwstr>
  </property>
  <property fmtid="{D5CDD505-2E9C-101B-9397-08002B2CF9AE}" pid="4" name="MSIP_Label_879e395e-e3b5-421f-8616-70a10f9451af_Enabled">
    <vt:lpwstr>true</vt:lpwstr>
  </property>
  <property fmtid="{D5CDD505-2E9C-101B-9397-08002B2CF9AE}" pid="5" name="MSIP_Label_879e395e-e3b5-421f-8616-70a10f9451af_SetDate">
    <vt:lpwstr>2025-05-15T09:29:39Z</vt:lpwstr>
  </property>
  <property fmtid="{D5CDD505-2E9C-101B-9397-08002B2CF9AE}" pid="6" name="MSIP_Label_879e395e-e3b5-421f-8616-70a10f9451af_Method">
    <vt:lpwstr>Standard</vt:lpwstr>
  </property>
  <property fmtid="{D5CDD505-2E9C-101B-9397-08002B2CF9AE}" pid="7" name="MSIP_Label_879e395e-e3b5-421f-8616-70a10f9451af_Name">
    <vt:lpwstr>879e395e-e3b5-421f-8616-70a10f9451af</vt:lpwstr>
  </property>
  <property fmtid="{D5CDD505-2E9C-101B-9397-08002B2CF9AE}" pid="8" name="MSIP_Label_879e395e-e3b5-421f-8616-70a10f9451af_SiteId">
    <vt:lpwstr>0beb0c35-9cbb-4feb-99e5-589e415c7944</vt:lpwstr>
  </property>
  <property fmtid="{D5CDD505-2E9C-101B-9397-08002B2CF9AE}" pid="9" name="MSIP_Label_879e395e-e3b5-421f-8616-70a10f9451af_ActionId">
    <vt:lpwstr>aade5504-1225-4e07-9595-a446cc0c176c</vt:lpwstr>
  </property>
  <property fmtid="{D5CDD505-2E9C-101B-9397-08002B2CF9AE}" pid="10" name="MSIP_Label_879e395e-e3b5-421f-8616-70a10f9451af_ContentBits">
    <vt:lpwstr>0</vt:lpwstr>
  </property>
  <property fmtid="{D5CDD505-2E9C-101B-9397-08002B2CF9AE}" pid="11" name="MSIP_Label_879e395e-e3b5-421f-8616-70a10f9451af_Tag">
    <vt:lpwstr>10, 3, 0, 1</vt:lpwstr>
  </property>
  <property fmtid="{D5CDD505-2E9C-101B-9397-08002B2CF9AE}" pid="12" name="NOMIOS-PolandCATEGORY">
    <vt:lpwstr>SENSITIVE_AMBER_UT</vt:lpwstr>
  </property>
  <property fmtid="{D5CDD505-2E9C-101B-9397-08002B2CF9AE}" pid="13" name="NOMIOS-PolandClassifiedBy">
    <vt:lpwstr>UxC4dwLulzfINJ8nQH+xvX5LNGipWa4BRSZhPgxsCvlDJjmgBv6aOaiOxeYfgb3WCuOvmObXqljewxvUL3tGnE6UbOtkbYpnrdRHbfmF/9b+ENQt+9qdBNteQfsxooZo</vt:lpwstr>
  </property>
  <property fmtid="{D5CDD505-2E9C-101B-9397-08002B2CF9AE}" pid="14" name="NOMIOS-PolandClassificationDate">
    <vt:lpwstr>2025-05-12T15:06:00.6496795+02:00</vt:lpwstr>
  </property>
  <property fmtid="{D5CDD505-2E9C-101B-9397-08002B2CF9AE}" pid="15" name="NOMIOS-PolandClassifiedBySID">
    <vt:lpwstr>UxC4dwLulzfINJ8nQH+xvX5LNGipWa4BRSZhPgxsCvniwNGhw9tud3DJdvW2dWXbJgdgHTcnn8X2Cc6Rx4aPOwAzdB0esvCZhB/QtP+iZCvxregsgxMUqkWabOJowj+Y</vt:lpwstr>
  </property>
  <property fmtid="{D5CDD505-2E9C-101B-9397-08002B2CF9AE}" pid="16" name="NOMIOS-PolandGRNItemId">
    <vt:lpwstr>GRN-d9a4ef8c-72c3-4eae-b598-b3856b2f1e8a</vt:lpwstr>
  </property>
  <property fmtid="{D5CDD505-2E9C-101B-9397-08002B2CF9AE}" pid="17" name="NOMIOS-PolandHash">
    <vt:lpwstr>+NFaVCoWeaKS2qe6LSNacu8O/BQvV9Qu6YEFPCeG4Vo=</vt:lpwstr>
  </property>
  <property fmtid="{D5CDD505-2E9C-101B-9397-08002B2CF9AE}" pid="18" name="NOMIOS-PolandVisualMarkingsSettings">
    <vt:lpwstr>HeaderAlignment=0;FooterAlignment=0</vt:lpwstr>
  </property>
  <property fmtid="{D5CDD505-2E9C-101B-9397-08002B2CF9AE}" pid="19" name="NOMIOS-PolandRefresh">
    <vt:lpwstr>False</vt:lpwstr>
  </property>
</Properties>
</file>