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7" r:id="rId5"/>
    <p:sldMasterId id="2147483739" r:id="rId6"/>
    <p:sldMasterId id="2147483819" r:id="rId7"/>
  </p:sldMasterIdLst>
  <p:notesMasterIdLst>
    <p:notesMasterId r:id="rId26"/>
  </p:notesMasterIdLst>
  <p:handoutMasterIdLst>
    <p:handoutMasterId r:id="rId27"/>
  </p:handoutMasterIdLst>
  <p:sldIdLst>
    <p:sldId id="263" r:id="rId8"/>
    <p:sldId id="2147483634" r:id="rId9"/>
    <p:sldId id="2147483635" r:id="rId10"/>
    <p:sldId id="2147483630" r:id="rId11"/>
    <p:sldId id="2147483631" r:id="rId12"/>
    <p:sldId id="2147483632" r:id="rId13"/>
    <p:sldId id="2147483250" r:id="rId14"/>
    <p:sldId id="2147483285" r:id="rId15"/>
    <p:sldId id="2147483638" r:id="rId16"/>
    <p:sldId id="2147480294" r:id="rId17"/>
    <p:sldId id="2147480226" r:id="rId18"/>
    <p:sldId id="2147480860" r:id="rId19"/>
    <p:sldId id="2147475122" r:id="rId20"/>
    <p:sldId id="2147483612" r:id="rId21"/>
    <p:sldId id="2147474939" r:id="rId22"/>
    <p:sldId id="2147474969" r:id="rId23"/>
    <p:sldId id="2147483261" r:id="rId24"/>
    <p:sldId id="259" r:id="rId25"/>
  </p:sldIdLst>
  <p:sldSz cx="12192000" cy="6858000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04242B-B1CC-4187-A86B-A070D7DC10C0}" v="12" dt="2025-06-09T09:42:06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408" autoAdjust="0"/>
  </p:normalViewPr>
  <p:slideViewPr>
    <p:cSldViewPr snapToGrid="0">
      <p:cViewPr varScale="1">
        <p:scale>
          <a:sx n="67" d="100"/>
          <a:sy n="67" d="100"/>
        </p:scale>
        <p:origin x="126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27E737AD-DA83-B61B-8A7F-3CED3940C8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98C7A78-24EA-99B0-C9F3-71C4A7731C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E0A9CE2-4DF7-4874-A263-66873D81320D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1F17AE8-D375-C2EC-0CC7-98A41C35A6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66626CE-B1AD-BF7C-8379-E21F060427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8106152-4396-477E-B45F-A6167C15B94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1E80201C-4A0E-CDB1-6829-1297E9455D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D8D064D-1B42-4B4A-C483-8A6CB065F40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C15A104-DB74-4EAC-BE5C-7E6190C4A7C5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64C8F1AF-209C-A9C5-C97B-1694AE7C39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5D2B2C97-9C44-F04F-80AD-6276101D97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E2A929E-474D-0006-486B-18743AF8D0B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9D4CFBE-F4C8-0F1D-82B4-FA10E66C6A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46897BD-E32A-4506-9B98-515D6C95B82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CB619-07DA-5B13-545E-9A47115CC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E3679D-F117-BE0B-7981-80F898E1ED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52F6FC-70D3-59DC-CA87-1571BC2A5D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6D531-12C3-0D0D-5E62-8B7C3230C1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EF5B-ECC8-43EE-A509-D601DDF42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579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2D329-07BD-ADA6-737D-3DD171546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7852AD-B412-EE8B-D2A0-2E01D9E40C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5C7E2F-F1F9-B246-3C99-E3229FD766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48C95-A90C-71B9-3EA2-2E7670BCC0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BFD15-E7DB-4F1B-8224-C38CA69467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05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60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4C80D-9830-8B83-4927-19B8B9C31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E114FD-A697-95F3-2A52-EA8CF4D35E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8F5CD7-6EFE-ABEA-7DDD-CE249471A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endParaRPr lang="en-GB" sz="10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05D51-BD45-376D-A5BF-8F7DFAE732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EF5B-ECC8-43EE-A509-D601DDF42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345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64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EF5B-ECC8-43EE-A509-D601DDF42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006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6ED53-A7A2-4B57-EBE7-3CA9B08BF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F1854B-9319-BA47-D517-95D075F670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110895-9F01-1E4D-E1B9-2DAAA08602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7E5B0-2638-A222-175F-A5DE254364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EF5B-ECC8-43EE-A509-D601DDF42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334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EF5B-ECC8-43EE-A509-D601DDF42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54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EF5B-ECC8-43EE-A509-D601DDF42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231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EF5B-ECC8-43EE-A509-D601DDF42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05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EF5B-ECC8-43EE-A509-D601DDF42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540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EF5B-ECC8-43EE-A509-D601DDF42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932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EF5B-ECC8-43EE-A509-D601DDF42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702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BFD15-E7DB-4F1B-8224-C38CA69467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763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5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5.sv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5.sv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0.sv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0.sv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0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svg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sv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19C166E-2A80-468E-AEF0-F24E92119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1E35D-19BC-4459-8080-75BCC555BCB6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D7BCC05-9DF5-B769-DC37-D2F20F6F6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7DE9AC8-6C09-4BEF-196E-F575352C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9DED2-B351-4C3C-BB9E-EE13B046EE1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3971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96A7877-9E3E-8DCE-FE40-B79F809BB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9DFD5-8E24-4B2F-BA16-31285E839F62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7FDDC33-A4CA-EF70-2C26-2A43553BC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273E01-A4C1-FC47-038B-A8227D169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53EB3-F66A-4EEF-BAFB-1697564DB0C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92816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0 Title slide with media 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6">
            <a:extLst>
              <a:ext uri="{FF2B5EF4-FFF2-40B4-BE49-F238E27FC236}">
                <a16:creationId xmlns:a16="http://schemas.microsoft.com/office/drawing/2014/main" id="{BB2531A6-B2AF-8CE3-D4E6-FFA2A6F43CBA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15" name="Text Placeholder 42">
            <a:extLst>
              <a:ext uri="{FF2B5EF4-FFF2-40B4-BE49-F238E27FC236}">
                <a16:creationId xmlns:a16="http://schemas.microsoft.com/office/drawing/2014/main" id="{4F756C8B-0244-6A11-8EC3-4A1D203CDD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0A76AB-576F-2C48-7ED4-0E98A54B99AD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759CC4-69C8-613F-E557-4E2AEE7B75ED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CE9648-B624-3DC8-627D-87061FBB1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0DC17B7D-4E9B-5FAC-1228-C97FB1CFC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6F2AB971-B4DD-59FD-C268-1BB0A62D839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1 Title slide with media 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08420" y="0"/>
            <a:ext cx="54864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1E46E0-0E1B-8CAF-D631-7703C8A76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56688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99F8D9-4963-D188-F8EE-27DB6017B2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56688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75569BCB-A411-0457-2706-5BDA5870D8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6451" y="1680000"/>
            <a:ext cx="56688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B48A79-625E-B973-DCD8-533E86F25072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418BB1-0E7E-AAD3-AD71-82204464918C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2696BC-FF96-7C90-2879-6CEC41EF0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42AC6DC-CFBE-F98E-4CC4-2390702BA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7E7E3C71-A7E6-4837-47D4-F29F0703D0E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4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2 Title slide with media 3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E7BA896-DC3C-C861-6C89-0401950D7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86400" y="0"/>
            <a:ext cx="67056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F8719083-E8AC-0E0F-B2A0-40CE46066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45552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3565AE2-44FB-6E3F-4CD5-D32177BD9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45552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368EB97E-538F-D25F-E38A-7F89D40173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6451" y="1680000"/>
            <a:ext cx="45552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BEFAD-5693-7A1A-A64F-C540D390A0B8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681D21-FC7E-7F82-9685-4F1EF53B2368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5F777C-D535-AFCB-20A5-43068DA8F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DDEF2D02-B6B9-E747-F0EA-9ED48DC28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7" name="Graphic 6" descr="Nokia logo">
            <a:extLst>
              <a:ext uri="{FF2B5EF4-FFF2-40B4-BE49-F238E27FC236}">
                <a16:creationId xmlns:a16="http://schemas.microsoft.com/office/drawing/2014/main" id="{FEE42485-0093-9AEA-D095-FDAA8291CA5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1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3 Title slide with media 4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663BDD0-396A-C130-FA04-231CB3C74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67200" y="0"/>
            <a:ext cx="79248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915D93-3D42-065E-5889-D6512FC04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08" y="528000"/>
            <a:ext cx="32928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2DA7900-C799-86E9-E337-DD7F16C91B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32928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A60CF481-C9D5-F170-D944-99D1ADA24E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32928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76E50B-EEF8-724F-1802-0488D70A46F4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08539B-21D0-85E7-AB77-143ABD40EEB1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3787D7-2EEE-AEBC-7FAF-892EC0B31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0CF5A558-51C2-73A4-9D8C-5A3B7422B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C31BECE7-632F-A19D-3778-9775805B791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6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7BECFD-8EA7-0689-338E-FF7973481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8976C7B-2688-70F3-77A4-4D1113FB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9200" cy="68592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EF87F37-41EC-F109-B4C3-D44EE53A0A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197" y="959733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D32AC0D-5511-1F2D-2A28-C259AC8BC5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7199" y="2834798"/>
            <a:ext cx="6528000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pic>
        <p:nvPicPr>
          <p:cNvPr id="3" name="Graphic 2" descr="Nokia logo">
            <a:extLst>
              <a:ext uri="{FF2B5EF4-FFF2-40B4-BE49-F238E27FC236}">
                <a16:creationId xmlns:a16="http://schemas.microsoft.com/office/drawing/2014/main" id="{09469116-FBE9-F1CA-AA9E-3840A8AFBA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9971" y="5963488"/>
            <a:ext cx="1824000" cy="410995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AAD2976-396D-426A-A7C0-2D53F71491E3}"/>
              </a:ext>
            </a:extLst>
          </p:cNvPr>
          <p:cNvSpPr txBox="1">
            <a:spLocks/>
          </p:cNvSpPr>
          <p:nvPr userDrawn="1"/>
        </p:nvSpPr>
        <p:spPr>
          <a:xfrm>
            <a:off x="10445186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B10A0F-2286-895A-B579-CB5D4386A2B7}"/>
              </a:ext>
            </a:extLst>
          </p:cNvPr>
          <p:cNvSpPr txBox="1"/>
          <p:nvPr userDrawn="1"/>
        </p:nvSpPr>
        <p:spPr>
          <a:xfrm>
            <a:off x="10793087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</p:spTree>
    <p:extLst>
      <p:ext uri="{BB962C8B-B14F-4D97-AF65-F5344CB8AC3E}">
        <p14:creationId xmlns:p14="http://schemas.microsoft.com/office/powerpoint/2010/main" val="29855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Purp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1E104F6-2E1E-CFDD-A69D-C115384F1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E27FD93-255E-C585-12C2-E99681C9B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200"/>
            <a:ext cx="6859200" cy="68592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A1D3EB5E-6B70-AA5A-4340-53F0E0A06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197" y="959733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AF9AF4C-BE87-2184-CAE5-F141A4F93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7199" y="2834798"/>
            <a:ext cx="6528000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pic>
        <p:nvPicPr>
          <p:cNvPr id="7" name="Graphic 6" descr="Nokia logo">
            <a:extLst>
              <a:ext uri="{FF2B5EF4-FFF2-40B4-BE49-F238E27FC236}">
                <a16:creationId xmlns:a16="http://schemas.microsoft.com/office/drawing/2014/main" id="{6473A8D9-1E1F-2E3A-7D9E-D4269FE0E85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9971" y="5963488"/>
            <a:ext cx="1824000" cy="4109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A40532-F231-EBBB-A8D3-3657B33CB9DA}"/>
              </a:ext>
            </a:extLst>
          </p:cNvPr>
          <p:cNvSpPr txBox="1"/>
          <p:nvPr userDrawn="1"/>
        </p:nvSpPr>
        <p:spPr>
          <a:xfrm>
            <a:off x="10793087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509789C-1FE5-7B11-DD63-34E6F72F670E}"/>
              </a:ext>
            </a:extLst>
          </p:cNvPr>
          <p:cNvSpPr txBox="1">
            <a:spLocks/>
          </p:cNvSpPr>
          <p:nvPr userDrawn="1"/>
        </p:nvSpPr>
        <p:spPr>
          <a:xfrm>
            <a:off x="10445186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6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C7D16BB-9265-7D3A-E136-8F028A9F8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7536232-7B28-DCFA-37A3-EEBA7365A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9200" cy="6859200"/>
          </a:xfrm>
          <a:prstGeom prst="rect">
            <a:avLst/>
          </a:prstGeom>
        </p:spPr>
      </p:pic>
      <p:sp>
        <p:nvSpPr>
          <p:cNvPr id="21" name="Title 4">
            <a:extLst>
              <a:ext uri="{FF2B5EF4-FFF2-40B4-BE49-F238E27FC236}">
                <a16:creationId xmlns:a16="http://schemas.microsoft.com/office/drawing/2014/main" id="{F0180981-7B7F-4D9A-87AD-960857227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197" y="959733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C555545-3487-5A2F-B887-81AE17C806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7199" y="2834798"/>
            <a:ext cx="6528000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pic>
        <p:nvPicPr>
          <p:cNvPr id="8" name="Graphic 7" descr="Nokia logo">
            <a:extLst>
              <a:ext uri="{FF2B5EF4-FFF2-40B4-BE49-F238E27FC236}">
                <a16:creationId xmlns:a16="http://schemas.microsoft.com/office/drawing/2014/main" id="{E38B61BF-D739-BBD9-DF1D-6287976FB4E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9971" y="5963488"/>
            <a:ext cx="1824000" cy="410995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B1E5D1B-6D7F-C600-7828-022D4F5709B7}"/>
              </a:ext>
            </a:extLst>
          </p:cNvPr>
          <p:cNvSpPr txBox="1">
            <a:spLocks/>
          </p:cNvSpPr>
          <p:nvPr userDrawn="1"/>
        </p:nvSpPr>
        <p:spPr>
          <a:xfrm>
            <a:off x="10445186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045E81-706E-BB14-3DDB-AC56D9F33518}"/>
              </a:ext>
            </a:extLst>
          </p:cNvPr>
          <p:cNvSpPr txBox="1"/>
          <p:nvPr userDrawn="1"/>
        </p:nvSpPr>
        <p:spPr>
          <a:xfrm>
            <a:off x="10793087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</p:spTree>
    <p:extLst>
      <p:ext uri="{BB962C8B-B14F-4D97-AF65-F5344CB8AC3E}">
        <p14:creationId xmlns:p14="http://schemas.microsoft.com/office/powerpoint/2010/main" val="171972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585F427-7AA2-BA79-9FAB-3B20B348D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200"/>
            <a:ext cx="6859200" cy="6859200"/>
          </a:xfrm>
          <a:custGeom>
            <a:avLst/>
            <a:gdLst>
              <a:gd name="connsiteX0" fmla="*/ 0 w 5144400"/>
              <a:gd name="connsiteY0" fmla="*/ 0 h 5144400"/>
              <a:gd name="connsiteX1" fmla="*/ 0 w 5144400"/>
              <a:gd name="connsiteY1" fmla="*/ 5144400 h 5144400"/>
              <a:gd name="connsiteX2" fmla="*/ 794971 w 5144400"/>
              <a:gd name="connsiteY2" fmla="*/ 5144400 h 5144400"/>
              <a:gd name="connsiteX3" fmla="*/ 794971 w 5144400"/>
              <a:gd name="connsiteY3" fmla="*/ 1741594 h 5144400"/>
              <a:gd name="connsiteX4" fmla="*/ 5144400 w 5144400"/>
              <a:gd name="connsiteY4" fmla="*/ 5144400 h 5144400"/>
              <a:gd name="connsiteX5" fmla="*/ 5144400 w 5144400"/>
              <a:gd name="connsiteY5" fmla="*/ 4142850 h 5144400"/>
              <a:gd name="connsiteX6" fmla="*/ 0 w 5144400"/>
              <a:gd name="connsiteY6" fmla="*/ 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0" y="5144400"/>
                </a:lnTo>
                <a:cubicBezTo>
                  <a:pt x="0" y="5144400"/>
                  <a:pt x="794971" y="5144400"/>
                  <a:pt x="794971" y="5144400"/>
                </a:cubicBezTo>
                <a:lnTo>
                  <a:pt x="794971" y="1741594"/>
                </a:lnTo>
                <a:cubicBezTo>
                  <a:pt x="794971" y="1741594"/>
                  <a:pt x="5144400" y="5144400"/>
                  <a:pt x="5144400" y="5144400"/>
                </a:cubicBezTo>
                <a:lnTo>
                  <a:pt x="5144400" y="4142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D3CDCE65-9D09-8014-E0D4-FA37C5A409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197" y="959733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50AD0AE-26A9-7041-BAC9-7726260DC4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7199" y="2834798"/>
            <a:ext cx="6528000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pic>
        <p:nvPicPr>
          <p:cNvPr id="10" name="Graphic 9" descr="Nokia logo">
            <a:extLst>
              <a:ext uri="{FF2B5EF4-FFF2-40B4-BE49-F238E27FC236}">
                <a16:creationId xmlns:a16="http://schemas.microsoft.com/office/drawing/2014/main" id="{B1A59803-7A75-C0A5-6357-07B64397DE3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9971" y="5963488"/>
            <a:ext cx="1824000" cy="410995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E77B206-49F7-2B3D-46F6-5783EB06549D}"/>
              </a:ext>
            </a:extLst>
          </p:cNvPr>
          <p:cNvSpPr txBox="1">
            <a:spLocks/>
          </p:cNvSpPr>
          <p:nvPr userDrawn="1"/>
        </p:nvSpPr>
        <p:spPr>
          <a:xfrm>
            <a:off x="10445186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F7AE0E-D196-9918-5EDB-E9F6D1F5BFCD}"/>
              </a:ext>
            </a:extLst>
          </p:cNvPr>
          <p:cNvSpPr txBox="1"/>
          <p:nvPr userDrawn="1"/>
        </p:nvSpPr>
        <p:spPr>
          <a:xfrm>
            <a:off x="10793087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</p:spTree>
    <p:extLst>
      <p:ext uri="{BB962C8B-B14F-4D97-AF65-F5344CB8AC3E}">
        <p14:creationId xmlns:p14="http://schemas.microsoft.com/office/powerpoint/2010/main" val="56997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Pic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690CFD2-2C1B-7335-BF54-AD634A35E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itle 4">
            <a:extLst>
              <a:ext uri="{FF2B5EF4-FFF2-40B4-BE49-F238E27FC236}">
                <a16:creationId xmlns:a16="http://schemas.microsoft.com/office/drawing/2014/main" id="{F0180981-7B7F-4D9A-87AD-960857227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1193" y="959733"/>
            <a:ext cx="5354004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C555545-3487-5A2F-B887-81AE17C806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1194" y="2834798"/>
            <a:ext cx="5354004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pic>
        <p:nvPicPr>
          <p:cNvPr id="5" name="Graphic 4" descr="Nokia logo">
            <a:extLst>
              <a:ext uri="{FF2B5EF4-FFF2-40B4-BE49-F238E27FC236}">
                <a16:creationId xmlns:a16="http://schemas.microsoft.com/office/drawing/2014/main" id="{CEF8B1BA-0BB5-4F93-F0B9-7D5525BEC0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49971" y="5963488"/>
            <a:ext cx="1824000" cy="410995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B1E5D1B-6D7F-C600-7828-022D4F5709B7}"/>
              </a:ext>
            </a:extLst>
          </p:cNvPr>
          <p:cNvSpPr txBox="1">
            <a:spLocks/>
          </p:cNvSpPr>
          <p:nvPr userDrawn="1"/>
        </p:nvSpPr>
        <p:spPr>
          <a:xfrm>
            <a:off x="10445186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045E81-706E-BB14-3DDB-AC56D9F33518}"/>
              </a:ext>
            </a:extLst>
          </p:cNvPr>
          <p:cNvSpPr txBox="1"/>
          <p:nvPr userDrawn="1"/>
        </p:nvSpPr>
        <p:spPr>
          <a:xfrm>
            <a:off x="10793087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</p:spTree>
    <p:extLst>
      <p:ext uri="{BB962C8B-B14F-4D97-AF65-F5344CB8AC3E}">
        <p14:creationId xmlns:p14="http://schemas.microsoft.com/office/powerpoint/2010/main" val="260869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A7CBB0-A767-7247-8638-81BC36696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CEF710E-39E1-082B-B52C-E37B4EEF5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1" y="-6395"/>
            <a:ext cx="5356300" cy="685920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9A3B12B3-A799-7EB4-75DA-BC0A7D701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1200000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DD8338-5A64-469A-E2DB-DF91FC1856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3120001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A910EA0-FECD-D7DE-120C-8BC301ED58FF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B79C81-C7D6-4DE3-0A04-D7E02DD8C665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1921672E-D869-7D2B-159D-F174AB26977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08197" y="3222713"/>
            <a:ext cx="1824000" cy="41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9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FBE5C46-C4B9-D9F4-8322-3987551D9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D55C7-1D1B-42A4-A3C7-3C8B7C503C09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C7332E7-0466-D2DA-368B-E809E155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2971B8F-8F51-858A-695A-A85A5F457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DB314-A5EF-437D-A0CB-33650523EF8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56077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Blu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370059-157B-625C-8521-D3FCF8A22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1E3DBD-A4E2-6EF5-8073-EED87395D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1" y="-6395"/>
            <a:ext cx="5356300" cy="6859200"/>
          </a:xfrm>
          <a:prstGeom prst="rect">
            <a:avLst/>
          </a:prstGeom>
        </p:spPr>
      </p:pic>
      <p:sp>
        <p:nvSpPr>
          <p:cNvPr id="18" name="Title 4">
            <a:extLst>
              <a:ext uri="{FF2B5EF4-FFF2-40B4-BE49-F238E27FC236}">
                <a16:creationId xmlns:a16="http://schemas.microsoft.com/office/drawing/2014/main" id="{CA265AEB-E893-7C5A-2089-F8668DD28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1200000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9A21839-5A3E-48C8-8C8A-66E6CF919C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3120001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7E9E3A5-43FE-813E-B36E-00A287E16B3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647D8A-35E4-5375-137D-AE3FBB59F9F8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pic>
        <p:nvPicPr>
          <p:cNvPr id="6" name="Graphic 5" descr="Nokia logo">
            <a:extLst>
              <a:ext uri="{FF2B5EF4-FFF2-40B4-BE49-F238E27FC236}">
                <a16:creationId xmlns:a16="http://schemas.microsoft.com/office/drawing/2014/main" id="{3159A364-3F53-49BA-50D6-FD0686E329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08197" y="3222713"/>
            <a:ext cx="1824000" cy="41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8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Blue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A20ED13-DCC3-ED6C-4FB2-2B64E7F04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9438AB4-120A-6B68-C6A3-6BD51CF52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1" y="-6395"/>
            <a:ext cx="5356300" cy="685920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D06AC820-889D-342D-C4F1-65579046FE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1200000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8C0E4A4-2F9E-C493-382A-9CBF0ED8AD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3120001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54EB9F-8927-A3FE-8B84-2A5DA2E7EB1F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049C86-481E-BCA9-382A-A561EA22CA19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pic>
        <p:nvPicPr>
          <p:cNvPr id="7" name="Graphic 6" descr="Nokia logo">
            <a:extLst>
              <a:ext uri="{FF2B5EF4-FFF2-40B4-BE49-F238E27FC236}">
                <a16:creationId xmlns:a16="http://schemas.microsoft.com/office/drawing/2014/main" id="{A036063D-3B25-4CF1-DB6F-72093DB7B48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08197" y="3222713"/>
            <a:ext cx="1824000" cy="41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5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O Blue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D06AC820-889D-342D-C4F1-65579046FE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1200000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8C0E4A4-2F9E-C493-382A-9CBF0ED8AD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3120001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54EB9F-8927-A3FE-8B84-2A5DA2E7EB1F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049C86-481E-BCA9-382A-A561EA22CA19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pic>
        <p:nvPicPr>
          <p:cNvPr id="7" name="Graphic 6" descr="Nokia logo">
            <a:extLst>
              <a:ext uri="{FF2B5EF4-FFF2-40B4-BE49-F238E27FC236}">
                <a16:creationId xmlns:a16="http://schemas.microsoft.com/office/drawing/2014/main" id="{A036063D-3B25-4CF1-DB6F-72093DB7B48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08197" y="3222713"/>
            <a:ext cx="1824000" cy="410995"/>
          </a:xfrm>
          <a:prstGeom prst="rect">
            <a:avLst/>
          </a:prstGeom>
        </p:spPr>
      </p:pic>
      <p:pic>
        <p:nvPicPr>
          <p:cNvPr id="12" name="bg object 16">
            <a:extLst>
              <a:ext uri="{FF2B5EF4-FFF2-40B4-BE49-F238E27FC236}">
                <a16:creationId xmlns:a16="http://schemas.microsoft.com/office/drawing/2014/main" id="{F0C70022-44BF-AD3A-66A7-3FEBC3D119BA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463744" y="-9911"/>
            <a:ext cx="9738168" cy="6885576"/>
          </a:xfrm>
          <a:prstGeom prst="rect">
            <a:avLst/>
          </a:prstGeom>
        </p:spPr>
      </p:pic>
      <p:pic>
        <p:nvPicPr>
          <p:cNvPr id="13" name="bg object 16">
            <a:extLst>
              <a:ext uri="{FF2B5EF4-FFF2-40B4-BE49-F238E27FC236}">
                <a16:creationId xmlns:a16="http://schemas.microsoft.com/office/drawing/2014/main" id="{C767DBF4-88B0-5A49-2F5F-DD9B313EE954}"/>
              </a:ext>
            </a:extLst>
          </p:cNvPr>
          <p:cNvPicPr/>
          <p:nvPr userDrawn="1"/>
        </p:nvPicPr>
        <p:blipFill>
          <a:blip r:embed="rId4" cstate="print"/>
          <a:srcRect r="91469"/>
          <a:stretch/>
        </p:blipFill>
        <p:spPr>
          <a:xfrm>
            <a:off x="-9911" y="-9912"/>
            <a:ext cx="3284617" cy="6885576"/>
          </a:xfrm>
          <a:prstGeom prst="rect">
            <a:avLst/>
          </a:prstGeom>
        </p:spPr>
      </p:pic>
      <p:pic>
        <p:nvPicPr>
          <p:cNvPr id="14" name="Graphic 13" descr="Nokia logo">
            <a:extLst>
              <a:ext uri="{FF2B5EF4-FFF2-40B4-BE49-F238E27FC236}">
                <a16:creationId xmlns:a16="http://schemas.microsoft.com/office/drawing/2014/main" id="{E9E96931-5599-F5A3-BA5F-77670DD31DC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331" y="5861581"/>
            <a:ext cx="1824000" cy="410995"/>
          </a:xfrm>
          <a:prstGeom prst="rect">
            <a:avLst/>
          </a:prstGeom>
        </p:spPr>
      </p:pic>
      <p:pic>
        <p:nvPicPr>
          <p:cNvPr id="2" name="object 4">
            <a:extLst>
              <a:ext uri="{FF2B5EF4-FFF2-40B4-BE49-F238E27FC236}">
                <a16:creationId xmlns:a16="http://schemas.microsoft.com/office/drawing/2014/main" id="{4A24009A-E7C2-332F-AA70-55345C9C587E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453832" y="0"/>
            <a:ext cx="9738168" cy="68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0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7D5AF06-6AF8-9002-BEDC-176CB5749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84"/>
          <a:stretch/>
        </p:blipFill>
        <p:spPr>
          <a:xfrm>
            <a:off x="6835701" y="0"/>
            <a:ext cx="5356300" cy="6858000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2EB43E8F-27C8-8759-7A98-CAA935E782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1200000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E8D2D46-B066-616E-7306-CE64233C73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3120001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832A1-1A29-5A85-3CD7-02108B35D949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7A7115-EA83-4FF6-C9AA-23524B051F64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1256B8AB-F671-364A-E851-3FD12238AA6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08197" y="3222713"/>
            <a:ext cx="1824000" cy="41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7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88861E-D4DD-2810-FD84-1DB955571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 descr="Nokia logo">
            <a:extLst>
              <a:ext uri="{FF2B5EF4-FFF2-40B4-BE49-F238E27FC236}">
                <a16:creationId xmlns:a16="http://schemas.microsoft.com/office/drawing/2014/main" id="{F644B64C-1E73-0D1A-EAC2-6C1ED0E520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708" y="760177"/>
            <a:ext cx="1824000" cy="410995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2C6BDD68-E8AC-9D13-ED1D-D43FFC835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5213179" cy="1659287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(2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6BF5CE8-2417-2D5D-75FE-27E0BE07F5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7D06B58-F9C5-9D8E-90A3-569F82E84A4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318D9-3980-D242-1987-00567631D187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</p:spTree>
    <p:extLst>
      <p:ext uri="{BB962C8B-B14F-4D97-AF65-F5344CB8AC3E}">
        <p14:creationId xmlns:p14="http://schemas.microsoft.com/office/powerpoint/2010/main" val="378528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P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C36A70-78FE-4D3C-6B51-689F4C620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B31D7355-75E0-B3E5-9F7B-4A0FDD63B29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708" y="760177"/>
            <a:ext cx="1824000" cy="410995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2C6BDD68-E8AC-9D13-ED1D-D43FFC835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5213179" cy="1659287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(2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6BF5CE8-2417-2D5D-75FE-27E0BE07F5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7D06B58-F9C5-9D8E-90A3-569F82E84A4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318D9-3980-D242-1987-00567631D187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</p:spTree>
    <p:extLst>
      <p:ext uri="{BB962C8B-B14F-4D97-AF65-F5344CB8AC3E}">
        <p14:creationId xmlns:p14="http://schemas.microsoft.com/office/powerpoint/2010/main" val="35880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P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n in a bucket on a power line with a Nokia O amplifie">
            <a:extLst>
              <a:ext uri="{FF2B5EF4-FFF2-40B4-BE49-F238E27FC236}">
                <a16:creationId xmlns:a16="http://schemas.microsoft.com/office/drawing/2014/main" id="{CEE775B9-48D1-18A4-9F67-DA310EAE35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 descr="Nokia logo">
            <a:extLst>
              <a:ext uri="{FF2B5EF4-FFF2-40B4-BE49-F238E27FC236}">
                <a16:creationId xmlns:a16="http://schemas.microsoft.com/office/drawing/2014/main" id="{E2D15E15-461D-4653-8AAE-B6F0A35C44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708" y="760177"/>
            <a:ext cx="1824000" cy="410995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2C6BDD68-E8AC-9D13-ED1D-D43FFC835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5213179" cy="1659287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(2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6BF5CE8-2417-2D5D-75FE-27E0BE07F5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7D06B58-F9C5-9D8E-90A3-569F82E84A4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318D9-3980-D242-1987-00567631D187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</p:spTree>
    <p:extLst>
      <p:ext uri="{BB962C8B-B14F-4D97-AF65-F5344CB8AC3E}">
        <p14:creationId xmlns:p14="http://schemas.microsoft.com/office/powerpoint/2010/main" val="60626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Re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8FCEB48-BE41-308F-33AB-94163C02B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93793F7-1073-3781-E44D-DD541B786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6623541" y="0"/>
            <a:ext cx="5568459" cy="68592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4A761E77-5CBD-451F-FA38-EA3EF19CE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349CF4D-C3F5-69B9-4227-EC331C16F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885AEDB-ED41-584E-391C-1747DAD5043C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372165-1480-FF4B-FD8E-0169E8CD1957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pic>
        <p:nvPicPr>
          <p:cNvPr id="3" name="Graphic 2" descr="Nokia logo">
            <a:extLst>
              <a:ext uri="{FF2B5EF4-FFF2-40B4-BE49-F238E27FC236}">
                <a16:creationId xmlns:a16="http://schemas.microsoft.com/office/drawing/2014/main" id="{074773A7-3EAC-2961-24D3-842784349AA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69493" y="3222713"/>
            <a:ext cx="1824000" cy="41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0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FF1A58D-53A4-65F6-8F2B-645D65C53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166BBE5-C86E-3E87-A7C5-F29BE64D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6623541" y="0"/>
            <a:ext cx="5568459" cy="6859200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651B7E9D-D552-81A8-07CE-C85143F97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BF972D4-3000-87A0-9E6C-C622A2B7C6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A5600B8-EF33-4C46-87E9-1A51B9580A90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B4807D-C6CB-B42F-7CAC-4B1E0264A613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0867E842-F647-BDFD-ACA4-0E8E5941724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69493" y="3222713"/>
            <a:ext cx="1824000" cy="41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7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C0B63B-5EB2-C517-FFAF-0A5B2B5AB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2D54FC7-5739-CC9E-8372-80A8BD5BD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6623541" y="0"/>
            <a:ext cx="5568459" cy="6859200"/>
          </a:xfrm>
          <a:prstGeom prst="rect">
            <a:avLst/>
          </a:prstGeom>
        </p:spPr>
      </p:pic>
      <p:sp>
        <p:nvSpPr>
          <p:cNvPr id="16" name="Title 4">
            <a:extLst>
              <a:ext uri="{FF2B5EF4-FFF2-40B4-BE49-F238E27FC236}">
                <a16:creationId xmlns:a16="http://schemas.microsoft.com/office/drawing/2014/main" id="{024AFDB3-6F7B-B778-402E-9CCB281E4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73B31AA-DB5D-E4EE-AD2B-9C376313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A5D471E-8C81-0943-5022-F263A707E608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2D474A-4156-5445-2C99-EE4C77388F5D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pic>
        <p:nvPicPr>
          <p:cNvPr id="3" name="Graphic 2" descr="Nokia logo">
            <a:extLst>
              <a:ext uri="{FF2B5EF4-FFF2-40B4-BE49-F238E27FC236}">
                <a16:creationId xmlns:a16="http://schemas.microsoft.com/office/drawing/2014/main" id="{6FC2EA8D-9B55-82D4-9907-1F87FBE3A6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69493" y="3222713"/>
            <a:ext cx="1824000" cy="41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6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1 Blank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0EFD0E-73A9-D773-3F8A-B9B78A9503C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2D48F3-5FAB-7137-F8DD-66420388FACA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A6D2F2-826D-28EB-9DAD-3942D586B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021FBAF-6C06-6FF4-B424-967A0139D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  <a:endParaRPr lang="en-US" dirty="0"/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7CA3991F-2F28-C804-8C14-05F1D720B7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12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F4EAC9-01A1-ED6A-B271-D7FC17A6D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798"/>
          <a:stretch/>
        </p:blipFill>
        <p:spPr>
          <a:xfrm>
            <a:off x="6622168" y="0"/>
            <a:ext cx="5569832" cy="6859200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838942B2-5BE5-A3D6-4570-6AF07089F2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51E6336-7A1E-2850-2562-4FDD760F45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B92B7B9-0B45-FE4B-753A-4D8C0E23E619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4D82E9-DEF8-D842-DDB5-563D618E7945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657F589E-FBBE-97EC-13A5-832B29CCC3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69493" y="3222713"/>
            <a:ext cx="1824000" cy="41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2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A92515-C784-AFAE-231C-BDCF32678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94D74C-5AF1-763F-C6B0-6E8B02509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640" y="0"/>
            <a:ext cx="10363361" cy="6858000"/>
          </a:xfrm>
          <a:prstGeom prst="rect">
            <a:avLst/>
          </a:prstGeom>
        </p:spPr>
      </p:pic>
      <p:pic>
        <p:nvPicPr>
          <p:cNvPr id="3" name="Graphic 2" descr="Nokia logo">
            <a:extLst>
              <a:ext uri="{FF2B5EF4-FFF2-40B4-BE49-F238E27FC236}">
                <a16:creationId xmlns:a16="http://schemas.microsoft.com/office/drawing/2014/main" id="{09BB6185-28F5-539E-C35D-3934B81C898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708" y="760177"/>
            <a:ext cx="1824000" cy="410995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838942B2-5BE5-A3D6-4570-6AF07089F2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5845875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51E6336-7A1E-2850-2562-4FDD760F45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B92B7B9-0B45-FE4B-753A-4D8C0E23E619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4D82E9-DEF8-D842-DDB5-563D618E7945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</p:spTree>
    <p:extLst>
      <p:ext uri="{BB962C8B-B14F-4D97-AF65-F5344CB8AC3E}">
        <p14:creationId xmlns:p14="http://schemas.microsoft.com/office/powerpoint/2010/main" val="9451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P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D1AA1F-A67F-147D-5600-E1BA5DD20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4">
            <a:extLst>
              <a:ext uri="{FF2B5EF4-FFF2-40B4-BE49-F238E27FC236}">
                <a16:creationId xmlns:a16="http://schemas.microsoft.com/office/drawing/2014/main" id="{024AFDB3-6F7B-B778-402E-9CCB281E4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73B31AA-DB5D-E4EE-AD2B-9C376313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A5D471E-8C81-0943-5022-F263A707E608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2D474A-4156-5445-2C99-EE4C77388F5D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E6EEA8DF-D18C-BAD8-7580-C1F33A78FB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9493" y="3222713"/>
            <a:ext cx="1824000" cy="41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7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P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C00DDB-8C8C-92E3-4545-B4040D00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itle 4">
            <a:extLst>
              <a:ext uri="{FF2B5EF4-FFF2-40B4-BE49-F238E27FC236}">
                <a16:creationId xmlns:a16="http://schemas.microsoft.com/office/drawing/2014/main" id="{F0180981-7B7F-4D9A-87AD-960857227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1193" y="959733"/>
            <a:ext cx="5354004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C555545-3487-5A2F-B887-81AE17C806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1194" y="2834798"/>
            <a:ext cx="5354004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1965B2CE-72E2-86D8-13B6-4B69A6A6D0C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1196" y="5691981"/>
            <a:ext cx="1824000" cy="410995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B1E5D1B-6D7F-C600-7828-022D4F5709B7}"/>
              </a:ext>
            </a:extLst>
          </p:cNvPr>
          <p:cNvSpPr txBox="1">
            <a:spLocks/>
          </p:cNvSpPr>
          <p:nvPr userDrawn="1"/>
        </p:nvSpPr>
        <p:spPr>
          <a:xfrm>
            <a:off x="10445186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045E81-706E-BB14-3DDB-AC56D9F33518}"/>
              </a:ext>
            </a:extLst>
          </p:cNvPr>
          <p:cNvSpPr txBox="1"/>
          <p:nvPr userDrawn="1"/>
        </p:nvSpPr>
        <p:spPr>
          <a:xfrm>
            <a:off x="10793087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</p:spTree>
    <p:extLst>
      <p:ext uri="{BB962C8B-B14F-4D97-AF65-F5344CB8AC3E}">
        <p14:creationId xmlns:p14="http://schemas.microsoft.com/office/powerpoint/2010/main" val="92614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P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AFA19-8C7F-E142-85CB-2612BE62F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51CA56-E41B-3107-2323-5745CABE0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54456" y="0"/>
            <a:ext cx="4237544" cy="6858000"/>
          </a:xfrm>
          <a:prstGeom prst="rect">
            <a:avLst/>
          </a:prstGeom>
          <a:gradFill flip="none" rotWithShape="1">
            <a:gsLst>
              <a:gs pos="0">
                <a:srgbClr val="6BA602"/>
              </a:gs>
              <a:gs pos="53000">
                <a:srgbClr val="6BA602">
                  <a:alpha val="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F0180981-7B7F-4D9A-87AD-960857227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9438" y="1907537"/>
            <a:ext cx="5354004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C555545-3487-5A2F-B887-81AE17C806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9439" y="3782602"/>
            <a:ext cx="5354004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06E8345C-AD76-AA88-22D8-DFC056420E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1196" y="5691981"/>
            <a:ext cx="1824000" cy="410995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B1E5D1B-6D7F-C600-7828-022D4F5709B7}"/>
              </a:ext>
            </a:extLst>
          </p:cNvPr>
          <p:cNvSpPr txBox="1">
            <a:spLocks/>
          </p:cNvSpPr>
          <p:nvPr userDrawn="1"/>
        </p:nvSpPr>
        <p:spPr>
          <a:xfrm>
            <a:off x="10445186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045E81-706E-BB14-3DDB-AC56D9F33518}"/>
              </a:ext>
            </a:extLst>
          </p:cNvPr>
          <p:cNvSpPr txBox="1"/>
          <p:nvPr userDrawn="1"/>
        </p:nvSpPr>
        <p:spPr>
          <a:xfrm>
            <a:off x="10793087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</p:spTree>
    <p:extLst>
      <p:ext uri="{BB962C8B-B14F-4D97-AF65-F5344CB8AC3E}">
        <p14:creationId xmlns:p14="http://schemas.microsoft.com/office/powerpoint/2010/main" val="5267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Pic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25ADB4-D2AF-9F78-817D-2989526AA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4A761E77-5CBD-451F-FA38-EA3EF19CE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6107893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349CF4D-C3F5-69B9-4227-EC331C16F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372165-1480-FF4B-FD8E-0169E8CD1957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885AEDB-ED41-584E-391C-1747DAD5043C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pic>
        <p:nvPicPr>
          <p:cNvPr id="3" name="Graphic 2" descr="Nokia logo">
            <a:extLst>
              <a:ext uri="{FF2B5EF4-FFF2-40B4-BE49-F238E27FC236}">
                <a16:creationId xmlns:a16="http://schemas.microsoft.com/office/drawing/2014/main" id="{61D80F37-AD72-C9D5-E8B9-C2EAA61289D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9493" y="3222713"/>
            <a:ext cx="1824000" cy="41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7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pic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 Placeholder 18">
            <a:extLst>
              <a:ext uri="{FF2B5EF4-FFF2-40B4-BE49-F238E27FC236}">
                <a16:creationId xmlns:a16="http://schemas.microsoft.com/office/drawing/2014/main" id="{0278DF0D-7F10-BB8F-FF8C-B24DD9F52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"/>
          <a:stretch/>
        </p:blipFill>
        <p:spPr>
          <a:xfrm>
            <a:off x="0" y="0"/>
            <a:ext cx="12202664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BB7655-C662-FCCF-E614-F79DC8B5D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1385560"/>
            <a:ext cx="12192001" cy="5472440"/>
          </a:xfrm>
          <a:prstGeom prst="rect">
            <a:avLst/>
          </a:prstGeom>
          <a:gradFill>
            <a:gsLst>
              <a:gs pos="57000">
                <a:schemeClr val="accent1">
                  <a:alpha val="0"/>
                </a:schemeClr>
              </a:gs>
              <a:gs pos="100000">
                <a:schemeClr val="accent1">
                  <a:alpha val="3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400"/>
              </a:spcAft>
              <a:buSzPct val="100000"/>
            </a:pP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AB949938-CE12-C58B-D339-81A6BDCD91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E36A63A-E78A-28A0-035B-62F92AD668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BF3F94-260D-91AB-AFD5-771888AB1171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59A584-CCB0-5173-FFC9-AEB0F836BD39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278C8A-4470-3E3E-ED22-E0333BDC7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F66E100-BF7D-D207-D6A5-EB6CBB5DF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3" name="Graphic 2" descr="Nokia logo">
            <a:extLst>
              <a:ext uri="{FF2B5EF4-FFF2-40B4-BE49-F238E27FC236}">
                <a16:creationId xmlns:a16="http://schemas.microsoft.com/office/drawing/2014/main" id="{BB937390-63D5-3E5C-5017-6C0EFAC8BC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7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p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02D9F2-61E7-68C8-7C1E-301381285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A707D2-31FF-9624-CE15-D785171B0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0739" y="177872"/>
            <a:ext cx="7280563" cy="6680128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3638BA8F-22A1-C526-2B63-B19958F5F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A23941-7CD0-A518-E8E0-198AC3370A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7FDC6D-FA6D-680C-FFA9-146611FE19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1pPr>
            <a:lvl2pPr marL="23999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2pPr>
            <a:lvl3pPr marL="479988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3pPr>
            <a:lvl4pPr marL="71998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4pPr>
            <a:lvl5pPr marL="959976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8EE661-EA33-3331-6791-EDCCFB5FF894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21C2BA-9E32-AA38-9890-4D0AF3A9448F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3FE55A-CB2B-A69B-B348-0D7031EA4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C5979B6E-571B-19E9-D17C-4D9B9FC01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AB3FE475-1931-B109-EFE4-3720BF54E1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8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pic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78A79396-7BF6-A651-6660-870E65E24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2199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371206-886E-CD65-27C2-B010C85F0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1135">
                  <a:alpha val="80780"/>
                </a:srgbClr>
              </a:gs>
              <a:gs pos="99000">
                <a:srgbClr val="00113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400"/>
              </a:spcAft>
              <a:buSzPct val="100000"/>
            </a:pPr>
            <a:endParaRPr lang="en-US" sz="16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2449517-A4B2-F132-465F-4982B6420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800" y="1440000"/>
            <a:ext cx="11078400" cy="2347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5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0EFD0E-73A9-D773-3F8A-B9B78A9503C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2D48F3-5FAB-7137-F8DD-66420388FACA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8FC0E3-9520-16F6-49A6-4AF411DEE2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021FBAF-6C06-6FF4-B424-967A0139D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3" name="Graphic 2" descr="Nokia logo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2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ntent pic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D8FECF-7E9C-FB07-78EE-09C2F0460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2449517-A4B2-F132-465F-4982B6420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800" y="1440000"/>
            <a:ext cx="11078400" cy="2347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5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0EFD0E-73A9-D773-3F8A-B9B78A9503C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2D48F3-5FAB-7137-F8DD-66420388FACA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8FC0E3-9520-16F6-49A6-4AF411DEE2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021FBAF-6C06-6FF4-B424-967A0139D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3" name="Graphic 2" descr="Nokia logo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6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2 Titl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id="{3F610624-27D3-5359-FFFC-D7E326DE6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634223B-F986-07AA-CBE2-6EF6BD27C3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 headline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BF3F94-260D-91AB-AFD5-771888AB1171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59A584-CCB0-5173-FFC9-AEB0F836BD39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1FF5EE-EE66-EA07-E293-2859E8F3C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F66E100-BF7D-D207-D6A5-EB6CBB5DF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  <a:endParaRPr lang="en-US" dirty="0"/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0E72FD2C-139D-1E81-B0B0-9A43BDF6E15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9180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Gree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BC244E-62D2-236F-4DC8-EEBFE9AF2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037E71A-4D16-4C1C-A453-30E9D3B343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800" y="1440000"/>
            <a:ext cx="11078400" cy="2347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5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44BE02-2625-0E61-D864-E5DDC07EC96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B8C5E-2A02-500E-7B19-869B39D9A896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4482E1-B955-5AAC-32CD-3F73ACC6E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067757F-8A0C-FCEC-EB62-74E36F8E5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F9E92399-CC16-9177-2657-E4899DE383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2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F07AED-C885-0A94-CE92-AD0235762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764D072-CBD7-9879-C7EC-98D8F2A92F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800" y="1440000"/>
            <a:ext cx="11078400" cy="2347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5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A1F2F7-3255-A552-A703-7C9BCD3C4BA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7A933-0F5D-EB6F-6781-ACE4F612BDFC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5A437C-B612-5DB3-E91B-8A67096D8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C4DEFCE-5A10-8D7A-C10A-5C24EDCFF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5" name="Graphic 4" descr="Nokia logo">
            <a:extLst>
              <a:ext uri="{FF2B5EF4-FFF2-40B4-BE49-F238E27FC236}">
                <a16:creationId xmlns:a16="http://schemas.microsoft.com/office/drawing/2014/main" id="{3008810B-99B1-0DE4-23E6-02B4DA2914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D17980-F783-4A27-87DC-42985B6C7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04A15B7-63F0-3CCD-2D47-55F12E499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800" y="1440000"/>
            <a:ext cx="11078400" cy="2347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5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E83870-7680-0EC5-A60C-DDC82D20159B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666C31-62D7-CEFA-FFA5-6E39B2A9667C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669655E-E552-3FD9-7A57-C2346D041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26AEA66-94E0-CBBE-2810-477A8B621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AB3FE475-1931-B109-EFE4-3720BF54E1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1D2CA4-939C-12C2-DF49-53BE4EA4C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50827C9-11A5-EF89-4AB8-AB3618FD7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800" y="1440000"/>
            <a:ext cx="11078400" cy="2347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5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513913-81F1-BE35-BEE1-E4F3B331C19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0E264-5D0F-60E1-079B-4D9441DFD2FA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F0253DF-B46F-5A80-914E-0930C7B29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C57D9E6-836B-E344-7053-C5B54572F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83B5421E-4ADD-A198-F29A-1E6995BF5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3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ran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4BF0FE-66B0-30DC-7C7E-0C60AC620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2D7F188-67FC-ABEB-05B5-3DA22010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800" y="1440000"/>
            <a:ext cx="11078400" cy="2347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5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A5559B-7244-EAEC-5F81-57659F88355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C8F3BE-DF4E-616F-9E87-42409E45FB76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61D9D1-ED6E-8ED2-ED89-E9A94AC1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ACCA25F-B787-0F46-0666-1B57C451A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F11B8FE6-8F1C-8435-F33C-EE04C6A6A1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1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98BFE0-FEAC-1333-6BF5-7907903B2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286B9DA-CAB9-E469-12B0-C0346B9DC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800" y="1440000"/>
            <a:ext cx="11078400" cy="2347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5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AC91DB6-E398-955E-AA6E-6AE046DE8258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8C83F-D17C-0CF7-307E-6CDC00953C24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A2EF8D6-D7CD-1DE1-547B-A7FE3CF1F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A8D2C2D-8FBB-781E-417F-B5D858DD4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EF5C81FB-4A41-2E38-2638-F82CC70C7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6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CC9534-D4F4-B471-C3A8-8380F72B3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0E8375E-A8AD-BD21-762F-D12529F860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800" y="1440000"/>
            <a:ext cx="11078400" cy="2347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5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7137A-1370-497D-30A9-2885B2A47AC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94544-7EC4-ED46-6173-E3A78AF11755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B62533-4CCB-A9F5-1EE5-199D23C15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D15844B-56C3-0508-2515-0AFFA9A8C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3761BFBE-2F2E-2C4F-848A-E85051698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5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eader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0999E7-EF2D-B989-BACB-96E1C8BB8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03C32FD9-B575-B088-F4D3-42B48E0622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59C41C8-93A0-7C96-5DD0-AC829DDB63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98B62A-7E27-3CC8-206A-E110F9366C6C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7C385F-9E05-8EDE-1535-3F794D81FC56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B7065F-D77A-0916-E0D0-0FC3E193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50A1F98B-78E0-1ED0-E1B9-E6B7B776E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F11B8FE6-8F1C-8435-F33C-EE04C6A6A1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2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771ABB-1BF6-207C-8324-84800D2C5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 descr="Nokia logo">
            <a:extLst>
              <a:ext uri="{FF2B5EF4-FFF2-40B4-BE49-F238E27FC236}">
                <a16:creationId xmlns:a16="http://schemas.microsoft.com/office/drawing/2014/main" id="{8964B123-D19A-2338-1D64-863839FD10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46360" y="2606652"/>
            <a:ext cx="7299280" cy="16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1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31E7EB-07E5-D828-EFB0-548DDE813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 descr="Nokia logo">
            <a:extLst>
              <a:ext uri="{FF2B5EF4-FFF2-40B4-BE49-F238E27FC236}">
                <a16:creationId xmlns:a16="http://schemas.microsoft.com/office/drawing/2014/main" id="{9E924A02-1A30-416D-9348-04034A1D83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46360" y="2606652"/>
            <a:ext cx="7299280" cy="16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5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9 Title slid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AC17C7C-48EB-5E02-E836-536FA92F14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800" y="1440000"/>
            <a:ext cx="11078400" cy="2347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5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624C8-71C7-7928-25B9-5352C8FD2EBB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D1F5B-D865-3F9F-4D96-58C6DD62ECDF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A710F4-454B-9280-0454-7D5D36E2E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4E36D38-263C-DBB6-A0D4-5E9785455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  <a:endParaRPr lang="en-US" dirty="0"/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DB4B9A7C-8EE7-E5F6-0712-2CEF04F5407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4704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13571B-0777-1D96-096C-6E1D26B82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 descr="Nokia logo">
            <a:extLst>
              <a:ext uri="{FF2B5EF4-FFF2-40B4-BE49-F238E27FC236}">
                <a16:creationId xmlns:a16="http://schemas.microsoft.com/office/drawing/2014/main" id="{4BBA0006-655D-C416-FAE7-8603AC98D0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46360" y="2606652"/>
            <a:ext cx="7299280" cy="16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1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8486FD-7EC4-CDCF-2EB1-8273369AD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 descr="Nokia logo">
            <a:extLst>
              <a:ext uri="{FF2B5EF4-FFF2-40B4-BE49-F238E27FC236}">
                <a16:creationId xmlns:a16="http://schemas.microsoft.com/office/drawing/2014/main" id="{CE81493E-0EA3-98E8-E5BC-F5319B7BDE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46360" y="2606652"/>
            <a:ext cx="7299280" cy="16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2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007D03-89F3-2416-C72F-E4021AB5C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 descr="Nokia logo">
            <a:extLst>
              <a:ext uri="{FF2B5EF4-FFF2-40B4-BE49-F238E27FC236}">
                <a16:creationId xmlns:a16="http://schemas.microsoft.com/office/drawing/2014/main" id="{A75D244D-7CB9-E6AD-BCC3-EE10290A09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46360" y="2606652"/>
            <a:ext cx="7299280" cy="16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2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0E0CA1-CC11-8BB0-3FAD-9853BD3E2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 descr="Nokia logo">
            <a:extLst>
              <a:ext uri="{FF2B5EF4-FFF2-40B4-BE49-F238E27FC236}">
                <a16:creationId xmlns:a16="http://schemas.microsoft.com/office/drawing/2014/main" id="{185A3FC1-FA47-5A34-027D-BD062044AD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46360" y="2606652"/>
            <a:ext cx="7299280" cy="16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1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F81FDD-EA21-7356-ADEC-7FE4C88FF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11" y="0"/>
            <a:ext cx="12192000" cy="6858000"/>
          </a:xfrm>
          <a:prstGeom prst="rect">
            <a:avLst/>
          </a:prstGeom>
        </p:spPr>
      </p:pic>
      <p:pic>
        <p:nvPicPr>
          <p:cNvPr id="4" name="Graphic 3" descr="Nokia logo">
            <a:extLst>
              <a:ext uri="{FF2B5EF4-FFF2-40B4-BE49-F238E27FC236}">
                <a16:creationId xmlns:a16="http://schemas.microsoft.com/office/drawing/2014/main" id="{ED5BACB3-1ACD-FD57-E2A1-36BE68E459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46360" y="2606652"/>
            <a:ext cx="7299280" cy="16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4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Nokia logo">
            <a:extLst>
              <a:ext uri="{FF2B5EF4-FFF2-40B4-BE49-F238E27FC236}">
                <a16:creationId xmlns:a16="http://schemas.microsoft.com/office/drawing/2014/main" id="{ED5BACB3-1ACD-FD57-E2A1-36BE68E459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46360" y="2606652"/>
            <a:ext cx="7299280" cy="16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1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1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CC8E39-9A4E-A4DF-F50E-11E2BDCAFF74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4684DA7-0D8A-B949-344B-2DA84CB93D5D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744410-8A14-5C00-ACB3-A4E2B723699C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15159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2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AE9558-F65E-E57A-5394-E3FBBB881C02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2A02F9-A52E-683F-E045-1AFEBB2E551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180751A-A425-2A7C-9905-D4075302A3A9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57026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3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1pPr>
            <a:lvl2pPr marL="23999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2pPr>
            <a:lvl3pPr marL="479988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3pPr>
            <a:lvl4pPr marL="71998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4pPr>
            <a:lvl5pPr marL="959976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2AD69E-8972-FFEB-3CDF-810FC2C15B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A68076-E163-16F0-6643-612506DC25C6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DBD7350-FFE3-8F35-04ED-B83CAB700A0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81B0E9F-637B-B4E3-0E4C-6D28BA81E66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37784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4 - 1x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72E5D1-F4A4-5034-E057-717754E35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C5286A-148E-6CAC-4953-28CEC8A7AC65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C09A251-3EA9-3813-C32A-42674B11B3B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6E148E-AE32-EC04-55CF-5022F79ADEBA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703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reExpert-2025_divider_without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637DE4-B31B-982F-EC7B-E7DDCA7351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4133" cy="68592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A5559B-7244-EAEC-5F81-57659F88355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C8F3BE-DF4E-616F-9E87-42409E45FB76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61D9D1-ED6E-8ED2-ED89-E9A94AC1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ACCA25F-B787-0F46-0666-1B57C451A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  <a:endParaRPr lang="en-US" dirty="0"/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F11B8FE6-8F1C-8435-F33C-EE04C6A6A1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A501F7B8-4F6E-F487-22D1-357A5FCF4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0F4205B-39B6-C31A-27A9-8F6B6027FB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 headline</a:t>
            </a:r>
          </a:p>
        </p:txBody>
      </p:sp>
    </p:spTree>
    <p:extLst>
      <p:ext uri="{BB962C8B-B14F-4D97-AF65-F5344CB8AC3E}">
        <p14:creationId xmlns:p14="http://schemas.microsoft.com/office/powerpoint/2010/main" val="2372338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5 - 2x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1552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D7398D-CEE7-3079-FB86-A89C992F31A0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654D0DC-83E2-3257-B441-08F7D9D94478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15E90F7-1D56-9D4E-EEB3-850E3973D909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6346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6 - 3x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6000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5550" y="1680000"/>
            <a:ext cx="3596877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C89AA2-17C4-2311-08AF-1321E11749F6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713EB45-843B-9A1C-345B-468536A7E05D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B2E0291-902D-01E0-6FC4-89B560E81BFC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07913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2 - Titl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C39B26E-924A-E04C-205D-CC553972AE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D6E92B-62A5-89F1-C025-9AFA6FCB3323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2BA0AE1-3EC1-6929-E965-9C60516B99D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7303E76-5976-AA67-FD72-87B2A291B565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06460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3 - Tex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1pPr>
            <a:lvl2pPr marL="23999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2pPr>
            <a:lvl3pPr marL="479988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3pPr>
            <a:lvl4pPr marL="71998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4pPr>
            <a:lvl5pPr marL="959976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C50F010-1A3E-13CC-A34C-23E50F7D9E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224637-55EA-0423-7FB7-9D4C22E954CE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086BFC4-A13A-A77F-C95D-F0B63E9FC799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C51FFE-5DAC-A9B0-E605-61A58B24E19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8300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5 - 2xBulle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1552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7E9F8B-5B93-F909-6599-53CAB2225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BB2193-E2EE-013C-3734-26FE2B6F289C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4D6E453-33BB-3D1A-87F2-BF23E7DB064B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50E05B-2BC8-48AD-D3B1-486EB5FCBAC8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0263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6 - 3xBulle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6000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5550" y="1680000"/>
            <a:ext cx="3596877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35BF5-054A-3811-41D1-1B20FDF97F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B09C184-344B-3A37-4BC9-5F46DC81EA51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A23E53E-BC8E-B2D9-8857-89A24EB07F95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197657-9D9B-4AF7-E9C9-776BC0095585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22066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.2 - Cover N PurpleBlu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81E104F6-2E1E-CFDD-A69D-C115384F15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E27FD93-255E-C585-12C2-E99681C9BE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201"/>
            <a:ext cx="6859200" cy="68592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59E922F0-08F0-9919-8C26-CE716C3AE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95" y="934749"/>
            <a:ext cx="4578303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DF29A45-EE41-3151-6F22-1274BFD4DD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6895" y="2834798"/>
            <a:ext cx="4578303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AC803887-2AFC-DF73-DE60-1BE27DDE158C}"/>
              </a:ext>
            </a:extLst>
          </p:cNvPr>
          <p:cNvGrpSpPr/>
          <p:nvPr userDrawn="1"/>
        </p:nvGrpSpPr>
        <p:grpSpPr>
          <a:xfrm>
            <a:off x="1649971" y="5976900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FB007C44-CA5E-747F-537B-FA8B422F6EF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ACD5E94E-82F7-2222-8DA7-BF2F4217D47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3422F086-3538-B59C-A13B-E07C6B180720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64270631-5CE7-99C0-6E82-FDECFC1D363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EC4CD95-FA07-887B-3375-C4368A44AF15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E65701-8704-DC44-7F06-7957F6D50DDE}"/>
              </a:ext>
            </a:extLst>
          </p:cNvPr>
          <p:cNvSpPr txBox="1"/>
          <p:nvPr userDrawn="1"/>
        </p:nvSpPr>
        <p:spPr>
          <a:xfrm>
            <a:off x="7404797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0CCF65E-F2C0-F179-6CEF-6926AE13A1AD}"/>
              </a:ext>
            </a:extLst>
          </p:cNvPr>
          <p:cNvSpPr txBox="1">
            <a:spLocks/>
          </p:cNvSpPr>
          <p:nvPr userDrawn="1"/>
        </p:nvSpPr>
        <p:spPr>
          <a:xfrm>
            <a:off x="7056895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0FB4871-3E91-2C06-4BD6-BAB4716AC823}"/>
              </a:ext>
            </a:extLst>
          </p:cNvPr>
          <p:cNvCxnSpPr>
            <a:cxnSpLocks/>
          </p:cNvCxnSpPr>
          <p:nvPr userDrawn="1"/>
        </p:nvCxnSpPr>
        <p:spPr>
          <a:xfrm>
            <a:off x="8371345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94596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.4 - Cover 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4">
            <a:extLst>
              <a:ext uri="{FF2B5EF4-FFF2-40B4-BE49-F238E27FC236}">
                <a16:creationId xmlns:a16="http://schemas.microsoft.com/office/drawing/2014/main" id="{EB5A7CA1-8E09-1FEE-5143-08105708AE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5213179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F6FE26B-E8FF-4ACF-48A7-542E2FB4B8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9407771" y="3224292"/>
            <a:ext cx="1817989" cy="409417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pic>
        <p:nvPicPr>
          <p:cNvPr id="20" name="Picture 19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7D5AF06-6AF8-9002-BEDC-176CB57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4"/>
          <a:stretch/>
        </p:blipFill>
        <p:spPr>
          <a:xfrm>
            <a:off x="6835701" y="-6395"/>
            <a:ext cx="53563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94EDB0-D38F-0FE8-27C1-80BAE2455A11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FAF1A61-3518-0ABC-1BC0-5990D5EF88D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1F15E35-8F62-FCD4-CD9C-8C7F57AAEDE8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42868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4 - Divider PurpleBlu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01D2CA4-939C-12C2-DF49-53BE4EA4C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0DABAD96-0284-76FF-D804-48E7FFCA08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3B5421E-4ADD-A198-F29A-1E6995BF5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758511-3EE8-4852-763C-F4F1187FA97D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486F512-1927-A0E0-A1C2-79941992D99A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E790325F-8E1D-1D8F-9BC9-63324BDA40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0" y="4215295"/>
            <a:ext cx="11078400" cy="1477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CA3B95-CC6F-4FEB-6208-838206331854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25487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4 - End PurpleBlue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3465075C-3A04-8F21-2D96-F11146239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A77D7537-AB6E-150C-8EAC-2488703A5501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6DD48B6-4C1B-73D2-03B9-15D30FCE5E9E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64D70B58-DDCB-C449-2352-59773ED88AE4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609F40CE-5FD9-0148-24E8-B471F0E808BF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921AF8C9-7D93-7437-46E4-70C04BC1FCD9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4086F6C-E115-654F-39E3-04AE3FA5602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2660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7.4 - Divider PurpleBlu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01D2CA4-939C-12C2-DF49-53BE4EA4C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4175" y="0"/>
            <a:ext cx="12253844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3B5421E-4ADD-A198-F29A-1E6995BF5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14F14C-1BB5-3CD7-8211-4BDF9657E96A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104C902-5CC3-8DEF-FABD-0957EAB88B6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12DF30B-D44E-3C9A-8F18-E35D8F507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169F613-019C-E858-6EEC-2BC512EEF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9D412D4-8479-4947-9DB1-E230F404DA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 headline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C47F333-A515-CBCD-C1F5-79B25268C5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1pPr>
            <a:lvl2pPr marL="23999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2pPr>
            <a:lvl3pPr marL="479988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3pPr>
            <a:lvl4pPr marL="71998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4pPr>
            <a:lvl5pPr marL="959976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76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.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C1BFCD-6D0E-9392-8AF1-AA5AC554C5C9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60ADFB8-3432-B307-E345-E3F3BD40FB23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8B6B60-CBCC-891E-2583-9E8CD3C9950B}"/>
              </a:ext>
            </a:extLst>
          </p:cNvPr>
          <p:cNvCxnSpPr>
            <a:cxnSpLocks/>
          </p:cNvCxnSpPr>
          <p:nvPr userDrawn="1"/>
        </p:nvCxnSpPr>
        <p:spPr>
          <a:xfrm>
            <a:off x="1867503" y="6440736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362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1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CC8E39-9A4E-A4DF-F50E-11E2BDCAFF74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4684DA7-0D8A-B949-344B-2DA84CB93D5D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6E4F0CF6-F16F-8670-1980-E9ED719A0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744410-8A14-5C00-ACB3-A4E2B723699C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27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2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AE9558-F65E-E57A-5394-E3FBBB881C02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2A02F9-A52E-683F-E045-1AFEBB2E551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2949A3C7-28A6-58FC-0E18-DC956F464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180751A-A425-2A7C-9905-D4075302A3A9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372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3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1pPr>
            <a:lvl2pPr marL="23999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2pPr>
            <a:lvl3pPr marL="479988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3pPr>
            <a:lvl4pPr marL="71998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4pPr>
            <a:lvl5pPr marL="959976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2AD69E-8972-FFEB-3CDF-810FC2C15B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A68076-E163-16F0-6643-612506DC25C6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DBD7350-FFE3-8F35-04ED-B83CAB700A0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4E90EBC0-49DE-3234-6D8A-7B5E88E2D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81B0E9F-637B-B4E3-0E4C-6D28BA81E66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251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A002E26-BDF1-D333-51A1-D10C5F267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07C2B-B6D4-4AB9-B99C-A42971D2C8D9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4D1EC30-4733-0C91-C39F-68171EFEA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3C4D98-05B5-D2D5-4C99-2FA229D51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FF9CB-F1FE-42EF-A067-4EAA2451538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7087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4 - 1x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72E5D1-F4A4-5034-E057-717754E35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C5286A-148E-6CAC-4953-28CEC8A7AC65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C09A251-3EA9-3813-C32A-42674B11B3B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4DDBC5E9-DF95-1530-C94F-AC94C8FDD7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6E148E-AE32-EC04-55CF-5022F79ADEBA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959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5 - 2x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1552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D7398D-CEE7-3079-FB86-A89C992F31A0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654D0DC-83E2-3257-B441-08F7D9D94478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E47C68A9-7989-FB66-D55B-D66D6874D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15E90F7-1D56-9D4E-EEB3-850E3973D909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852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6 - 3x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6000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5550" y="1680000"/>
            <a:ext cx="3596877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C89AA2-17C4-2311-08AF-1321E11749F6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713EB45-843B-9A1C-345B-468536A7E05D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77A4B8F-49F4-2929-427A-DF7B92A561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B2E0291-902D-01E0-6FC4-89B560E81BFC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2400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7 - 4x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68443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80435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92427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523A0E-155F-824D-4618-C556416C4BCE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DCBE36C-4C66-1188-03D3-624F2E47A38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45644240-BAFF-42B5-1A7E-4A3EC1F84D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87E5C0D-10A2-12FD-CA5E-E2BDF720F8DF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453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8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304792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 sz="1600">
                <a:solidFill>
                  <a:schemeClr val="tx2"/>
                </a:solidFill>
              </a:defRPr>
            </a:lvl1pPr>
            <a:lvl2pPr marL="544786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2"/>
              <a:defRPr sz="1600">
                <a:solidFill>
                  <a:schemeClr val="tx2"/>
                </a:solidFill>
              </a:defRPr>
            </a:lvl2pPr>
            <a:lvl3pPr marL="784780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3"/>
              <a:defRPr sz="1600">
                <a:solidFill>
                  <a:schemeClr val="tx2"/>
                </a:solidFill>
              </a:defRPr>
            </a:lvl3pPr>
            <a:lvl4pPr marL="1024774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4"/>
              <a:defRPr sz="1600">
                <a:solidFill>
                  <a:schemeClr val="tx2"/>
                </a:solidFill>
              </a:defRPr>
            </a:lvl4pPr>
            <a:lvl5pPr marL="1276168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5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Text here</a:t>
            </a:r>
          </a:p>
          <a:p>
            <a:pPr lvl="1"/>
            <a:r>
              <a:rPr lang="en-US" dirty="0"/>
              <a:t>Text here</a:t>
            </a:r>
          </a:p>
          <a:p>
            <a:pPr lvl="2"/>
            <a:r>
              <a:rPr lang="en-US" dirty="0"/>
              <a:t>Text here</a:t>
            </a:r>
          </a:p>
          <a:p>
            <a:pPr lvl="3"/>
            <a:r>
              <a:rPr lang="en-US" dirty="0"/>
              <a:t>Text here</a:t>
            </a:r>
          </a:p>
          <a:p>
            <a:pPr marL="1276168" marR="0" lvl="4" indent="-304792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dirty="0"/>
              <a:t>Text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F6DF56-1BC2-2F0B-C57B-C1D817B14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38E23A-1A2B-4FC2-057E-864010EF96E0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417762A-54B1-36A8-F29E-69737B3F61FF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395D9105-CDC3-7AF1-1035-8F0BB27B9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07B04DD-63D3-D02D-A63E-776C7C5FE3C6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300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9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aseline="0">
                <a:solidFill>
                  <a:schemeClr val="accent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B3D1D-D95D-CC81-FF15-1A1F6BE049F4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D043C3F-DBA3-47D4-A317-9E02DADB3E0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7253B20-AD10-1261-4A70-76072ED40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31386DAF-78F1-64A8-A51B-3B6BA0A20C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0" y="4215295"/>
            <a:ext cx="11078400" cy="1477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33" baseline="0">
                <a:solidFill>
                  <a:schemeClr val="accent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CA999B-1DD2-7DFF-F475-7A57D4C1A14F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594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.1 - Bullet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99" y="527928"/>
            <a:ext cx="505186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799" y="1019360"/>
            <a:ext cx="505186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1" y="1680000"/>
            <a:ext cx="5051868" cy="438912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2230E8-8C3E-FACC-BB83-0BEB16548E55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FFD06BD2-8C82-3A42-EA94-1DAD5F04366A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30DEAEC4-E0F3-9FCE-BAAF-FDB63BC5E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AD20FE-C0B2-18A8-3BBF-8ACE86C1843B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88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.2 - Bullet 2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28000" y="0"/>
            <a:ext cx="80640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5C0F96B-575B-3032-1D03-A5D0D7313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1" y="527928"/>
            <a:ext cx="320274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171D37E4-D2E3-6D25-9C68-18D40EF22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1" y="1019360"/>
            <a:ext cx="320274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35DB99C-EDCB-D6C3-2083-649EBE850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3" y="1680000"/>
            <a:ext cx="3202748" cy="438912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34747-CAC6-E3AB-43A2-737599B9350F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08B049-B5A6-319C-6604-4CB974379CE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E6BE57E5-418C-3CAD-E431-901873F59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559C28-B09A-D154-3785-2962AE7D044F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601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.3 - Bullet 1/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1B0A98-E900-A313-EA54-FE650CDD9251}"/>
              </a:ext>
            </a:extLst>
          </p:cNvPr>
          <p:cNvSpPr/>
          <p:nvPr userDrawn="1"/>
        </p:nvSpPr>
        <p:spPr>
          <a:xfrm>
            <a:off x="6096001" y="0"/>
            <a:ext cx="60959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400"/>
              </a:spcAft>
              <a:buSzPct val="100000"/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99" y="527928"/>
            <a:ext cx="505186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799" y="1019360"/>
            <a:ext cx="505186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1" y="1680000"/>
            <a:ext cx="5051868" cy="438912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B2B362-2879-6819-D5A2-C7BE4DDA16A3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0008FED-F579-32FA-B396-B46F632C45F4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8639B8D9-7FD8-8F41-6E5A-1F2F111B9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96D02C5-F794-02A5-9D37-1018EC4A2983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2895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.4 - Bullet 2/3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1B0A98-E900-A313-EA54-FE650CDD9251}"/>
              </a:ext>
            </a:extLst>
          </p:cNvPr>
          <p:cNvSpPr/>
          <p:nvPr userDrawn="1"/>
        </p:nvSpPr>
        <p:spPr>
          <a:xfrm>
            <a:off x="4128000" y="0"/>
            <a:ext cx="806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400"/>
              </a:spcAft>
              <a:buSzPct val="100000"/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1" y="527928"/>
            <a:ext cx="320274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1" y="1019360"/>
            <a:ext cx="320274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3" y="1680000"/>
            <a:ext cx="3202748" cy="438912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32C8D-B957-1CF9-AF0A-C66A4B80B160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DFF5BE1-C27A-DAF6-539C-BE7CFB3D3139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E2198C15-49FA-5DCF-088F-089A36BBE5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B9FE98F-750B-124A-AB36-A98D98DEA881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432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2CAE416-3A4D-330D-73AB-476ADC966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639EF-9275-45DC-B093-57D32581551F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3D7CCF3-DADD-1F8E-21FA-3255A9CCE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A0826B0-A6CD-239C-DE14-9AC03F47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6A70C-E5CF-4A2B-8D16-2DE507A3548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3482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1 - 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ADF482-1182-15C3-2090-EF4C2A8F787E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5714932-B041-C268-D37A-89265A6401E8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3D6BE398-80E2-C124-8939-1FA1DF0C1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2469804-3D7D-D013-35CB-24DEE40DE415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510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2 - Titl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C39B26E-924A-E04C-205D-CC553972AE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D6E92B-62A5-89F1-C025-9AFA6FCB3323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2BA0AE1-3EC1-6929-E965-9C60516B99D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8CFFAAD9-97A5-7898-E5FF-36F481EB93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7303E76-5976-AA67-FD72-87B2A291B565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938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3 - Tex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1pPr>
            <a:lvl2pPr marL="23999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2pPr>
            <a:lvl3pPr marL="479988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3pPr>
            <a:lvl4pPr marL="71998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4pPr>
            <a:lvl5pPr marL="959976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C50F010-1A3E-13CC-A34C-23E50F7D9E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224637-55EA-0423-7FB7-9D4C22E954CE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086BFC4-A13A-A77F-C95D-F0B63E9FC799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38436AE6-E5BF-2964-DF91-273801509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C51FFE-5DAC-A9B0-E605-61A58B24E19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0841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4 - 1xBulle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C4C436A-97D3-3C1B-0C95-441F1DF2F9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203B3C-B7BE-B5F0-A84C-BF4A2D307F86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D0C98DE-3A96-2DE1-E80F-30D10A98054F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39872479-176B-250D-7009-2FACC846C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CCFB2F-D40E-65A3-6296-DFEDEDD37373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0667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5 - 2xBulle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1552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7E9F8B-5B93-F909-6599-53CAB2225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BB2193-E2EE-013C-3734-26FE2B6F289C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4D6E453-33BB-3D1A-87F2-BF23E7DB064B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5631BE9-7C06-22AD-145E-78B1BD5F79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50E05B-2BC8-48AD-D3B1-486EB5FCBAC8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3815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6 - 3xBulle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6000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5550" y="1680000"/>
            <a:ext cx="3596877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35BF5-054A-3811-41D1-1B20FDF97F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B09C184-344B-3A37-4BC9-5F46DC81EA51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A23E53E-BC8E-B2D9-8857-89A24EB07F95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E99784FE-D6A8-9580-1007-194EF43C8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197657-9D9B-4AF7-E9C9-776BC0095585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344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7 - 4xBulle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68443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80435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92427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D49FC51-3DDE-4079-644A-F3FAEB0DC4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F8C1C72-A585-7ED5-651B-B528B3970818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3FAF429-6C3E-019C-0537-840220A5BF93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14C8B806-8FC3-E969-CBCA-FAFFE8971D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224256-5A48-9D8B-C9D2-2CC09506C7C1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1717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8 - Numbered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304792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 sz="1600">
                <a:solidFill>
                  <a:schemeClr val="bg1"/>
                </a:solidFill>
              </a:defRPr>
            </a:lvl1pPr>
            <a:lvl2pPr marL="544786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2"/>
              <a:defRPr sz="1600">
                <a:solidFill>
                  <a:schemeClr val="bg1"/>
                </a:solidFill>
              </a:defRPr>
            </a:lvl2pPr>
            <a:lvl3pPr marL="784780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3"/>
              <a:defRPr sz="1600">
                <a:solidFill>
                  <a:schemeClr val="bg1"/>
                </a:solidFill>
              </a:defRPr>
            </a:lvl3pPr>
            <a:lvl4pPr marL="1024774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4"/>
              <a:defRPr sz="1600">
                <a:solidFill>
                  <a:schemeClr val="bg1"/>
                </a:solidFill>
              </a:defRPr>
            </a:lvl4pPr>
            <a:lvl5pPr marL="1276168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5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here</a:t>
            </a:r>
          </a:p>
          <a:p>
            <a:pPr lvl="1"/>
            <a:r>
              <a:rPr lang="en-US" dirty="0"/>
              <a:t>Text here</a:t>
            </a:r>
          </a:p>
          <a:p>
            <a:pPr lvl="2"/>
            <a:r>
              <a:rPr lang="en-US" dirty="0"/>
              <a:t>Text here</a:t>
            </a:r>
          </a:p>
          <a:p>
            <a:pPr lvl="3"/>
            <a:r>
              <a:rPr lang="en-US" dirty="0"/>
              <a:t>Text here</a:t>
            </a:r>
          </a:p>
          <a:p>
            <a:pPr marL="1276168" marR="0" lvl="4" indent="-304792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dirty="0"/>
              <a:t>Text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F7ADEE1-F63C-492E-6243-826D5239E9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8DC97F-4D64-0DED-88CD-EE02622DD1AB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36AADFB0-EF58-B66F-9E2F-35B8CE845DFC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B5E01CE8-3A1A-97F6-CB42-2A7B7096C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B8DA60-1079-0DE5-3032-4CC124EFC3AF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8210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9 - Titl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aseline="0">
                <a:solidFill>
                  <a:schemeClr val="bg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751E31D-7B4F-D8BB-1E48-D88EA581DC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FD536D-56F0-6B89-4E85-90A6E969D32B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2A18FDE-17E4-A96B-C3EE-A77EEBA83E23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A39C322E-4A8A-CA2E-DBCD-97DA4FDE1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sp>
        <p:nvSpPr>
          <p:cNvPr id="21" name="Text Placeholder 42">
            <a:extLst>
              <a:ext uri="{FF2B5EF4-FFF2-40B4-BE49-F238E27FC236}">
                <a16:creationId xmlns:a16="http://schemas.microsoft.com/office/drawing/2014/main" id="{B3D3C671-29A5-6951-28E5-A58089FE5D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0" y="4215295"/>
            <a:ext cx="11078400" cy="1477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5C5220E-134B-27E4-7BF1-37E70D4B64AB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0070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.1 - Cover N BlueGree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97BECFD-8EA7-0689-338E-FF7973481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8976C7B-2688-70F3-77A4-4D1113FB54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9200" cy="685920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FCA7DC03-F552-0867-352F-D9703C6058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95" y="934749"/>
            <a:ext cx="4578303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DCB03-B7A1-6B00-BC51-6A2712B64A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6895" y="2834798"/>
            <a:ext cx="4578303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10" name="Graphic 3">
            <a:extLst>
              <a:ext uri="{FF2B5EF4-FFF2-40B4-BE49-F238E27FC236}">
                <a16:creationId xmlns:a16="http://schemas.microsoft.com/office/drawing/2014/main" id="{49D9392C-9E29-427F-3C29-C64146E898C7}"/>
              </a:ext>
            </a:extLst>
          </p:cNvPr>
          <p:cNvGrpSpPr/>
          <p:nvPr userDrawn="1"/>
        </p:nvGrpSpPr>
        <p:grpSpPr>
          <a:xfrm>
            <a:off x="1649971" y="5976900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86483177-9ABF-3F5C-ED1D-16C01EEE37C3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97C96119-D9F7-8022-5694-A13E7950B52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247CB589-C660-36A6-BF29-1327034A981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2B915696-0B26-9206-B2E7-93708805BDBC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A3A0836-5277-7254-E598-6DE9FA1A526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59763D9-588F-2473-91CB-B8C347B72189}"/>
              </a:ext>
            </a:extLst>
          </p:cNvPr>
          <p:cNvSpPr txBox="1"/>
          <p:nvPr userDrawn="1"/>
        </p:nvSpPr>
        <p:spPr>
          <a:xfrm>
            <a:off x="7404797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3FCDC52-0E62-A2F4-0387-BFC107C7F663}"/>
              </a:ext>
            </a:extLst>
          </p:cNvPr>
          <p:cNvSpPr txBox="1">
            <a:spLocks/>
          </p:cNvSpPr>
          <p:nvPr userDrawn="1"/>
        </p:nvSpPr>
        <p:spPr>
          <a:xfrm>
            <a:off x="7056895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753EC447-D430-EA30-E1F1-75D216432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04239" y="6478073"/>
            <a:ext cx="3456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43BA7C-3D07-A541-E538-C8BD56B50AB3}"/>
              </a:ext>
            </a:extLst>
          </p:cNvPr>
          <p:cNvCxnSpPr>
            <a:cxnSpLocks/>
          </p:cNvCxnSpPr>
          <p:nvPr userDrawn="1"/>
        </p:nvCxnSpPr>
        <p:spPr>
          <a:xfrm>
            <a:off x="8371345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664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119A7F5-3CC7-1829-5FCC-FA6E62144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9AF03-7058-46CC-865F-87F984D634A9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4B0AF7A-09E6-B2C3-C7B2-404A8E882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3C9E77A-22CF-E0CE-D1AD-147771FFB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9ADE-6BE7-445C-86E2-F1278FBF1FF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90160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.2 - Cover N PurpleBlu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81E104F6-2E1E-CFDD-A69D-C115384F15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E27FD93-255E-C585-12C2-E99681C9BE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201"/>
            <a:ext cx="6859200" cy="68592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59E922F0-08F0-9919-8C26-CE716C3AE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95" y="934749"/>
            <a:ext cx="4578303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DF29A45-EE41-3151-6F22-1274BFD4DD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6895" y="2834798"/>
            <a:ext cx="4578303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AC803887-2AFC-DF73-DE60-1BE27DDE158C}"/>
              </a:ext>
            </a:extLst>
          </p:cNvPr>
          <p:cNvGrpSpPr/>
          <p:nvPr userDrawn="1"/>
        </p:nvGrpSpPr>
        <p:grpSpPr>
          <a:xfrm>
            <a:off x="1649971" y="5976900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FB007C44-CA5E-747F-537B-FA8B422F6EF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ACD5E94E-82F7-2222-8DA7-BF2F4217D47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3422F086-3538-B59C-A13B-E07C6B180720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64270631-5CE7-99C0-6E82-FDECFC1D363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EC4CD95-FA07-887B-3375-C4368A44AF15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E65701-8704-DC44-7F06-7957F6D50DDE}"/>
              </a:ext>
            </a:extLst>
          </p:cNvPr>
          <p:cNvSpPr txBox="1"/>
          <p:nvPr userDrawn="1"/>
        </p:nvSpPr>
        <p:spPr>
          <a:xfrm>
            <a:off x="7404797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0CCF65E-F2C0-F179-6CEF-6926AE13A1AD}"/>
              </a:ext>
            </a:extLst>
          </p:cNvPr>
          <p:cNvSpPr txBox="1">
            <a:spLocks/>
          </p:cNvSpPr>
          <p:nvPr userDrawn="1"/>
        </p:nvSpPr>
        <p:spPr>
          <a:xfrm>
            <a:off x="7056895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4148E0E7-D605-6CB3-E2A2-9F865D08B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04239" y="6478073"/>
            <a:ext cx="3456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0FB4871-3E91-2C06-4BD6-BAB4716AC823}"/>
              </a:ext>
            </a:extLst>
          </p:cNvPr>
          <p:cNvCxnSpPr>
            <a:cxnSpLocks/>
          </p:cNvCxnSpPr>
          <p:nvPr userDrawn="1"/>
        </p:nvCxnSpPr>
        <p:spPr>
          <a:xfrm>
            <a:off x="8371345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062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.3 - Cover N 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C7D16BB-9265-7D3A-E136-8F028A9F8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7536232-7B28-DCFA-37A3-EEBA7365A5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9200" cy="685920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44BBE444-2A25-873F-1D05-3ED543575B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95" y="934749"/>
            <a:ext cx="4578303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CE0441B-626C-B0BA-7F19-6E6E187E9F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6895" y="2834798"/>
            <a:ext cx="4578303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649971" y="5976900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B531529-C0C1-501F-B90B-E578B26E0D98}"/>
              </a:ext>
            </a:extLst>
          </p:cNvPr>
          <p:cNvSpPr txBox="1"/>
          <p:nvPr userDrawn="1"/>
        </p:nvSpPr>
        <p:spPr>
          <a:xfrm>
            <a:off x="7404797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40C94059-F7F6-293D-88B1-A0CCDDB75575}"/>
              </a:ext>
            </a:extLst>
          </p:cNvPr>
          <p:cNvSpPr txBox="1">
            <a:spLocks/>
          </p:cNvSpPr>
          <p:nvPr userDrawn="1"/>
        </p:nvSpPr>
        <p:spPr>
          <a:xfrm>
            <a:off x="7056895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98343E1B-0BDB-6D7F-D5F6-35E72B8B25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04239" y="6478073"/>
            <a:ext cx="3456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5A84A49-4C32-0562-6B33-E8281C62C942}"/>
              </a:ext>
            </a:extLst>
          </p:cNvPr>
          <p:cNvCxnSpPr>
            <a:cxnSpLocks/>
          </p:cNvCxnSpPr>
          <p:nvPr userDrawn="1"/>
        </p:nvCxnSpPr>
        <p:spPr>
          <a:xfrm>
            <a:off x="8371345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8593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.4 - Cover 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74FB718-4590-313D-1532-FE817A22ACB4}"/>
              </a:ext>
            </a:extLst>
          </p:cNvPr>
          <p:cNvSpPr/>
          <p:nvPr/>
        </p:nvSpPr>
        <p:spPr>
          <a:xfrm>
            <a:off x="0" y="0"/>
            <a:ext cx="6859200" cy="6859200"/>
          </a:xfrm>
          <a:custGeom>
            <a:avLst/>
            <a:gdLst>
              <a:gd name="connsiteX0" fmla="*/ 0 w 5144400"/>
              <a:gd name="connsiteY0" fmla="*/ 0 h 5144400"/>
              <a:gd name="connsiteX1" fmla="*/ 5144400 w 5144400"/>
              <a:gd name="connsiteY1" fmla="*/ 0 h 5144400"/>
              <a:gd name="connsiteX2" fmla="*/ 5144400 w 5144400"/>
              <a:gd name="connsiteY2" fmla="*/ 5144400 h 5144400"/>
              <a:gd name="connsiteX3" fmla="*/ 0 w 5144400"/>
              <a:gd name="connsiteY3" fmla="*/ 514440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5144400" y="0"/>
                </a:lnTo>
                <a:lnTo>
                  <a:pt x="5144400" y="5144400"/>
                </a:lnTo>
                <a:lnTo>
                  <a:pt x="0" y="5144400"/>
                </a:lnTo>
                <a:close/>
              </a:path>
            </a:pathLst>
          </a:custGeom>
          <a:noFill/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585F427-7AA2-BA79-9FAB-3B20B348D66A}"/>
              </a:ext>
            </a:extLst>
          </p:cNvPr>
          <p:cNvSpPr/>
          <p:nvPr/>
        </p:nvSpPr>
        <p:spPr>
          <a:xfrm>
            <a:off x="0" y="0"/>
            <a:ext cx="6859200" cy="6859200"/>
          </a:xfrm>
          <a:custGeom>
            <a:avLst/>
            <a:gdLst>
              <a:gd name="connsiteX0" fmla="*/ 0 w 5144400"/>
              <a:gd name="connsiteY0" fmla="*/ 0 h 5144400"/>
              <a:gd name="connsiteX1" fmla="*/ 0 w 5144400"/>
              <a:gd name="connsiteY1" fmla="*/ 5144400 h 5144400"/>
              <a:gd name="connsiteX2" fmla="*/ 794971 w 5144400"/>
              <a:gd name="connsiteY2" fmla="*/ 5144400 h 5144400"/>
              <a:gd name="connsiteX3" fmla="*/ 794971 w 5144400"/>
              <a:gd name="connsiteY3" fmla="*/ 1741594 h 5144400"/>
              <a:gd name="connsiteX4" fmla="*/ 5144400 w 5144400"/>
              <a:gd name="connsiteY4" fmla="*/ 5144400 h 5144400"/>
              <a:gd name="connsiteX5" fmla="*/ 5144400 w 5144400"/>
              <a:gd name="connsiteY5" fmla="*/ 4142850 h 5144400"/>
              <a:gd name="connsiteX6" fmla="*/ 0 w 5144400"/>
              <a:gd name="connsiteY6" fmla="*/ 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0" y="5144400"/>
                </a:lnTo>
                <a:cubicBezTo>
                  <a:pt x="0" y="5144400"/>
                  <a:pt x="794971" y="5144400"/>
                  <a:pt x="794971" y="5144400"/>
                </a:cubicBezTo>
                <a:lnTo>
                  <a:pt x="794971" y="1741594"/>
                </a:lnTo>
                <a:cubicBezTo>
                  <a:pt x="794971" y="1741594"/>
                  <a:pt x="5144400" y="5144400"/>
                  <a:pt x="5144400" y="5144400"/>
                </a:cubicBezTo>
                <a:lnTo>
                  <a:pt x="5144400" y="4142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44BBE444-2A25-873F-1D05-3ED543575B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95" y="934749"/>
            <a:ext cx="4578303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CE0441B-626C-B0BA-7F19-6E6E187E9F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6895" y="2834798"/>
            <a:ext cx="4578303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649971" y="5976900"/>
            <a:ext cx="1817989" cy="409417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E447E57-9E3B-2030-9902-A8BA6E7583E4}"/>
              </a:ext>
            </a:extLst>
          </p:cNvPr>
          <p:cNvSpPr txBox="1"/>
          <p:nvPr userDrawn="1"/>
        </p:nvSpPr>
        <p:spPr>
          <a:xfrm>
            <a:off x="7404797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B61C7B4D-5A69-FF1F-0F31-D16D75C7921B}"/>
              </a:ext>
            </a:extLst>
          </p:cNvPr>
          <p:cNvSpPr txBox="1">
            <a:spLocks/>
          </p:cNvSpPr>
          <p:nvPr userDrawn="1"/>
        </p:nvSpPr>
        <p:spPr>
          <a:xfrm>
            <a:off x="7056895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AD544843-BF44-8F0F-4D23-F80C60F60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04239" y="6478073"/>
            <a:ext cx="3456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0907F98-A046-E796-677D-FB8EEDD6F083}"/>
              </a:ext>
            </a:extLst>
          </p:cNvPr>
          <p:cNvCxnSpPr>
            <a:cxnSpLocks/>
          </p:cNvCxnSpPr>
          <p:nvPr userDrawn="1"/>
        </p:nvCxnSpPr>
        <p:spPr>
          <a:xfrm>
            <a:off x="8371345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68659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.1 - Cover O BlueGree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8A7CBB0-A767-7247-8638-81BC366967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7BBDEA00-FE7A-639E-C16F-BC5E3DBD8FD3}"/>
              </a:ext>
            </a:extLst>
          </p:cNvPr>
          <p:cNvGrpSpPr/>
          <p:nvPr userDrawn="1"/>
        </p:nvGrpSpPr>
        <p:grpSpPr>
          <a:xfrm>
            <a:off x="9308198" y="3224292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24">
              <a:extLst>
                <a:ext uri="{FF2B5EF4-FFF2-40B4-BE49-F238E27FC236}">
                  <a16:creationId xmlns:a16="http://schemas.microsoft.com/office/drawing/2014/main" id="{0B5F76F9-295B-59E5-BDCF-8B6840E5B52F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25">
              <a:extLst>
                <a:ext uri="{FF2B5EF4-FFF2-40B4-BE49-F238E27FC236}">
                  <a16:creationId xmlns:a16="http://schemas.microsoft.com/office/drawing/2014/main" id="{B473941B-CE77-6414-782E-B5933651166D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26">
              <a:extLst>
                <a:ext uri="{FF2B5EF4-FFF2-40B4-BE49-F238E27FC236}">
                  <a16:creationId xmlns:a16="http://schemas.microsoft.com/office/drawing/2014/main" id="{03FCE4B1-384C-92A9-F114-45634B67A11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27">
              <a:extLst>
                <a:ext uri="{FF2B5EF4-FFF2-40B4-BE49-F238E27FC236}">
                  <a16:creationId xmlns:a16="http://schemas.microsoft.com/office/drawing/2014/main" id="{16718376-BEBA-6EC2-B9BA-05AEA7853033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55E96EEC-F984-9065-5EAC-AF9297B31DF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8CEF710E-39E1-082B-B52C-E37B4EEF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1" y="-6395"/>
            <a:ext cx="5356300" cy="6859200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2C6BDD68-E8AC-9D13-ED1D-D43FFC835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5213179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6BF5CE8-2417-2D5D-75FE-27E0BE07F5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8B88A2-C8A9-A342-E8B5-C91DF5E71FF2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EC2290D-5934-145E-499C-1CB0349E5FA0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BD471F30-B344-A63E-287D-45299C347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9E2940-FA7B-D6D9-D260-E74604400511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376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.2 - Cover O Blue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B7370059-157B-625C-8521-D3FCF8A22D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aphic 3">
            <a:extLst>
              <a:ext uri="{FF2B5EF4-FFF2-40B4-BE49-F238E27FC236}">
                <a16:creationId xmlns:a16="http://schemas.microsoft.com/office/drawing/2014/main" id="{7ADBC276-24FC-31B1-198D-D0A0EB5188BB}"/>
              </a:ext>
            </a:extLst>
          </p:cNvPr>
          <p:cNvGrpSpPr/>
          <p:nvPr userDrawn="1"/>
        </p:nvGrpSpPr>
        <p:grpSpPr>
          <a:xfrm>
            <a:off x="9308198" y="3224292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CDDE8834-7F71-A488-29A8-540395324479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FEFA04F6-2C3F-3E38-9E08-D6990D946A84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54253727-9053-862A-19CB-32DD1616812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6E5204B2-3785-90DB-45F2-F73CC497595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95BC05DD-4D63-F05A-843F-EE491020FFD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F41E3DBD-A4E2-6EF5-8073-EED87395D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1" y="-6395"/>
            <a:ext cx="5356300" cy="6859200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60E8CE17-B2D0-B92F-1A9F-C72280B6E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5213179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BEF90E0-A2AA-9B05-58FB-3D4109E95C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132D8A-9E85-B335-C2FD-9D2508FEAFCE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D1F556C-703D-0EB9-35BD-0A7DE6122BF2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F61D5928-67F7-A4E5-2767-E072B8F67A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F6BC33A-A2E3-7103-ACC7-6F043901E5EF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5828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.3 - Cover O BlueGree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A20ED13-DCC3-ED6C-4FB2-2B64E7F04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7D655505-6963-6602-F9EA-4C3B3BA5DCB7}"/>
              </a:ext>
            </a:extLst>
          </p:cNvPr>
          <p:cNvGrpSpPr/>
          <p:nvPr userDrawn="1"/>
        </p:nvGrpSpPr>
        <p:grpSpPr>
          <a:xfrm>
            <a:off x="9308198" y="3224292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7D3C8143-8E12-BEA4-801E-C540B573C9A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8DD0EEC-3388-7E9D-C475-8C7C6448AEF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46AF7602-77C1-4DB0-5B0C-443AE4CE7F6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CE410BEC-795B-5241-F0C2-EA9498D9FABB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A382B77D-424C-AD2C-03A1-02E188F12FF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B9438AB4-120A-6B68-C6A3-6BD51CF52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1" y="-6395"/>
            <a:ext cx="5356300" cy="68592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184C4A7B-1AC5-72AD-EB05-210AB3D4C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5213179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F506F4-DF34-76FB-83D6-A513173F8E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0759C7-94BC-8FC1-9A43-A40A4BE7AC1D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83D4680A-11B6-A841-EC68-FFF11409500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AE485A1C-8A6A-5C51-5E3F-5685AAA90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7FF23FE-4D10-4C29-7B09-1D707687BDB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2514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.4 - Cover 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4">
            <a:extLst>
              <a:ext uri="{FF2B5EF4-FFF2-40B4-BE49-F238E27FC236}">
                <a16:creationId xmlns:a16="http://schemas.microsoft.com/office/drawing/2014/main" id="{EB5A7CA1-8E09-1FEE-5143-08105708AE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5213179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F6FE26B-E8FF-4ACF-48A7-542E2FB4B8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9407771" y="3224292"/>
            <a:ext cx="1817989" cy="409417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pic>
        <p:nvPicPr>
          <p:cNvPr id="20" name="Picture 19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7D5AF06-6AF8-9002-BEDC-176CB57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4"/>
          <a:stretch/>
        </p:blipFill>
        <p:spPr>
          <a:xfrm>
            <a:off x="6835701" y="-6395"/>
            <a:ext cx="53563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94EDB0-D38F-0FE8-27C1-80BAE2455A11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FAF1A61-3518-0ABC-1BC0-5990D5EF88D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496FB4B1-7F2F-CF04-74B8-D3A7467B0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1F15E35-8F62-FCD4-CD9C-8C7F57AAEDE8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170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.1 - Cover K Oran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8FCEB48-BE41-308F-33AB-94163C02BF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93793F7-1073-3781-E44D-DD541B786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23541" y="0"/>
            <a:ext cx="5568459" cy="68592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4A761E77-5CBD-451F-FA38-EA3EF19CE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5213179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349CF4D-C3F5-69B9-4227-EC331C16F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6" name="Graphic 3">
            <a:extLst>
              <a:ext uri="{FF2B5EF4-FFF2-40B4-BE49-F238E27FC236}">
                <a16:creationId xmlns:a16="http://schemas.microsoft.com/office/drawing/2014/main" id="{5A3F8AE7-69F1-0171-3222-4CFFCDB4F568}"/>
              </a:ext>
            </a:extLst>
          </p:cNvPr>
          <p:cNvGrpSpPr/>
          <p:nvPr userDrawn="1"/>
        </p:nvGrpSpPr>
        <p:grpSpPr>
          <a:xfrm>
            <a:off x="9407771" y="3224292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0DE2A214-8055-F089-C6C4-415D2FEE42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" name="Freeform 31">
              <a:extLst>
                <a:ext uri="{FF2B5EF4-FFF2-40B4-BE49-F238E27FC236}">
                  <a16:creationId xmlns:a16="http://schemas.microsoft.com/office/drawing/2014/main" id="{E7E7B380-ABE2-70DF-A29A-E3B4A181FA12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2">
              <a:extLst>
                <a:ext uri="{FF2B5EF4-FFF2-40B4-BE49-F238E27FC236}">
                  <a16:creationId xmlns:a16="http://schemas.microsoft.com/office/drawing/2014/main" id="{ED784E94-97A9-B627-1E07-7CAEF44EE8AF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31E44308-7765-3146-1869-04D3DA41235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5E9E56FD-C856-3054-AB6B-A80BA7D6C55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01FC38E-29E5-B44A-FE96-F713B08050E2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AAAD9DC-C952-84F6-32BA-CE8084E916D9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B603A7C0-7450-F57A-CF86-135B131E6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B055563-B67F-14B5-583B-3BFC0EB8093A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134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.2 - Cover K BlueGreen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8FF1A58D-53A4-65F6-8F2B-645D65C53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166BBE5-C86E-3E87-A7C5-F29BE64D7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23541" y="0"/>
            <a:ext cx="5568459" cy="6859200"/>
          </a:xfrm>
          <a:prstGeom prst="rect">
            <a:avLst/>
          </a:prstGeom>
        </p:spPr>
      </p:pic>
      <p:sp>
        <p:nvSpPr>
          <p:cNvPr id="23" name="Title 4">
            <a:extLst>
              <a:ext uri="{FF2B5EF4-FFF2-40B4-BE49-F238E27FC236}">
                <a16:creationId xmlns:a16="http://schemas.microsoft.com/office/drawing/2014/main" id="{5C4391E8-E519-220E-82C7-E7E85659A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5213179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3E219A7-8ADF-6CBF-872C-AEF07B645E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47BEB086-B161-40ED-B2E3-DDF397278FA8}"/>
              </a:ext>
            </a:extLst>
          </p:cNvPr>
          <p:cNvGrpSpPr/>
          <p:nvPr userDrawn="1"/>
        </p:nvGrpSpPr>
        <p:grpSpPr>
          <a:xfrm>
            <a:off x="9407771" y="3224292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35D1FEE-8FAA-6AFD-E821-344C363F2C2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936726D0-2423-B7DC-41C5-A3E0D3C9275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17257835-1368-81AC-1BB9-5374BD6AEA7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28AB2999-1929-69AE-F4B8-38F9B81ECF7A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AC62732A-D69F-1BDC-8778-1D5E71576F1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9CCAE72-315B-6DC4-6ED3-6C32104BB037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F6B1C01-19BD-7D67-4E40-88818E2139B8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7C973916-701B-92E4-FA4C-28A5746F5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987F7F1-F554-8627-99C4-694EBCFB2B2A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3463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.3 - Cover K 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BC0B63B-5EB2-C517-FFAF-0A5B2B5AB9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2D54FC7-5739-CC9E-8372-80A8BD5BD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23541" y="0"/>
            <a:ext cx="5568459" cy="6859200"/>
          </a:xfrm>
          <a:prstGeom prst="rect">
            <a:avLst/>
          </a:prstGeom>
        </p:spPr>
      </p:pic>
      <p:sp>
        <p:nvSpPr>
          <p:cNvPr id="23" name="Title 4">
            <a:extLst>
              <a:ext uri="{FF2B5EF4-FFF2-40B4-BE49-F238E27FC236}">
                <a16:creationId xmlns:a16="http://schemas.microsoft.com/office/drawing/2014/main" id="{FADBBE10-EF5A-37AA-E18F-F9B27AA61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5213179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0DF69E35-608B-F57E-3615-F9FB9D11DD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8" name="Graphic 3">
            <a:extLst>
              <a:ext uri="{FF2B5EF4-FFF2-40B4-BE49-F238E27FC236}">
                <a16:creationId xmlns:a16="http://schemas.microsoft.com/office/drawing/2014/main" id="{02491239-1144-EB94-E007-F05D770D71DA}"/>
              </a:ext>
            </a:extLst>
          </p:cNvPr>
          <p:cNvGrpSpPr/>
          <p:nvPr userDrawn="1"/>
        </p:nvGrpSpPr>
        <p:grpSpPr>
          <a:xfrm>
            <a:off x="9407771" y="3224292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2FDE4536-B74E-FB0B-5701-EE95568054DA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1">
              <a:extLst>
                <a:ext uri="{FF2B5EF4-FFF2-40B4-BE49-F238E27FC236}">
                  <a16:creationId xmlns:a16="http://schemas.microsoft.com/office/drawing/2014/main" id="{DC504B4C-4BF0-DF13-D647-0C718DF4AD9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F3BB0087-C253-F0E4-3F52-1A53B4AFA97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3025D71C-0D10-5220-5980-B17FC068151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64514CD7-9102-9552-6763-AB0337AAA7E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AE80B1C-FD35-F288-8BFD-2F827D4C51AD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B17E72F-0CE2-D4D0-F696-BEA9F83EF5AA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AB4C8BF7-D6EA-CCEB-F116-FF8F674A1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7837CA-5E74-BA1B-C559-ADAB2DF6DB76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233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7C10349-1AF4-10E9-7906-010BBEA6C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004B9-896F-4265-A92E-8FE25DE5A99E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342332F-F797-A014-72BC-055FD8BA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2117F97-6971-CA48-602B-B2D8616B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CF89C-B781-4FF7-947F-692B9D9AB4C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05907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.4 - Cover 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F4EAC9-01A1-ED6A-B271-D7FC17A6D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22168" y="0"/>
            <a:ext cx="5569832" cy="68592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EB5A7CA1-8E09-1FEE-5143-08105708AE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5213179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F6FE26B-E8FF-4ACF-48A7-542E2FB4B8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9407771" y="3224292"/>
            <a:ext cx="1817989" cy="409417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85118FE-3A69-7878-D9BB-1A3313720C81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F609D8D-5CB0-9FB7-12C3-CB2F81E54A60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A6A581A3-9568-ADAA-C577-D08AD5F138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E53593B-A7AE-9963-B6BC-8C94C8F0B46B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6523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1 - Divider BlueGree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98BFE0-FEAC-1333-6BF5-7907903B2D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2755F71-C8DF-BEE3-C54C-12DECC4F97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F5C81FB-4A41-2E38-2638-F82CC70C7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AA9E6A-3B54-EBA8-25AB-52211D52F5EA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FC82D3C-5CAB-DDEA-5BAD-0CE49311B44C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DF275CFF-10A6-01B8-606D-73D7A5642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56D07526-2E9D-2AAD-EE94-167EEE1536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0" y="4215295"/>
            <a:ext cx="11078400" cy="1477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B78E584-630B-6BB7-31DB-22945E35D16E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037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2 - Divider BlueGree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82BC244E-62D2-236F-4DC8-EEBFE9AF2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42">
            <a:extLst>
              <a:ext uri="{FF2B5EF4-FFF2-40B4-BE49-F238E27FC236}">
                <a16:creationId xmlns:a16="http://schemas.microsoft.com/office/drawing/2014/main" id="{BE7F6530-2B80-C2AA-C92D-861D7E8FD5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9E92399-CC16-9177-2657-E4899DE383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BBDEB0-7315-4214-F9C8-48DBCC502C8E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976F6A6-5835-91B8-5B94-A197DCCF65D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146445DD-AC0A-C4BA-03CB-A346CF3E92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5ED3C240-0F31-AD4B-E3D6-E9E2DFC4EB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0" y="4215295"/>
            <a:ext cx="11078400" cy="1477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35493C-0314-59F4-3E99-CA50A71C90CC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0141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3 - Divider BlueGreen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ACC9534-D4F4-B471-C3A8-8380F72B34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2755F71-C8DF-BEE3-C54C-12DECC4F97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761BFBE-2F2E-2C4F-848A-E85051698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0FACD4-71CC-9E35-CDCC-22C146E52E95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23572DF-299F-8B6C-1E42-1A659F393240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F374EA10-DD32-7823-1E8C-8A5B6454C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B4CCFE40-D40E-A7E0-E99F-0E9E3E7CA3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0" y="4215295"/>
            <a:ext cx="11078400" cy="1477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93B8AC4-F4BB-1C6B-E9E1-81AAE91353AA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88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4 - Divider PurpleBlu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01D2CA4-939C-12C2-DF49-53BE4EA4C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0DABAD96-0284-76FF-D804-48E7FFCA08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3B5421E-4ADD-A198-F29A-1E6995BF5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758511-3EE8-4852-763C-F4F1187FA97D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486F512-1927-A0E0-A1C2-79941992D99A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38DEF3F3-5CAD-FC0C-F7DD-4A913E71BD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E790325F-8E1D-1D8F-9BC9-63324BDA40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0" y="4215295"/>
            <a:ext cx="11078400" cy="1477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CA3B95-CC6F-4FEB-6208-838206331854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540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5 - Divider Blue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EF07AED-C885-0A94-CE92-AD0235762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513AFDC9-7EA7-195A-AC21-49A03E74AF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F57FFFB-CCE3-C058-3729-4EDEEE5E6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665458-1735-3CFE-DB60-E654932058A6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EAC92C-19BC-5473-42AE-69A4371F2861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E2C85D8-A3A9-A261-1BCF-7010668564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521CF4E5-14D0-7A0E-3B20-BC1F539D9B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0" y="4215295"/>
            <a:ext cx="11078400" cy="1477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A401B5-C192-1C5E-DEC6-0208970D3606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2186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6 - Divider 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D17980-F783-4A27-87DC-42985B6C77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522A1BAB-7805-96E3-BA5B-3E8B26D8AA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B3FE475-1931-B109-EFE4-3720BF54E1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C0B05D-F0F7-15F3-4C17-EED0899C7AFB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9857B24-CF63-C1F9-6FBA-114618B4AAB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39CB5136-AC36-0B5E-A3A9-2D5B7B13C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45165F11-ACDF-2F83-0960-B38B3A16DA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0" y="4215295"/>
            <a:ext cx="11078400" cy="1477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706451-60D5-D91A-8F02-C9976F1594E7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9061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7 - Divider Oran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34BF0FE-66B0-30DC-7C7E-0C60AC6208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915CB6A6-17E7-3E33-E841-80BBD7036B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11B8FE6-8F1C-8435-F33C-EE04C6A6A1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9B4D71-50D7-0502-EF7E-5AAF38E8659C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256B84B-A641-FF3B-04A5-7875DE216F3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DB5AF0F0-B002-CB3B-6A1E-945904E80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BFB53FB7-1753-80D0-CDCE-10664D914F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0" y="4215295"/>
            <a:ext cx="11078400" cy="1477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C6A19A-B08A-3B13-3757-298A0EA8C9AD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6927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1 - End BlueGreen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3A71822B-C712-A4E6-919B-405BA7F21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F113608E-22FD-657F-8D07-CD39EC97958A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DA917A93-F7DB-3A50-D98B-8185FF15DE00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8D8095F-7FCC-5669-F881-F66619242228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A8F3D3FE-D0C9-59C1-F189-DA228D51A05B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7F167DEA-E276-FD24-54AA-B4A09328CCE6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5BDAA131-A001-A420-C695-237DBC402651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63855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2 - End BlueGreen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EF89375-E21D-F63F-06A8-C59355F125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EBD7979C-B9C6-8A09-B241-FD1FED4BAC89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7B0CAF0-3BC0-2F0C-A2D6-BD2777136ABD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DFE11313-A28D-C9D5-388D-F3DCE472D733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5423B194-3C18-4ED2-C954-ADB91F99CDD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3A46B4C4-EAE8-DC64-8EE7-085376B9F0C3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868AEA7C-4869-2294-8EAF-A87420CD474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3525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26F8E0B-427D-942C-0239-49FD66673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3495B-EEDE-49B3-8859-48C32AD7DD0E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19F1122-A486-C1BE-961E-BD68313F8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076BCD2-63AF-25E0-4470-7B0737659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9E46D-D8CB-4A95-8111-3C08B4093C6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0436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3 - End BlueGreen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08FFEE3-9429-FB20-94DA-036B3BA28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FF97AAA9-D469-5AE4-F90F-9020A3DDBE0A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C2E78338-BF1F-47F8-574E-5A79325DD1F8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BEABEE7F-B8A9-CDE0-CB0E-B91BA834B8F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42EAFBE4-3E55-88EC-6263-AA83BE68E7C0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55877F46-FE15-EE6B-7255-F5187038A7A8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F62DDA2E-E23F-3C1F-FBA8-13E4AE5F3526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45360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4 - End PurpleBlue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3465075C-3A04-8F21-2D96-F11146239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A77D7537-AB6E-150C-8EAC-2488703A5501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6DD48B6-4C1B-73D2-03B9-15D30FCE5E9E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64D70B58-DDCB-C449-2352-59773ED88AE4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609F40CE-5FD9-0148-24E8-B471F0E808BF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921AF8C9-7D93-7437-46E4-70C04BC1FCD9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4086F6C-E115-654F-39E3-04AE3FA5602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93068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5 - End BluePink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39F40A4-C4FE-CE81-4DDE-1096BF05B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04350EF6-70D2-8CA6-C8B4-23AD48C51B92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E3C5F24B-DEBE-91F4-60EF-98DB9598FC4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430F02E-A1F8-79E9-1749-B79A96144ED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FABBDCAD-55AC-A504-7AB9-9EA8B4E0982A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3870B6CA-17E5-8094-AABA-A4EB4CF4DD7D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B471460-440F-63D0-B43A-D4E98094F4B1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03163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6 - End Pink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1011232-FEC1-556E-5D81-2627C46F6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E305D3B8-631A-ECF6-F436-B2BCDEC1D146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A5AA4292-461B-4E6C-D0DF-22D79FF5659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E83B83EF-F13E-0C9F-A72E-1028FFB5C1A3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7583F4ED-E4FB-BC79-63D6-917602298C36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D7AF8DF3-63F0-80CE-4E26-5256A0E0248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D0AD8F7-2131-0B88-1728-D3CA421A2D2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62600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7 - Divider Orange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C7C13A4-489B-3211-82FF-868A0A256E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7490672C-BECC-A8CE-2FB2-AF9FB16315DB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A3EA2D57-26D4-3FE7-0AD1-EEED4BE8BED6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3244009B-B9FA-D5C6-D5E3-5563DC7638F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2FD42FBA-921E-BB93-CEB5-51CAED5F599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DADC54FF-C0E3-D235-2C4E-2FB66C6E9ED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8E3A682F-0F88-48F0-97B1-60B5B2477F9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47873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8 - Divi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3">
            <a:extLst>
              <a:ext uri="{FF2B5EF4-FFF2-40B4-BE49-F238E27FC236}">
                <a16:creationId xmlns:a16="http://schemas.microsoft.com/office/drawing/2014/main" id="{46DC4F6B-8D28-1514-E83F-9C8BC35CC881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528AAC0C-F8F7-997C-49C5-2DDCFFEF4C2F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709A296F-6430-7EEE-74D0-2B39CDE8E8CE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98732BD3-7687-3964-C382-BE79A166885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9F629670-5E2F-8BFA-0D73-6127F5336BE0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9B99146A-4055-2125-3098-1EF0E51C585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507099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O 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lower, sky&#10;&#10;Description automatically generated">
            <a:extLst>
              <a:ext uri="{FF2B5EF4-FFF2-40B4-BE49-F238E27FC236}">
                <a16:creationId xmlns:a16="http://schemas.microsoft.com/office/drawing/2014/main" id="{B688861E-D4DD-2810-FD84-1DB955571C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1C91DEDD-4025-440B-AF33-587B4AEA4A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28101207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17" name="Object 16" hidden="1">
                        <a:extLst>
                          <a:ext uri="{FF2B5EF4-FFF2-40B4-BE49-F238E27FC236}">
                            <a16:creationId xmlns:a16="http://schemas.microsoft.com/office/drawing/2014/main" id="{1C91DEDD-4025-440B-AF33-587B4AEA4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aphic 3">
            <a:extLst>
              <a:ext uri="{FF2B5EF4-FFF2-40B4-BE49-F238E27FC236}">
                <a16:creationId xmlns:a16="http://schemas.microsoft.com/office/drawing/2014/main" id="{7BBDEA00-FE7A-639E-C16F-BC5E3DBD8FD3}"/>
              </a:ext>
            </a:extLst>
          </p:cNvPr>
          <p:cNvGrpSpPr/>
          <p:nvPr userDrawn="1"/>
        </p:nvGrpSpPr>
        <p:grpSpPr>
          <a:xfrm>
            <a:off x="556708" y="760178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24">
              <a:extLst>
                <a:ext uri="{FF2B5EF4-FFF2-40B4-BE49-F238E27FC236}">
                  <a16:creationId xmlns:a16="http://schemas.microsoft.com/office/drawing/2014/main" id="{0B5F76F9-295B-59E5-BDCF-8B6840E5B52F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5" name="Freeform 25">
              <a:extLst>
                <a:ext uri="{FF2B5EF4-FFF2-40B4-BE49-F238E27FC236}">
                  <a16:creationId xmlns:a16="http://schemas.microsoft.com/office/drawing/2014/main" id="{B473941B-CE77-6414-782E-B5933651166D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6" name="Freeform 26">
              <a:extLst>
                <a:ext uri="{FF2B5EF4-FFF2-40B4-BE49-F238E27FC236}">
                  <a16:creationId xmlns:a16="http://schemas.microsoft.com/office/drawing/2014/main" id="{03FCE4B1-384C-92A9-F114-45634B67A11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8" name="Freeform 27">
              <a:extLst>
                <a:ext uri="{FF2B5EF4-FFF2-40B4-BE49-F238E27FC236}">
                  <a16:creationId xmlns:a16="http://schemas.microsoft.com/office/drawing/2014/main" id="{16718376-BEBA-6EC2-B9BA-05AEA7853033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55E96EEC-F984-9065-5EAC-AF9297B31DF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</p:grpSp>
      <p:sp>
        <p:nvSpPr>
          <p:cNvPr id="14" name="Title 4">
            <a:extLst>
              <a:ext uri="{FF2B5EF4-FFF2-40B4-BE49-F238E27FC236}">
                <a16:creationId xmlns:a16="http://schemas.microsoft.com/office/drawing/2014/main" id="{2C6BDD68-E8AC-9D13-ED1D-D43FFC835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5213179" cy="1659287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(2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6BF5CE8-2417-2D5D-75FE-27E0BE07F5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318D9-3980-D242-1987-00567631D187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7D06B58-F9C5-9D8E-90A3-569F82E84A4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7577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C1BFCD-6D0E-9392-8AF1-AA5AC554C5C9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60ADFB8-3432-B307-E345-E3F3BD40FB23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8B6B60-CBCC-891E-2583-9E8CD3C9950B}"/>
              </a:ext>
            </a:extLst>
          </p:cNvPr>
          <p:cNvCxnSpPr>
            <a:cxnSpLocks/>
          </p:cNvCxnSpPr>
          <p:nvPr userDrawn="1"/>
        </p:nvCxnSpPr>
        <p:spPr>
          <a:xfrm>
            <a:off x="1867503" y="6440736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CBFB85A3-5CE3-2927-6461-99DEDFB9D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Apply appropriate data classification. Apply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2474047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4E9A04A-3145-3809-19A7-33EF3021A9A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F79836-BBB3-F465-E1C5-425AB4A83E4B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5C3DF80-A3E4-DDDB-D584-7BEE3A84C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6E76675-E286-0D90-FB5C-6C9637123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5" name="Graphic 4" descr="Nokia Logo">
            <a:extLst>
              <a:ext uri="{FF2B5EF4-FFF2-40B4-BE49-F238E27FC236}">
                <a16:creationId xmlns:a16="http://schemas.microsoft.com/office/drawing/2014/main" id="{E5F6DF56-1BC2-2F0B-C57B-C1D817B1491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4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321756D8-5A9F-1C22-A89A-EF8B18E34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DC3DC6D-C5E2-32BD-7037-4112346E9B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B509751-E824-3979-F221-A742B654E0CF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7DE4C9-FBB8-8A4B-2DB4-4E815C009D58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EF9D7C-B9BF-ACBC-3985-F2E252AED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EDDFD53A-DF6B-C791-DBA9-4B63437DA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3" name="Graphic 2" descr="Nokia Logo">
            <a:extLst>
              <a:ext uri="{FF2B5EF4-FFF2-40B4-BE49-F238E27FC236}">
                <a16:creationId xmlns:a16="http://schemas.microsoft.com/office/drawing/2014/main" id="{4438E2DC-AC73-500B-8973-5546E87178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643AE14-27C7-5A70-ABFA-6ECC8F9F2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C5D15-0D03-406A-91EF-5A58993014E2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781566F-D56A-A5CE-C75B-4C341B55F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28FBBD5-EBEC-2883-A7E1-94EE9666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7D49F-8CE1-466E-90D5-E146C39FF31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49219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>
            <a:extLst>
              <a:ext uri="{FF2B5EF4-FFF2-40B4-BE49-F238E27FC236}">
                <a16:creationId xmlns:a16="http://schemas.microsoft.com/office/drawing/2014/main" id="{66B08DCF-1DB4-720A-452A-F597CB7BA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710571FD-4027-76D7-14A7-8C7029D71E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1pPr>
            <a:lvl2pPr marL="23999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2pPr>
            <a:lvl3pPr marL="479988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3pPr>
            <a:lvl4pPr marL="71998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4pPr>
            <a:lvl5pPr marL="959976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FF66938-CF4B-D097-1BC6-18EB230030F4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06B219-6557-5951-F467-43B768A9C96C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EA5319-09BC-9987-CAC8-EA3BDB340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EE177B5-71D7-398C-03E7-932A70152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96C23372-1538-FB18-2416-BA5B684987F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9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 Bulletpoint te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>
            <a:extLst>
              <a:ext uri="{FF2B5EF4-FFF2-40B4-BE49-F238E27FC236}">
                <a16:creationId xmlns:a16="http://schemas.microsoft.com/office/drawing/2014/main" id="{BC890568-C3A4-9412-84D4-91BFC2DF56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A3227FE-6468-9FF9-286E-688D20A40E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6EFBCA-F2A9-DB62-4D3E-60E897B89B5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95910B-6C91-D297-584C-3D1533AECBE8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0898E8-3EA0-DF94-8725-EB617F3DE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D61FF18-0BA2-46E4-85DF-332117D12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0" name="Graphic 9" descr="Nokia Logo">
            <a:extLst>
              <a:ext uri="{FF2B5EF4-FFF2-40B4-BE49-F238E27FC236}">
                <a16:creationId xmlns:a16="http://schemas.microsoft.com/office/drawing/2014/main" id="{4B9A6F0D-F016-F84E-EFD2-D2B1590A880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8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 Bulletpoint text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4">
            <a:extLst>
              <a:ext uri="{FF2B5EF4-FFF2-40B4-BE49-F238E27FC236}">
                <a16:creationId xmlns:a16="http://schemas.microsoft.com/office/drawing/2014/main" id="{3680CF7D-508D-6A1E-7BA8-455DE3AB0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64BF77D-3FDD-4087-FCB6-140F4D1E46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1552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D75580-5FAF-E6C5-DFED-1F462D82E3A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A67328-00EF-5713-CA06-6BF95B775913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9270B0-8AD2-BEC7-6542-1B90E336B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5EB5894-B0A6-D8F1-AD97-D6E4D056D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1" name="Graphic 10" descr="Nokia Logo">
            <a:extLst>
              <a:ext uri="{FF2B5EF4-FFF2-40B4-BE49-F238E27FC236}">
                <a16:creationId xmlns:a16="http://schemas.microsoft.com/office/drawing/2014/main" id="{302DAEC4-26F4-5A19-1880-D3326A33BB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0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5 Bulletpoint text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7">
            <a:extLst>
              <a:ext uri="{FF2B5EF4-FFF2-40B4-BE49-F238E27FC236}">
                <a16:creationId xmlns:a16="http://schemas.microsoft.com/office/drawing/2014/main" id="{861B772F-3CBB-C2A0-6C88-7C88FBC3B8E2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882381" y="0"/>
            <a:ext cx="3309620" cy="6858000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3680CF7D-508D-6A1E-7BA8-455DE3AB0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64BF77D-3FDD-4087-FCB6-140F4D1E46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2" y="1680000"/>
            <a:ext cx="3932073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17372" y="1687796"/>
            <a:ext cx="3932072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D75580-5FAF-E6C5-DFED-1F462D82E3A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A67328-00EF-5713-CA06-6BF95B775913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9270B0-8AD2-BEC7-6542-1B90E336B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5EB5894-B0A6-D8F1-AD97-D6E4D056D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6" name="Graphic 5" descr="Nokia logo">
            <a:extLst>
              <a:ext uri="{FF2B5EF4-FFF2-40B4-BE49-F238E27FC236}">
                <a16:creationId xmlns:a16="http://schemas.microsoft.com/office/drawing/2014/main" id="{2735CCE4-A0DC-70B8-CFE9-D27F3F31D23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7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.5 Bulletpoint text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4">
            <a:extLst>
              <a:ext uri="{FF2B5EF4-FFF2-40B4-BE49-F238E27FC236}">
                <a16:creationId xmlns:a16="http://schemas.microsoft.com/office/drawing/2014/main" id="{3680CF7D-508D-6A1E-7BA8-455DE3AB0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64BF77D-3FDD-4087-FCB6-140F4D1E46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2" y="1680000"/>
            <a:ext cx="3932073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17372" y="1687796"/>
            <a:ext cx="3932072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D75580-5FAF-E6C5-DFED-1F462D82E3A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A67328-00EF-5713-CA06-6BF95B775913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9270B0-8AD2-BEC7-6542-1B90E336B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5EB5894-B0A6-D8F1-AD97-D6E4D056D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9" name="Graphic 8" descr="Nokia Logo">
            <a:extLst>
              <a:ext uri="{FF2B5EF4-FFF2-40B4-BE49-F238E27FC236}">
                <a16:creationId xmlns:a16="http://schemas.microsoft.com/office/drawing/2014/main" id="{41D0B611-9D3C-7659-753B-034486F790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.5 Bulletpoint text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8">
            <a:extLst>
              <a:ext uri="{FF2B5EF4-FFF2-40B4-BE49-F238E27FC236}">
                <a16:creationId xmlns:a16="http://schemas.microsoft.com/office/drawing/2014/main" id="{E56C7ED8-716F-5A36-5092-E931AF14D15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06789" y="-10864"/>
            <a:ext cx="3585211" cy="6879727"/>
          </a:xfrm>
          <a:prstGeom prst="rect">
            <a:avLst/>
          </a:prstGeom>
        </p:spPr>
      </p:pic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2" y="1680000"/>
            <a:ext cx="3932073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17372" y="1687796"/>
            <a:ext cx="3932072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D75580-5FAF-E6C5-DFED-1F462D82E3A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A67328-00EF-5713-CA06-6BF95B775913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9270B0-8AD2-BEC7-6542-1B90E336B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5EB5894-B0A6-D8F1-AD97-D6E4D056D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6" name="Graphic 5" descr="Nokia logo">
            <a:extLst>
              <a:ext uri="{FF2B5EF4-FFF2-40B4-BE49-F238E27FC236}">
                <a16:creationId xmlns:a16="http://schemas.microsoft.com/office/drawing/2014/main" id="{2735CCE4-A0DC-70B8-CFE9-D27F3F31D23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9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.5 Bulletpoint text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ject 8">
            <a:extLst>
              <a:ext uri="{FF2B5EF4-FFF2-40B4-BE49-F238E27FC236}">
                <a16:creationId xmlns:a16="http://schemas.microsoft.com/office/drawing/2014/main" id="{5A76B3D5-19F9-A69E-D2E4-1B6ED2B0D887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910056" y="0"/>
            <a:ext cx="3286573" cy="6857693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3680CF7D-508D-6A1E-7BA8-455DE3AB0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64BF77D-3FDD-4087-FCB6-140F4D1E46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1552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D75580-5FAF-E6C5-DFED-1F462D82E3A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A67328-00EF-5713-CA06-6BF95B775913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9270B0-8AD2-BEC7-6542-1B90E336B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5EB5894-B0A6-D8F1-AD97-D6E4D056D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6" name="Graphic 5" descr="Nokia logo">
            <a:extLst>
              <a:ext uri="{FF2B5EF4-FFF2-40B4-BE49-F238E27FC236}">
                <a16:creationId xmlns:a16="http://schemas.microsoft.com/office/drawing/2014/main" id="{2735CCE4-A0DC-70B8-CFE9-D27F3F31D23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8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5 Bulletpoint text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7">
            <a:extLst>
              <a:ext uri="{FF2B5EF4-FFF2-40B4-BE49-F238E27FC236}">
                <a16:creationId xmlns:a16="http://schemas.microsoft.com/office/drawing/2014/main" id="{694536B9-E598-F780-A798-04BD077657C3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582872" y="760"/>
            <a:ext cx="3609129" cy="6857241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3680CF7D-508D-6A1E-7BA8-455DE3AB0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64BF77D-3FDD-4087-FCB6-140F4D1E46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1552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D75580-5FAF-E6C5-DFED-1F462D82E3A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A67328-00EF-5713-CA06-6BF95B775913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9270B0-8AD2-BEC7-6542-1B90E336B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5EB5894-B0A6-D8F1-AD97-D6E4D056D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6" name="Graphic 5" descr="Nokia logo">
            <a:extLst>
              <a:ext uri="{FF2B5EF4-FFF2-40B4-BE49-F238E27FC236}">
                <a16:creationId xmlns:a16="http://schemas.microsoft.com/office/drawing/2014/main" id="{2735CCE4-A0DC-70B8-CFE9-D27F3F31D23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5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.5 Bulletpoint text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BB8D0287-666D-E30A-F8CF-91797B5E92EB}"/>
              </a:ext>
            </a:extLst>
          </p:cNvPr>
          <p:cNvSpPr/>
          <p:nvPr userDrawn="1"/>
        </p:nvSpPr>
        <p:spPr>
          <a:xfrm>
            <a:off x="8385657" y="0"/>
            <a:ext cx="3806343" cy="6858000"/>
          </a:xfrm>
          <a:custGeom>
            <a:avLst/>
            <a:gdLst/>
            <a:ahLst/>
            <a:cxnLst/>
            <a:rect l="l" t="t" r="r" b="b"/>
            <a:pathLst>
              <a:path w="3672204" h="7192645">
                <a:moveTo>
                  <a:pt x="3672001" y="0"/>
                </a:moveTo>
                <a:lnTo>
                  <a:pt x="0" y="0"/>
                </a:lnTo>
                <a:lnTo>
                  <a:pt x="0" y="7192467"/>
                </a:lnTo>
                <a:lnTo>
                  <a:pt x="3672001" y="7192467"/>
                </a:lnTo>
                <a:lnTo>
                  <a:pt x="3672001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3680CF7D-508D-6A1E-7BA8-455DE3AB0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64BF77D-3FDD-4087-FCB6-140F4D1E46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1552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D75580-5FAF-E6C5-DFED-1F462D82E3A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A67328-00EF-5713-CA06-6BF95B775913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9270B0-8AD2-BEC7-6542-1B90E336B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5EB5894-B0A6-D8F1-AD97-D6E4D056D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6" name="Graphic 5" descr="Nokia logo">
            <a:extLst>
              <a:ext uri="{FF2B5EF4-FFF2-40B4-BE49-F238E27FC236}">
                <a16:creationId xmlns:a16="http://schemas.microsoft.com/office/drawing/2014/main" id="{2735CCE4-A0DC-70B8-CFE9-D27F3F31D23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4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5 Bulletpoint text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9CAB71D5-77EF-3098-5A9F-AAB82300193F}"/>
              </a:ext>
            </a:extLst>
          </p:cNvPr>
          <p:cNvSpPr/>
          <p:nvPr userDrawn="1"/>
        </p:nvSpPr>
        <p:spPr>
          <a:xfrm>
            <a:off x="0" y="0"/>
            <a:ext cx="4896272" cy="6858000"/>
          </a:xfrm>
          <a:custGeom>
            <a:avLst/>
            <a:gdLst/>
            <a:ahLst/>
            <a:cxnLst/>
            <a:rect l="l" t="t" r="r" b="b"/>
            <a:pathLst>
              <a:path w="3672204" h="7192645">
                <a:moveTo>
                  <a:pt x="3672001" y="0"/>
                </a:moveTo>
                <a:lnTo>
                  <a:pt x="0" y="0"/>
                </a:lnTo>
                <a:lnTo>
                  <a:pt x="0" y="7192467"/>
                </a:lnTo>
                <a:lnTo>
                  <a:pt x="3672001" y="7192467"/>
                </a:lnTo>
                <a:lnTo>
                  <a:pt x="3672001" y="0"/>
                </a:lnTo>
                <a:close/>
              </a:path>
            </a:pathLst>
          </a:custGeom>
          <a:solidFill>
            <a:srgbClr val="7D33F2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3680CF7D-508D-6A1E-7BA8-455DE3AB0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64BF77D-3FDD-4087-FCB6-140F4D1E46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1552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D75580-5FAF-E6C5-DFED-1F462D82E3A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A67328-00EF-5713-CA06-6BF95B775913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9270B0-8AD2-BEC7-6542-1B90E336B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5EB5894-B0A6-D8F1-AD97-D6E4D056D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1" name="Graphic 10" descr="Nokia Logo">
            <a:extLst>
              <a:ext uri="{FF2B5EF4-FFF2-40B4-BE49-F238E27FC236}">
                <a16:creationId xmlns:a16="http://schemas.microsoft.com/office/drawing/2014/main" id="{302DAEC4-26F4-5A19-1880-D3326A33BB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C132D50-856F-3668-B8A1-7E9534E5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8351A-699E-4BA4-AE09-DB56EC664266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6BB7E1B-2BC6-EA81-A230-76C71616B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17967C8-6177-36A5-0281-1114EE2AC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57078-6C15-4C65-BA19-75DA9ABEE66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4131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 Bulletpoint text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4">
            <a:extLst>
              <a:ext uri="{FF2B5EF4-FFF2-40B4-BE49-F238E27FC236}">
                <a16:creationId xmlns:a16="http://schemas.microsoft.com/office/drawing/2014/main" id="{7883FFFC-5BC6-5F4B-7D91-BA6E5A6A7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FAA3081D-6AA5-1E61-AD80-807985659C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2104873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6000" y="2104873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5550" y="2104873"/>
            <a:ext cx="3596877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A67C43-66D6-847E-98DC-61F9029ECC0B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E66B8-C798-B992-2C68-B85351E1170D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541309-5DF9-5C6B-86F9-82A1DB28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A1277FE0-ECBC-0B62-6936-4A9C8E1CE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2" name="Graphic 11" descr="Nokia Logo">
            <a:extLst>
              <a:ext uri="{FF2B5EF4-FFF2-40B4-BE49-F238E27FC236}">
                <a16:creationId xmlns:a16="http://schemas.microsoft.com/office/drawing/2014/main" id="{7BF24453-1D2B-0D99-269E-C4DA21527F1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pic>
        <p:nvPicPr>
          <p:cNvPr id="4" name="object 2">
            <a:extLst>
              <a:ext uri="{FF2B5EF4-FFF2-40B4-BE49-F238E27FC236}">
                <a16:creationId xmlns:a16="http://schemas.microsoft.com/office/drawing/2014/main" id="{71F642A1-57E7-BAB5-8FCC-DEB85922D44A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" y="-1963"/>
            <a:ext cx="12192000" cy="1681963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147F4D40-0238-3D15-C16D-E4E55803B1E7}"/>
              </a:ext>
            </a:extLst>
          </p:cNvPr>
          <p:cNvSpPr txBox="1"/>
          <p:nvPr userDrawn="1"/>
        </p:nvSpPr>
        <p:spPr>
          <a:xfrm>
            <a:off x="1" y="0"/>
            <a:ext cx="8004761" cy="1680589"/>
          </a:xfrm>
          <a:prstGeom prst="rect">
            <a:avLst/>
          </a:prstGeom>
          <a:solidFill>
            <a:srgbClr val="001135">
              <a:alpha val="75000"/>
            </a:srgbClr>
          </a:solidFill>
        </p:spPr>
        <p:txBody>
          <a:bodyPr vert="horz" wrap="square" lIns="0" tIns="1008000" rIns="0" bIns="0" rtlCol="0">
            <a:spAutoFit/>
          </a:bodyPr>
          <a:lstStyle/>
          <a:p>
            <a:pPr marL="910991" marR="6051822">
              <a:lnSpc>
                <a:spcPts val="5067"/>
              </a:lnSpc>
              <a:spcBef>
                <a:spcPts val="5333"/>
              </a:spcBef>
              <a:tabLst>
                <a:tab pos="2357908" algn="l"/>
              </a:tabLst>
            </a:pPr>
            <a:endParaRPr lang="en-GB" sz="4800">
              <a:latin typeface="Nokia Pure Headline Ultra Light"/>
              <a:cs typeface="Nokia Pure Headline Ultra Light"/>
            </a:endParaRPr>
          </a:p>
        </p:txBody>
      </p:sp>
    </p:spTree>
    <p:extLst>
      <p:ext uri="{BB962C8B-B14F-4D97-AF65-F5344CB8AC3E}">
        <p14:creationId xmlns:p14="http://schemas.microsoft.com/office/powerpoint/2010/main" val="74336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6 Bulletpoint text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2104873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6000" y="2104873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5550" y="2104873"/>
            <a:ext cx="3596877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A67C43-66D6-847E-98DC-61F9029ECC0B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E66B8-C798-B992-2C68-B85351E1170D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541309-5DF9-5C6B-86F9-82A1DB28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A1277FE0-ECBC-0B62-6936-4A9C8E1CE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2" name="Graphic 11" descr="Nokia Logo">
            <a:extLst>
              <a:ext uri="{FF2B5EF4-FFF2-40B4-BE49-F238E27FC236}">
                <a16:creationId xmlns:a16="http://schemas.microsoft.com/office/drawing/2014/main" id="{7BF24453-1D2B-0D99-269E-C4DA21527F1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1B08F7D8-9F91-DBE6-9E27-2A0F83E0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64D796-FB3D-3C8A-46F7-69046A6F5A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</p:spTree>
    <p:extLst>
      <p:ext uri="{BB962C8B-B14F-4D97-AF65-F5344CB8AC3E}">
        <p14:creationId xmlns:p14="http://schemas.microsoft.com/office/powerpoint/2010/main" val="246707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6 Bulletpoint text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6">
            <a:extLst>
              <a:ext uri="{FF2B5EF4-FFF2-40B4-BE49-F238E27FC236}">
                <a16:creationId xmlns:a16="http://schemas.microsoft.com/office/drawing/2014/main" id="{C76BBB99-6F23-8DE2-D8C7-65279006637B}"/>
              </a:ext>
            </a:extLst>
          </p:cNvPr>
          <p:cNvPicPr/>
          <p:nvPr userDrawn="1"/>
        </p:nvPicPr>
        <p:blipFill>
          <a:blip r:embed="rId2" cstate="print"/>
          <a:srcRect b="21494"/>
          <a:stretch/>
        </p:blipFill>
        <p:spPr>
          <a:xfrm>
            <a:off x="-92" y="0"/>
            <a:ext cx="12192000" cy="15508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A72EF7-58A5-36F7-C550-4683BA1EC5D5}"/>
              </a:ext>
            </a:extLst>
          </p:cNvPr>
          <p:cNvSpPr/>
          <p:nvPr userDrawn="1"/>
        </p:nvSpPr>
        <p:spPr>
          <a:xfrm>
            <a:off x="18236" y="0"/>
            <a:ext cx="5535168" cy="1550888"/>
          </a:xfrm>
          <a:prstGeom prst="rect">
            <a:avLst/>
          </a:prstGeom>
          <a:solidFill>
            <a:schemeClr val="dk1">
              <a:alpha val="75478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2104873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6000" y="2104873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5550" y="2104873"/>
            <a:ext cx="3596877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A67C43-66D6-847E-98DC-61F9029ECC0B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E66B8-C798-B992-2C68-B85351E1170D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541309-5DF9-5C6B-86F9-82A1DB28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A1277FE0-ECBC-0B62-6936-4A9C8E1CE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2" name="Graphic 11" descr="Nokia Logo">
            <a:extLst>
              <a:ext uri="{FF2B5EF4-FFF2-40B4-BE49-F238E27FC236}">
                <a16:creationId xmlns:a16="http://schemas.microsoft.com/office/drawing/2014/main" id="{7BF24453-1D2B-0D99-269E-C4DA21527F1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1B08F7D8-9F91-DBE6-9E27-2A0F83E0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64D796-FB3D-3C8A-46F7-69046A6F5A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</p:spTree>
    <p:extLst>
      <p:ext uri="{BB962C8B-B14F-4D97-AF65-F5344CB8AC3E}">
        <p14:creationId xmlns:p14="http://schemas.microsoft.com/office/powerpoint/2010/main" val="81285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6 Bulletpoint text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2104873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6000" y="2104873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5550" y="2104873"/>
            <a:ext cx="3596877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A67C43-66D6-847E-98DC-61F9029ECC0B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E66B8-C798-B992-2C68-B85351E1170D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541309-5DF9-5C6B-86F9-82A1DB28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A1277FE0-ECBC-0B62-6936-4A9C8E1CE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2" name="Graphic 11" descr="Nokia Logo">
            <a:extLst>
              <a:ext uri="{FF2B5EF4-FFF2-40B4-BE49-F238E27FC236}">
                <a16:creationId xmlns:a16="http://schemas.microsoft.com/office/drawing/2014/main" id="{7BF24453-1D2B-0D99-269E-C4DA21527F1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pic>
        <p:nvPicPr>
          <p:cNvPr id="7" name="object 6">
            <a:extLst>
              <a:ext uri="{FF2B5EF4-FFF2-40B4-BE49-F238E27FC236}">
                <a16:creationId xmlns:a16="http://schemas.microsoft.com/office/drawing/2014/main" id="{FD871656-B977-BB6F-FA38-490282CB20E1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121920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 Bulletpoint text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4">
            <a:extLst>
              <a:ext uri="{FF2B5EF4-FFF2-40B4-BE49-F238E27FC236}">
                <a16:creationId xmlns:a16="http://schemas.microsoft.com/office/drawing/2014/main" id="{0CD56D63-9D4E-1527-F818-E9DFBC09B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D38CEF1-9906-3101-607B-44C4FE0B4E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68443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80435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92427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115B87B-934C-0F92-5F93-D343BD44B66C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A646D-5F97-9D8A-4598-A0C98D4634E0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8ACD5F-A24E-63B2-613E-389C53F45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5A16F44-B403-571B-AD0A-B6A86614B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3" name="Graphic 12" descr="Nokia Logo">
            <a:extLst>
              <a:ext uri="{FF2B5EF4-FFF2-40B4-BE49-F238E27FC236}">
                <a16:creationId xmlns:a16="http://schemas.microsoft.com/office/drawing/2014/main" id="{9DEAEA85-0D4F-9315-1D56-FE86EBBA726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4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 Numb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>
            <a:extLst>
              <a:ext uri="{FF2B5EF4-FFF2-40B4-BE49-F238E27FC236}">
                <a16:creationId xmlns:a16="http://schemas.microsoft.com/office/drawing/2014/main" id="{23ADA4B1-518E-0888-C3F9-1008EC9F4D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334500B4-C20C-4352-0862-284C02ECCA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304792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786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2"/>
              <a:defRPr sz="1600">
                <a:solidFill>
                  <a:schemeClr val="tx1"/>
                </a:solidFill>
              </a:defRPr>
            </a:lvl2pPr>
            <a:lvl3pPr marL="784780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3"/>
              <a:defRPr sz="1600">
                <a:solidFill>
                  <a:schemeClr val="tx1"/>
                </a:solidFill>
              </a:defRPr>
            </a:lvl3pPr>
            <a:lvl4pPr marL="1024774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4"/>
              <a:defRPr sz="1600">
                <a:solidFill>
                  <a:schemeClr val="tx1"/>
                </a:solidFill>
              </a:defRPr>
            </a:lvl4pPr>
            <a:lvl5pPr marL="1276168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5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  <a:p>
            <a:pPr lvl="1"/>
            <a:r>
              <a:rPr lang="en-US"/>
              <a:t>Text here</a:t>
            </a:r>
          </a:p>
          <a:p>
            <a:pPr lvl="2"/>
            <a:r>
              <a:rPr lang="en-US"/>
              <a:t>Text here</a:t>
            </a:r>
          </a:p>
          <a:p>
            <a:pPr lvl="3"/>
            <a:r>
              <a:rPr lang="en-US"/>
              <a:t>Text here</a:t>
            </a:r>
          </a:p>
          <a:p>
            <a:pPr marL="1276168" marR="0" lvl="4" indent="-304792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F7E5B4-21F0-0696-BF4F-8AFCA8103CD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696985-1EFA-02D0-106A-9F81CEBC3FA1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A7F1A5-02F4-2D45-9BE2-4558EC7A9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DDC4B182-BD0E-D0F1-793C-A6CE500EA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0" name="Graphic 9" descr="Nokia Logo">
            <a:extLst>
              <a:ext uri="{FF2B5EF4-FFF2-40B4-BE49-F238E27FC236}">
                <a16:creationId xmlns:a16="http://schemas.microsoft.com/office/drawing/2014/main" id="{864C729B-A906-F3EE-CBF7-968443E2A6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8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9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2ED1432-BF6A-D5A0-ADBD-AA0251CAB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800" y="1440000"/>
            <a:ext cx="11078400" cy="2347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58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1F327B-603C-86B8-9F24-AB86561B3C0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06DFA0-C2BA-C581-C314-740F6D8A7079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E08687-51A2-B793-017A-1768900A0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D779461-EFB5-C35B-DE08-509687C82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8" name="Graphic 7" descr="Nokia Logo">
            <a:extLst>
              <a:ext uri="{FF2B5EF4-FFF2-40B4-BE49-F238E27FC236}">
                <a16:creationId xmlns:a16="http://schemas.microsoft.com/office/drawing/2014/main" id="{CBC5DB55-EF7C-5450-BEBA-218F32250FC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5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0 Title slide with me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294B94FF-B007-7648-0008-A471B34C4C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218EC66-6293-FC0C-C8AC-A21153E5703B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9BA26F-4B98-6DDA-4965-A8BCB0A90C5D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D056D0-758C-4B0A-A11D-C3F14EBC0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535B119-5E07-6658-028F-A2E92F84E1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8" name="Graphic 7" descr="Nokia Logo">
            <a:extLst>
              <a:ext uri="{FF2B5EF4-FFF2-40B4-BE49-F238E27FC236}">
                <a16:creationId xmlns:a16="http://schemas.microsoft.com/office/drawing/2014/main" id="{40EEEA9E-29A8-ACBE-9469-BF192E01BA7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3" name="Media Placeholder 6">
            <a:extLst>
              <a:ext uri="{FF2B5EF4-FFF2-40B4-BE49-F238E27FC236}">
                <a16:creationId xmlns:a16="http://schemas.microsoft.com/office/drawing/2014/main" id="{BB2531A6-B2AF-8CE3-D4E6-FFA2A6F43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04359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2 Title slide with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08420" y="0"/>
            <a:ext cx="54864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84BEAA91-498E-6921-E58A-76A8294949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56688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7819689-B73E-EF57-A36D-895DE38DCD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56688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DF4C5A3-99E0-4CE6-0E6B-A5B2B4C2E1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6451" y="1680000"/>
            <a:ext cx="56688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2544C4-9B73-80CB-B1AE-384180132B7C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F7A0E6-27FB-B6FF-2E31-5A6107DF4D15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896BA6-2208-A431-822A-895CB2B7C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CE578A4-6CB9-C574-603A-6A6E64EB1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459A0509-67CF-F982-C358-C433F16CD8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3 Title slide with me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E7BA896-DC3C-C861-6C89-0401950D7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86400" y="0"/>
            <a:ext cx="67056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50967DD7-EB0D-8CFD-B25F-584621A8CE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45552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2FD81C1F-AA93-00BC-AF25-C11C8DBE21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45552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C877456-8A32-3828-EB27-AC4CF98B98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6451" y="1680000"/>
            <a:ext cx="45552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CA45A5E-8155-944F-17C0-E8C2DF0291BF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05DD94-B1D7-AF62-87C9-7EF3B816BC50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B7061F-0A55-1A03-A699-500055D80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FEC4AEB-8265-3816-B1A7-81B4297B5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1" name="Graphic 10" descr="Nokia logo">
            <a:extLst>
              <a:ext uri="{FF2B5EF4-FFF2-40B4-BE49-F238E27FC236}">
                <a16:creationId xmlns:a16="http://schemas.microsoft.com/office/drawing/2014/main" id="{DDAE5CAB-3826-E8DA-788D-488B7B7DEEF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5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CA2E865-7FDE-8C71-1B6A-DC44113A6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EE865-049C-4B2B-878B-3B76A128557E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3B5691C-2A15-6C8E-F85B-7ACC88F86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48F5A9A-9078-DA75-DB3C-0CF72F9E1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4F674-2D40-491F-9DF7-34CE1A976B2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26399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4 Title slide with me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663BDD0-396A-C130-FA04-231CB3C74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67200" y="0"/>
            <a:ext cx="79248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563EBA-CD06-501C-B361-CE925FCE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08" y="528000"/>
            <a:ext cx="32928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00175A1-ED29-01C4-7FD7-F30E409E2D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32928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7412F25F-3E46-83B5-71D3-ADFFD1463A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32928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783F8-E852-2880-7AC7-93C221C8FF1B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69DAC9-98D0-DE29-0854-C322936DF8E9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0CD787-7ACF-66CF-A555-070E4E9CE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F00D657-7150-C4CD-A10F-64140FBB3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1" name="Graphic 10" descr="Nokia logo">
            <a:extLst>
              <a:ext uri="{FF2B5EF4-FFF2-40B4-BE49-F238E27FC236}">
                <a16:creationId xmlns:a16="http://schemas.microsoft.com/office/drawing/2014/main" id="{597F3582-E64D-A921-75B4-391A0093054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5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Blank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0EFD0E-73A9-D773-3F8A-B9B78A9503C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2D48F3-5FAB-7137-F8DD-66420388FACA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A6D2F2-826D-28EB-9DAD-3942D586B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021FBAF-6C06-6FF4-B424-967A0139D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7CA3991F-2F28-C804-8C14-05F1D720B7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7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Titl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id="{3F610624-27D3-5359-FFFC-D7E326DE6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634223B-F986-07AA-CBE2-6EF6BD27C3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BF3F94-260D-91AB-AFD5-771888AB1171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59A584-CCB0-5173-FFC9-AEB0F836BD39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1FF5EE-EE66-EA07-E293-2859E8F3C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F66E100-BF7D-D207-D6A5-EB6CBB5DF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0E72FD2C-139D-1E81-B0B0-9A43BDF6E15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1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Tex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5931780A-C656-32C1-4F7B-3ABC88B42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04DBDA7-953B-D3E1-9591-5887247995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1pPr>
            <a:lvl2pPr marL="23999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2pPr>
            <a:lvl3pPr marL="479988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3pPr>
            <a:lvl4pPr marL="71998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4pPr>
            <a:lvl5pPr marL="959976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FE394A0-1BF5-A207-62B2-624B902703EF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F815C-F7BD-B743-55F1-819C90566A64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2F7BD4-C9BA-1341-6E3D-2351FE007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362F7ED-C2A3-E1DD-8729-A9B3A2660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3" name="Graphic 2" descr="Nokia logo">
            <a:extLst>
              <a:ext uri="{FF2B5EF4-FFF2-40B4-BE49-F238E27FC236}">
                <a16:creationId xmlns:a16="http://schemas.microsoft.com/office/drawing/2014/main" id="{2385D46B-EEC6-C84B-3B2D-CF2F4D759F7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4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 Bulletpoint text 1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743D81ED-DDBE-A99B-BD4B-7277B049F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0C63C5E-DBE9-8287-CD3F-76398F5E9A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281E37-10DE-9743-87A9-A079EEC7D36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4D957F-E5DE-27F8-AACE-C02FAE5A4250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91BB5A-2185-A4D8-A4DC-15A08501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0701039-6E84-E6CE-7E91-BAB5836AA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0" name="Graphic 9" descr="Nokia logo">
            <a:extLst>
              <a:ext uri="{FF2B5EF4-FFF2-40B4-BE49-F238E27FC236}">
                <a16:creationId xmlns:a16="http://schemas.microsoft.com/office/drawing/2014/main" id="{A0E9EB38-7E20-0C4F-3C98-F16CA8AE971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 Bulletpoint text 2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">
            <a:extLst>
              <a:ext uri="{FF2B5EF4-FFF2-40B4-BE49-F238E27FC236}">
                <a16:creationId xmlns:a16="http://schemas.microsoft.com/office/drawing/2014/main" id="{86FF3B09-9F03-F0B8-C544-B1FF2E642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13A9A1B-80B7-326D-75D5-CD9E713352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1552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A31894B-2ADC-F353-515E-61B978FE204D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B1039B-CAD1-E7A1-9A8E-421F00BB27A5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CAE2D1-1434-8F6A-0189-9BCF633F4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5176F92-BBFE-DBC8-EAB4-685F805E3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1" name="Graphic 10" descr="Nokia logo">
            <a:extLst>
              <a:ext uri="{FF2B5EF4-FFF2-40B4-BE49-F238E27FC236}">
                <a16:creationId xmlns:a16="http://schemas.microsoft.com/office/drawing/2014/main" id="{677D79E4-7DD3-8340-C2E1-7861565F8A4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 Bulletpoint text 3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">
            <a:extLst>
              <a:ext uri="{FF2B5EF4-FFF2-40B4-BE49-F238E27FC236}">
                <a16:creationId xmlns:a16="http://schemas.microsoft.com/office/drawing/2014/main" id="{69BAFA85-BC0C-65CB-664C-099FF70B5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60874E9-82D7-4D6B-56F2-6CC35DB55D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6000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5550" y="1680000"/>
            <a:ext cx="3596877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FBD0FB5-5841-7798-81F7-03203504ECC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FAD2D5-5981-9B4A-69C8-3901DF8F8468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9A3DAE-2325-5601-A916-159A31E7F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024A70A-45FE-D443-B1F3-C03BAFA27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7" name="Graphic 6" descr="Nokia logo">
            <a:extLst>
              <a:ext uri="{FF2B5EF4-FFF2-40B4-BE49-F238E27FC236}">
                <a16:creationId xmlns:a16="http://schemas.microsoft.com/office/drawing/2014/main" id="{CE884058-E3A4-33F2-BB69-812C2902630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0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 Bulletpoint text 4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>
            <a:extLst>
              <a:ext uri="{FF2B5EF4-FFF2-40B4-BE49-F238E27FC236}">
                <a16:creationId xmlns:a16="http://schemas.microsoft.com/office/drawing/2014/main" id="{D8F5E3A3-C38C-2B3C-E5F3-EE4797DBE0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30EFF901-B8B0-63EA-7977-1632AF437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68443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80435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92427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C92C61F-FD93-073C-AFAA-3629762CCB45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EB6067-6AAF-DE7E-E481-757CDC1CC59F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F744C7-8724-A6C8-F281-79A627049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422E3335-8FF0-0584-6655-EE052F072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7" name="Graphic 6" descr="Nokia logo">
            <a:extLst>
              <a:ext uri="{FF2B5EF4-FFF2-40B4-BE49-F238E27FC236}">
                <a16:creationId xmlns:a16="http://schemas.microsoft.com/office/drawing/2014/main" id="{A69D4396-D116-A4A8-BAE4-A8563FCA4E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1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 Numbered tex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A478F3F7-D492-7A0A-5EB5-96B2BB607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528000"/>
            <a:ext cx="11078400" cy="456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2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BC36E61-4BDE-52AD-30A3-9203DBC029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1017600"/>
            <a:ext cx="11078400" cy="4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304792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 sz="1600">
                <a:solidFill>
                  <a:schemeClr val="bg1"/>
                </a:solidFill>
              </a:defRPr>
            </a:lvl1pPr>
            <a:lvl2pPr marL="544786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2"/>
              <a:defRPr sz="1600">
                <a:solidFill>
                  <a:schemeClr val="bg1"/>
                </a:solidFill>
              </a:defRPr>
            </a:lvl2pPr>
            <a:lvl3pPr marL="784780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3"/>
              <a:defRPr sz="1600">
                <a:solidFill>
                  <a:schemeClr val="bg1"/>
                </a:solidFill>
              </a:defRPr>
            </a:lvl3pPr>
            <a:lvl4pPr marL="1024774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4"/>
              <a:defRPr sz="1600">
                <a:solidFill>
                  <a:schemeClr val="bg1"/>
                </a:solidFill>
              </a:defRPr>
            </a:lvl4pPr>
            <a:lvl5pPr marL="1276168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5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  <a:p>
            <a:pPr lvl="1"/>
            <a:r>
              <a:rPr lang="en-US"/>
              <a:t>Text here</a:t>
            </a:r>
          </a:p>
          <a:p>
            <a:pPr lvl="2"/>
            <a:r>
              <a:rPr lang="en-US"/>
              <a:t>Text here</a:t>
            </a:r>
          </a:p>
          <a:p>
            <a:pPr lvl="3"/>
            <a:r>
              <a:rPr lang="en-US"/>
              <a:t>Text here</a:t>
            </a:r>
          </a:p>
          <a:p>
            <a:pPr marL="1276168" marR="0" lvl="4" indent="-304792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9F8CB66-4F0D-7F21-56F6-56AAA5C0222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8B0B3F-161E-8508-3B23-007FE1624352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1F0F32-90A5-E024-3CA1-4EAFC5F20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DD20D035-9F8D-A232-B41B-0EC79F1159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5" name="Graphic 4" descr="Nokia logo">
            <a:extLst>
              <a:ext uri="{FF2B5EF4-FFF2-40B4-BE49-F238E27FC236}">
                <a16:creationId xmlns:a16="http://schemas.microsoft.com/office/drawing/2014/main" id="{852C7036-9FCE-2E79-7ACE-4445688EAF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8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9 Title slid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AC17C7C-48EB-5E02-E836-536FA92F14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800" y="1440000"/>
            <a:ext cx="11078400" cy="2347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5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624C8-71C7-7928-25B9-5352C8FD2EBB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D1F5B-D865-3F9F-4D96-58C6DD62ECDF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A710F4-454B-9280-0454-7D5D36E2E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4E36D38-263C-DBB6-A0D4-5E9785455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DB4B9A7C-8EE7-E5F6-0712-2CEF04F5407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50" Type="http://schemas.openxmlformats.org/officeDocument/2006/relationships/slideLayout" Target="../slideLayouts/slideLayout66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slideLayout" Target="../slideLayouts/slideLayout64.xml"/><Relationship Id="rId8" Type="http://schemas.openxmlformats.org/officeDocument/2006/relationships/slideLayout" Target="../slideLayouts/slideLayout24.xml"/><Relationship Id="rId51" Type="http://schemas.openxmlformats.org/officeDocument/2006/relationships/slideLayout" Target="../slideLayouts/slideLayout67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57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88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63" Type="http://schemas.openxmlformats.org/officeDocument/2006/relationships/slideLayout" Target="../slideLayouts/slideLayout130.xml"/><Relationship Id="rId68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slideLayout" Target="../slideLayouts/slideLayout125.xml"/><Relationship Id="rId66" Type="http://schemas.openxmlformats.org/officeDocument/2006/relationships/slideLayout" Target="../slideLayouts/slideLayout133.xml"/><Relationship Id="rId74" Type="http://schemas.openxmlformats.org/officeDocument/2006/relationships/slideLayout" Target="../slideLayouts/slideLayout141.xml"/><Relationship Id="rId79" Type="http://schemas.openxmlformats.org/officeDocument/2006/relationships/theme" Target="../theme/theme3.xml"/><Relationship Id="rId5" Type="http://schemas.openxmlformats.org/officeDocument/2006/relationships/slideLayout" Target="../slideLayouts/slideLayout72.xml"/><Relationship Id="rId61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64" Type="http://schemas.openxmlformats.org/officeDocument/2006/relationships/slideLayout" Target="../slideLayouts/slideLayout131.xml"/><Relationship Id="rId69" Type="http://schemas.openxmlformats.org/officeDocument/2006/relationships/slideLayout" Target="../slideLayouts/slideLayout136.xml"/><Relationship Id="rId77" Type="http://schemas.openxmlformats.org/officeDocument/2006/relationships/slideLayout" Target="../slideLayouts/slideLayout144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72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slideLayout" Target="../slideLayouts/slideLayout126.xml"/><Relationship Id="rId67" Type="http://schemas.openxmlformats.org/officeDocument/2006/relationships/slideLayout" Target="../slideLayouts/slideLayout134.xml"/><Relationship Id="rId20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62" Type="http://schemas.openxmlformats.org/officeDocument/2006/relationships/slideLayout" Target="../slideLayouts/slideLayout129.xml"/><Relationship Id="rId70" Type="http://schemas.openxmlformats.org/officeDocument/2006/relationships/slideLayout" Target="../slideLayouts/slideLayout137.xml"/><Relationship Id="rId75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slideLayout" Target="../slideLayouts/slideLayout127.xml"/><Relationship Id="rId65" Type="http://schemas.openxmlformats.org/officeDocument/2006/relationships/slideLayout" Target="../slideLayouts/slideLayout132.xml"/><Relationship Id="rId73" Type="http://schemas.openxmlformats.org/officeDocument/2006/relationships/slideLayout" Target="../slideLayouts/slideLayout140.xml"/><Relationship Id="rId78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9" Type="http://schemas.openxmlformats.org/officeDocument/2006/relationships/slideLayout" Target="../slideLayouts/slideLayout106.xml"/><Relationship Id="rId34" Type="http://schemas.openxmlformats.org/officeDocument/2006/relationships/slideLayout" Target="../slideLayouts/slideLayout101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6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74.xml"/><Relationship Id="rId71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9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A094515A-30DB-8C30-4190-04C1CDAFED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D0378599-A006-EFDC-DC1A-896F2A847C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050C8F-3524-439D-E04D-3EE06B8790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F9D23F-2CB1-436B-B810-9ACD55358A14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FE96F89-4EB7-FA60-F8B3-E1363E316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066024B-184B-18C1-1B48-0663852F2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4C2F5A-A0B1-4347-AD04-FD05C633A3E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6" r:id="rId15"/>
    <p:sldLayoutId id="2147483818" r:id="rId16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51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19" r:id="rId32"/>
    <p:sldLayoutId id="2147483720" r:id="rId33"/>
    <p:sldLayoutId id="2147483721" r:id="rId34"/>
    <p:sldLayoutId id="2147483722" r:id="rId35"/>
    <p:sldLayoutId id="2147483723" r:id="rId36"/>
    <p:sldLayoutId id="2147483724" r:id="rId37"/>
    <p:sldLayoutId id="2147483725" r:id="rId38"/>
    <p:sldLayoutId id="2147483726" r:id="rId39"/>
    <p:sldLayoutId id="2147483727" r:id="rId40"/>
    <p:sldLayoutId id="2147483728" r:id="rId41"/>
    <p:sldLayoutId id="2147483729" r:id="rId42"/>
    <p:sldLayoutId id="2147483730" r:id="rId43"/>
    <p:sldLayoutId id="2147483731" r:id="rId44"/>
    <p:sldLayoutId id="2147483732" r:id="rId45"/>
    <p:sldLayoutId id="2147483733" r:id="rId46"/>
    <p:sldLayoutId id="2147483734" r:id="rId47"/>
    <p:sldLayoutId id="2147483735" r:id="rId48"/>
    <p:sldLayoutId id="2147483736" r:id="rId49"/>
    <p:sldLayoutId id="2147483737" r:id="rId50"/>
    <p:sldLayoutId id="2147483738" r:id="rId51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22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  <p:sldLayoutId id="2147483765" r:id="rId26"/>
    <p:sldLayoutId id="2147483766" r:id="rId27"/>
    <p:sldLayoutId id="2147483767" r:id="rId28"/>
    <p:sldLayoutId id="2147483768" r:id="rId29"/>
    <p:sldLayoutId id="2147483769" r:id="rId30"/>
    <p:sldLayoutId id="2147483770" r:id="rId31"/>
    <p:sldLayoutId id="2147483771" r:id="rId32"/>
    <p:sldLayoutId id="2147483772" r:id="rId33"/>
    <p:sldLayoutId id="2147483773" r:id="rId34"/>
    <p:sldLayoutId id="2147483774" r:id="rId35"/>
    <p:sldLayoutId id="2147483775" r:id="rId36"/>
    <p:sldLayoutId id="2147483776" r:id="rId37"/>
    <p:sldLayoutId id="2147483777" r:id="rId38"/>
    <p:sldLayoutId id="2147483778" r:id="rId39"/>
    <p:sldLayoutId id="2147483779" r:id="rId40"/>
    <p:sldLayoutId id="2147483780" r:id="rId41"/>
    <p:sldLayoutId id="2147483781" r:id="rId42"/>
    <p:sldLayoutId id="2147483782" r:id="rId43"/>
    <p:sldLayoutId id="2147483783" r:id="rId44"/>
    <p:sldLayoutId id="2147483784" r:id="rId45"/>
    <p:sldLayoutId id="2147483785" r:id="rId46"/>
    <p:sldLayoutId id="2147483786" r:id="rId47"/>
    <p:sldLayoutId id="2147483787" r:id="rId48"/>
    <p:sldLayoutId id="2147483788" r:id="rId49"/>
    <p:sldLayoutId id="2147483789" r:id="rId50"/>
    <p:sldLayoutId id="2147483790" r:id="rId51"/>
    <p:sldLayoutId id="2147483791" r:id="rId52"/>
    <p:sldLayoutId id="2147483792" r:id="rId53"/>
    <p:sldLayoutId id="2147483793" r:id="rId54"/>
    <p:sldLayoutId id="2147483794" r:id="rId55"/>
    <p:sldLayoutId id="2147483795" r:id="rId56"/>
    <p:sldLayoutId id="2147483796" r:id="rId57"/>
    <p:sldLayoutId id="2147483797" r:id="rId58"/>
    <p:sldLayoutId id="2147483798" r:id="rId59"/>
    <p:sldLayoutId id="2147483799" r:id="rId60"/>
    <p:sldLayoutId id="2147483800" r:id="rId61"/>
    <p:sldLayoutId id="2147483801" r:id="rId62"/>
    <p:sldLayoutId id="2147483802" r:id="rId63"/>
    <p:sldLayoutId id="2147483803" r:id="rId64"/>
    <p:sldLayoutId id="2147483804" r:id="rId65"/>
    <p:sldLayoutId id="2147483805" r:id="rId66"/>
    <p:sldLayoutId id="2147483806" r:id="rId67"/>
    <p:sldLayoutId id="2147483807" r:id="rId68"/>
    <p:sldLayoutId id="2147483808" r:id="rId69"/>
    <p:sldLayoutId id="2147483809" r:id="rId70"/>
    <p:sldLayoutId id="2147483810" r:id="rId71"/>
    <p:sldLayoutId id="2147483811" r:id="rId72"/>
    <p:sldLayoutId id="2147483812" r:id="rId73"/>
    <p:sldLayoutId id="2147483813" r:id="rId74"/>
    <p:sldLayoutId id="2147483814" r:id="rId75"/>
    <p:sldLayoutId id="2147483815" r:id="rId76"/>
    <p:sldLayoutId id="2147483816" r:id="rId77"/>
    <p:sldLayoutId id="2147483817" r:id="rId78"/>
  </p:sldLayoutIdLst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image" Target="../media/image100.png"/><Relationship Id="rId7" Type="http://schemas.openxmlformats.org/officeDocument/2006/relationships/image" Target="../media/image104.emf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3.svg"/><Relationship Id="rId11" Type="http://schemas.openxmlformats.org/officeDocument/2006/relationships/image" Target="../media/image94.png"/><Relationship Id="rId5" Type="http://schemas.openxmlformats.org/officeDocument/2006/relationships/image" Target="../media/image102.png"/><Relationship Id="rId10" Type="http://schemas.openxmlformats.org/officeDocument/2006/relationships/image" Target="../media/image95.png"/><Relationship Id="rId4" Type="http://schemas.openxmlformats.org/officeDocument/2006/relationships/image" Target="../media/image101.svg"/><Relationship Id="rId9" Type="http://schemas.openxmlformats.org/officeDocument/2006/relationships/image" Target="../media/image10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hyperlink" Target="https://www.nokia.com/about-us/news/releases/2024/12/11/nokia-and-sk-broadband-deploy-quantum-secure-network-to-protect-korea-hydro-and-nuclear-powers-it-infrastructure/" TargetMode="External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hyperlink" Target="https://www.nokia.com/about-us/news/releases/2022/01/17/nokia-partners-with-ip-telecom-to-deliver-quantum-safe-data-center-connectivity/" TargetMode="External"/><Relationship Id="rId1" Type="http://schemas.openxmlformats.org/officeDocument/2006/relationships/slideLayout" Target="../slideLayouts/slideLayout81.xml"/><Relationship Id="rId6" Type="http://schemas.openxmlformats.org/officeDocument/2006/relationships/hyperlink" Target="https://sptel.com/sptel-partners-with-st-engineering-nokia-and-fortinet-on-quantum-safe-services/" TargetMode="External"/><Relationship Id="rId11" Type="http://schemas.openxmlformats.org/officeDocument/2006/relationships/image" Target="../media/image112.png"/><Relationship Id="rId5" Type="http://schemas.openxmlformats.org/officeDocument/2006/relationships/hyperlink" Target="https://www.nokia.com/customer-success/hellas-qci-and-nokia-lead-way-to-the-future-of-quantum-safe-networks/" TargetMode="External"/><Relationship Id="rId10" Type="http://schemas.openxmlformats.org/officeDocument/2006/relationships/image" Target="../media/image111.png"/><Relationship Id="rId4" Type="http://schemas.openxmlformats.org/officeDocument/2006/relationships/hyperlink" Target="https://www.kyndryl.com/ie/en/about-us/news/2024/09/quantum-network-safety-for-business" TargetMode="External"/><Relationship Id="rId9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13" Type="http://schemas.openxmlformats.org/officeDocument/2006/relationships/image" Target="../media/image124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27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sv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10" Type="http://schemas.openxmlformats.org/officeDocument/2006/relationships/image" Target="../media/image121.svg"/><Relationship Id="rId4" Type="http://schemas.openxmlformats.org/officeDocument/2006/relationships/image" Target="../media/image115.svg"/><Relationship Id="rId9" Type="http://schemas.openxmlformats.org/officeDocument/2006/relationships/image" Target="../media/image120.png"/><Relationship Id="rId14" Type="http://schemas.openxmlformats.org/officeDocument/2006/relationships/image" Target="../media/image12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5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5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5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5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hyperlink" Target="https://www.nokia.com/about-us/news/releases/2024/12/20/nokia-and-turkcell-demonstrate-industry-leading-quantum-safe-protection-for-mobile-subscribers/" TargetMode="External"/><Relationship Id="rId3" Type="http://schemas.openxmlformats.org/officeDocument/2006/relationships/hyperlink" Target="https://www.nl-ix.net/articles-events/article/beyond-peering-our-vision-on-anti-ddos/" TargetMode="External"/><Relationship Id="rId7" Type="http://schemas.openxmlformats.org/officeDocument/2006/relationships/hyperlink" Target="https://www.nokia.com/about-us/news/releases/2025/03/17/nokia-strengthens-worldstreams-hosting-security-with-advanced-ddos-protection-in-the-netherlands/" TargetMode="External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6.png"/><Relationship Id="rId11" Type="http://schemas.openxmlformats.org/officeDocument/2006/relationships/hyperlink" Target="https://www.nokia.com/about-us/news/releases/2024/12/11/nokia-and-sk-broadband-deploy-quantum-secure-network-to-protect-korea-hydro-and-nuclear-powers-it-infrastructure/" TargetMode="External"/><Relationship Id="rId5" Type="http://schemas.openxmlformats.org/officeDocument/2006/relationships/hyperlink" Target="https://www.nokia.com/about-us/news/releases/2025/01/27/nokia-deepfield-to-provide-london-internet-exchange-members-with-advanced-ddos-protection/" TargetMode="External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hyperlink" Target="https://www.nokia.com/about-us/news/releases/2025/04/08/nokia-and-fibrus-announce-five-year-deal-for-nokia-deepfield-solution/#:~:text=Espoo%2C%20Finland%20%E2%80%93%20Nokia%20and%20Fibrus%2C%20a%20leading,across%20its%20growing%20network%20following%20a%20successful%20trial." TargetMode="External"/><Relationship Id="rId1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>
            <a:extLst>
              <a:ext uri="{FF2B5EF4-FFF2-40B4-BE49-F238E27FC236}">
                <a16:creationId xmlns:a16="http://schemas.microsoft.com/office/drawing/2014/main" id="{BA34C178-5F5D-5AE6-951F-641CEC31FD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62152" y="1114096"/>
            <a:ext cx="6600496" cy="2314903"/>
          </a:xfrm>
        </p:spPr>
        <p:txBody>
          <a:bodyPr/>
          <a:lstStyle/>
          <a:p>
            <a:r>
              <a:rPr lang="en-US" altLang="pl-PL" sz="4800" b="1" dirty="0"/>
              <a:t>Na </a:t>
            </a:r>
            <a:r>
              <a:rPr lang="en-US" altLang="pl-PL" sz="4800" b="1" dirty="0" err="1"/>
              <a:t>nieznanych</a:t>
            </a:r>
            <a:r>
              <a:rPr lang="en-US" altLang="pl-PL" sz="4800" b="1" dirty="0"/>
              <a:t> </a:t>
            </a:r>
            <a:r>
              <a:rPr lang="en-US" altLang="pl-PL" sz="4800" b="1" dirty="0" err="1"/>
              <a:t>wodach</a:t>
            </a:r>
            <a:r>
              <a:rPr lang="en-US" altLang="pl-PL" sz="4800" b="1" dirty="0"/>
              <a:t>: </a:t>
            </a:r>
            <a:r>
              <a:rPr lang="en-US" altLang="pl-PL" sz="4800" dirty="0" err="1"/>
              <a:t>Bezpieczny</a:t>
            </a:r>
            <a:r>
              <a:rPr lang="en-US" altLang="pl-PL" sz="4800" dirty="0"/>
              <a:t> transport </a:t>
            </a:r>
            <a:r>
              <a:rPr lang="en-US" altLang="pl-PL" sz="4800" dirty="0" err="1"/>
              <a:t>danych</a:t>
            </a:r>
            <a:r>
              <a:rPr lang="en-US" altLang="pl-PL" sz="4800" dirty="0"/>
              <a:t> w </a:t>
            </a:r>
            <a:r>
              <a:rPr lang="en-US" altLang="pl-PL" sz="4800" dirty="0" err="1"/>
              <a:t>erze</a:t>
            </a:r>
            <a:r>
              <a:rPr lang="en-US" altLang="pl-PL" sz="4800" dirty="0"/>
              <a:t> AI</a:t>
            </a:r>
            <a:endParaRPr lang="pl-PL" altLang="pl-PL" sz="4800" dirty="0"/>
          </a:p>
        </p:txBody>
      </p:sp>
      <p:sp>
        <p:nvSpPr>
          <p:cNvPr id="16387" name="Podtytuł 2">
            <a:extLst>
              <a:ext uri="{FF2B5EF4-FFF2-40B4-BE49-F238E27FC236}">
                <a16:creationId xmlns:a16="http://schemas.microsoft.com/office/drawing/2014/main" id="{7C4DD6A0-1A04-B070-1D39-D0CB6458B8F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62152" y="3647090"/>
            <a:ext cx="6600496" cy="1652752"/>
          </a:xfrm>
        </p:spPr>
        <p:txBody>
          <a:bodyPr/>
          <a:lstStyle/>
          <a:p>
            <a:r>
              <a:rPr lang="en-US" altLang="pl-PL" dirty="0"/>
              <a:t>Rafał Sobiczewski, Nokia</a:t>
            </a:r>
          </a:p>
          <a:p>
            <a:r>
              <a:rPr lang="en-US" altLang="pl-PL" dirty="0"/>
              <a:t>&lt;rafal.Sobiczewski@nokia.com</a:t>
            </a:r>
            <a:endParaRPr lang="pl-PL" altLang="pl-PL" dirty="0"/>
          </a:p>
        </p:txBody>
      </p:sp>
      <p:pic>
        <p:nvPicPr>
          <p:cNvPr id="5" name="Picture 4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473A30C5-60BE-C31A-0EA0-3391307C51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7" t="39260" r="6385" b="37555"/>
          <a:stretch/>
        </p:blipFill>
        <p:spPr>
          <a:xfrm>
            <a:off x="4648200" y="513061"/>
            <a:ext cx="1887855" cy="4235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obot and a giant wave&#10;&#10;Description automatically generated with medium confidence">
            <a:extLst>
              <a:ext uri="{FF2B5EF4-FFF2-40B4-BE49-F238E27FC236}">
                <a16:creationId xmlns:a16="http://schemas.microsoft.com/office/drawing/2014/main" id="{DD0BAB4E-D0D1-3E36-BC20-79DEBA100E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95" y="1614410"/>
            <a:ext cx="2347336" cy="20095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robot with large waves&#10;&#10;Description automatically generated with medium confidence">
            <a:extLst>
              <a:ext uri="{FF2B5EF4-FFF2-40B4-BE49-F238E27FC236}">
                <a16:creationId xmlns:a16="http://schemas.microsoft.com/office/drawing/2014/main" id="{5C8A1B77-A1F0-A01D-9BF7-8733CF87E7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711" y="1670410"/>
            <a:ext cx="2347336" cy="20095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large wave of water&#10;&#10;Description automatically generated">
            <a:extLst>
              <a:ext uri="{FF2B5EF4-FFF2-40B4-BE49-F238E27FC236}">
                <a16:creationId xmlns:a16="http://schemas.microsoft.com/office/drawing/2014/main" id="{EC770E5C-E071-DE4E-AA15-6A16F71174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263" y="1614410"/>
            <a:ext cx="2347336" cy="20095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F45E76C5-E6D4-C761-75F7-2E323F0032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/>
          <a:lstStyle/>
          <a:p>
            <a:r>
              <a:rPr lang="en-US" dirty="0"/>
              <a:t>DDoS attacks have changed…the defense needs to change, too!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A3E69E1-DF4D-7F83-B2D1-0ACE7AA527B7}"/>
              </a:ext>
            </a:extLst>
          </p:cNvPr>
          <p:cNvSpPr txBox="1">
            <a:spLocks/>
          </p:cNvSpPr>
          <p:nvPr/>
        </p:nvSpPr>
        <p:spPr>
          <a:xfrm>
            <a:off x="556800" y="977994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indent="0" defTabSz="34296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i="1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defTabSz="457269" eaLnBrk="1" fontAlgn="auto" hangingPunct="1">
              <a:spcAft>
                <a:spcPts val="0"/>
              </a:spcAft>
            </a:pPr>
            <a:r>
              <a:rPr lang="en-BE" sz="2400" i="0" dirty="0">
                <a:solidFill>
                  <a:srgbClr val="001135"/>
                </a:solidFill>
              </a:rPr>
              <a:t>The Technical challenge: </a:t>
            </a:r>
            <a:r>
              <a:rPr lang="en-US" sz="2400" i="0" dirty="0">
                <a:solidFill>
                  <a:srgbClr val="001135"/>
                </a:solidFill>
              </a:rPr>
              <a:t>From spoofed traffic to 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AFFF20-1897-4B33-D80F-37ECC896FE11}"/>
              </a:ext>
            </a:extLst>
          </p:cNvPr>
          <p:cNvSpPr txBox="1"/>
          <p:nvPr/>
        </p:nvSpPr>
        <p:spPr>
          <a:xfrm>
            <a:off x="1804615" y="3862573"/>
            <a:ext cx="3012028" cy="8489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239994" eaLnBrk="1" fontAlgn="auto" hangingPunct="1">
              <a:spcBef>
                <a:spcPts val="0"/>
              </a:spcBef>
              <a:spcAft>
                <a:spcPts val="0"/>
              </a:spcAft>
              <a:tabLst>
                <a:tab pos="239994" algn="l"/>
              </a:tabLst>
            </a:pPr>
            <a:r>
              <a:rPr lang="en-BE" sz="1600" b="1" dirty="0">
                <a:solidFill>
                  <a:srgbClr val="F47F31"/>
                </a:solidFill>
                <a:latin typeface="Nokia Pure Text Light"/>
              </a:rPr>
              <a:t>Spoofed and amplification-reflection</a:t>
            </a:r>
            <a:br>
              <a:rPr lang="en-US" sz="1600" b="1" dirty="0">
                <a:solidFill>
                  <a:srgbClr val="F47F31"/>
                </a:solidFill>
                <a:latin typeface="Nokia Pure Text Light"/>
              </a:rPr>
            </a:br>
            <a:r>
              <a:rPr lang="en-US" sz="1200" dirty="0">
                <a:solidFill>
                  <a:srgbClr val="F47F31"/>
                </a:solidFill>
                <a:latin typeface="Nokia Pure Text Light"/>
              </a:rPr>
              <a:t>Small number of compromised machines generating spoofed IP traffic </a:t>
            </a:r>
            <a:r>
              <a:rPr lang="en-BE" sz="1200" dirty="0">
                <a:solidFill>
                  <a:srgbClr val="F47F31"/>
                </a:solidFill>
                <a:latin typeface="Nokia Pure Text Light"/>
              </a:rPr>
              <a:t>abusing </a:t>
            </a:r>
            <a:r>
              <a:rPr lang="en-US" sz="1200" dirty="0">
                <a:solidFill>
                  <a:srgbClr val="F47F31"/>
                </a:solidFill>
                <a:latin typeface="Nokia Pure Text Light"/>
              </a:rPr>
              <a:t>misconfigured servers.</a:t>
            </a:r>
            <a:endParaRPr lang="en-US" sz="1600" dirty="0">
              <a:solidFill>
                <a:srgbClr val="F47F31"/>
              </a:solidFill>
              <a:latin typeface="Nokia Pure Text Light"/>
            </a:endParaRPr>
          </a:p>
          <a:p>
            <a:pPr defTabSz="239994" eaLnBrk="1" fontAlgn="auto" hangingPunct="1">
              <a:spcBef>
                <a:spcPts val="0"/>
              </a:spcBef>
              <a:spcAft>
                <a:spcPts val="0"/>
              </a:spcAft>
              <a:tabLst>
                <a:tab pos="239994" algn="l"/>
              </a:tabLst>
            </a:pPr>
            <a:endParaRPr lang="en-US" sz="1200" dirty="0">
              <a:solidFill>
                <a:srgbClr val="F47F31"/>
              </a:solidFill>
              <a:latin typeface="Nokia Pure Text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9CAC6F-9E6D-BAE5-4507-FD4770B52A0F}"/>
              </a:ext>
            </a:extLst>
          </p:cNvPr>
          <p:cNvSpPr txBox="1"/>
          <p:nvPr/>
        </p:nvSpPr>
        <p:spPr>
          <a:xfrm>
            <a:off x="1854320" y="1458366"/>
            <a:ext cx="1219200" cy="3999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algn="ctr" defTabSz="239994" eaLnBrk="1" fontAlgn="auto" hangingPunct="1">
              <a:spcBef>
                <a:spcPts val="0"/>
              </a:spcBef>
              <a:spcAft>
                <a:spcPts val="0"/>
              </a:spcAft>
              <a:tabLst>
                <a:tab pos="239994" algn="l"/>
              </a:tabLst>
            </a:pPr>
            <a:r>
              <a:rPr lang="en-US" sz="1600" dirty="0">
                <a:solidFill>
                  <a:srgbClr val="FFFFFF"/>
                </a:solidFill>
                <a:latin typeface="Nokia Pure Text Light"/>
              </a:rPr>
              <a:t>2000-2020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ADFD53-5637-6D17-8BDF-AB20A8A5248A}"/>
              </a:ext>
            </a:extLst>
          </p:cNvPr>
          <p:cNvSpPr txBox="1"/>
          <p:nvPr/>
        </p:nvSpPr>
        <p:spPr>
          <a:xfrm>
            <a:off x="5258552" y="1458019"/>
            <a:ext cx="1219200" cy="3999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algn="ctr" defTabSz="239994" eaLnBrk="1" fontAlgn="auto" hangingPunct="1">
              <a:spcBef>
                <a:spcPts val="0"/>
              </a:spcBef>
              <a:spcAft>
                <a:spcPts val="0"/>
              </a:spcAft>
              <a:tabLst>
                <a:tab pos="239994" algn="l"/>
              </a:tabLst>
            </a:pPr>
            <a:r>
              <a:rPr lang="en-US" sz="1600" dirty="0">
                <a:solidFill>
                  <a:srgbClr val="FFFFFF"/>
                </a:solidFill>
                <a:latin typeface="Nokia Pure Text Light"/>
              </a:rPr>
              <a:t>2020-2024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A35EF2-D627-715A-223E-367711FF4E5D}"/>
              </a:ext>
            </a:extLst>
          </p:cNvPr>
          <p:cNvSpPr txBox="1"/>
          <p:nvPr/>
        </p:nvSpPr>
        <p:spPr>
          <a:xfrm>
            <a:off x="5294354" y="3785148"/>
            <a:ext cx="3012028" cy="121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239994" eaLnBrk="1" fontAlgn="auto" hangingPunct="1">
              <a:spcBef>
                <a:spcPts val="0"/>
              </a:spcBef>
              <a:spcAft>
                <a:spcPts val="0"/>
              </a:spcAft>
              <a:tabLst>
                <a:tab pos="239994" algn="l"/>
              </a:tabLst>
            </a:pPr>
            <a:r>
              <a:rPr lang="en-BE" sz="1600" b="1" dirty="0">
                <a:solidFill>
                  <a:srgbClr val="F47F31"/>
                </a:solidFill>
                <a:latin typeface="Nokia Pure Text Light"/>
              </a:rPr>
              <a:t>Botnet</a:t>
            </a:r>
            <a:br>
              <a:rPr lang="en-US" sz="1600" dirty="0">
                <a:solidFill>
                  <a:srgbClr val="F47F31"/>
                </a:solidFill>
                <a:latin typeface="Nokia Pure Text Light"/>
              </a:rPr>
            </a:br>
            <a:r>
              <a:rPr lang="en-US" sz="1200" dirty="0">
                <a:solidFill>
                  <a:srgbClr val="F47F31"/>
                </a:solidFill>
                <a:latin typeface="Nokia Pure Text Light"/>
              </a:rPr>
              <a:t>Thousands of compromised IoT botnet devices flooding links or</a:t>
            </a:r>
            <a:r>
              <a:rPr lang="en-BE" sz="1200" dirty="0">
                <a:solidFill>
                  <a:srgbClr val="F47F31"/>
                </a:solidFill>
                <a:latin typeface="Nokia Pure Text Light"/>
              </a:rPr>
              <a:t> sending</a:t>
            </a:r>
            <a:r>
              <a:rPr lang="en-US" sz="1200" dirty="0">
                <a:solidFill>
                  <a:srgbClr val="F47F31"/>
                </a:solidFill>
                <a:latin typeface="Nokia Pure Text Light"/>
              </a:rPr>
              <a:t> realistic requests to servers. </a:t>
            </a:r>
            <a:endParaRPr lang="en-BE" sz="1200" dirty="0">
              <a:solidFill>
                <a:srgbClr val="F47F31"/>
              </a:solidFill>
              <a:latin typeface="Nokia Pure Text Light"/>
            </a:endParaRPr>
          </a:p>
          <a:p>
            <a:pPr defTabSz="239994" eaLnBrk="1" fontAlgn="auto" hangingPunct="1">
              <a:spcBef>
                <a:spcPts val="0"/>
              </a:spcBef>
              <a:spcAft>
                <a:spcPts val="0"/>
              </a:spcAft>
              <a:tabLst>
                <a:tab pos="239994" algn="l"/>
              </a:tabLst>
            </a:pPr>
            <a:r>
              <a:rPr lang="en-BE" sz="1200" dirty="0">
                <a:solidFill>
                  <a:srgbClr val="F47F31"/>
                </a:solidFill>
                <a:latin typeface="Nokia Pure Text Light"/>
              </a:rPr>
              <a:t>DDoS booter services offering cheap DDoS</a:t>
            </a:r>
            <a:r>
              <a:rPr lang="en-US" sz="1200" dirty="0">
                <a:solidFill>
                  <a:srgbClr val="F47F31"/>
                </a:solidFill>
                <a:latin typeface="Nokia Pure Text Light"/>
              </a:rPr>
              <a:t>. </a:t>
            </a:r>
            <a:br>
              <a:rPr lang="en-US" sz="400" dirty="0">
                <a:solidFill>
                  <a:srgbClr val="F47F31"/>
                </a:solidFill>
                <a:latin typeface="Nokia Pure Text Light"/>
              </a:rPr>
            </a:br>
            <a:br>
              <a:rPr lang="en-US" sz="1600" dirty="0">
                <a:solidFill>
                  <a:srgbClr val="F47F31"/>
                </a:solidFill>
                <a:latin typeface="Nokia Pure Text Light"/>
              </a:rPr>
            </a:br>
            <a:endParaRPr lang="en-US" sz="1200" dirty="0">
              <a:solidFill>
                <a:srgbClr val="F47F31"/>
              </a:solidFill>
              <a:latin typeface="Nokia Pure Text Ligh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C65826-FD54-5897-E820-9235516B3631}"/>
              </a:ext>
            </a:extLst>
          </p:cNvPr>
          <p:cNvSpPr txBox="1"/>
          <p:nvPr/>
        </p:nvSpPr>
        <p:spPr>
          <a:xfrm>
            <a:off x="1804617" y="5202978"/>
            <a:ext cx="3012028" cy="8250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239994" eaLnBrk="1" fontAlgn="auto" hangingPunct="1">
              <a:spcBef>
                <a:spcPts val="0"/>
              </a:spcBef>
              <a:spcAft>
                <a:spcPts val="0"/>
              </a:spcAft>
              <a:tabLst>
                <a:tab pos="239994" algn="l"/>
              </a:tabLst>
            </a:pPr>
            <a:r>
              <a:rPr lang="en-US" sz="1200" dirty="0">
                <a:solidFill>
                  <a:srgbClr val="005AFF"/>
                </a:solidFill>
                <a:latin typeface="Nokia Pure Text Light"/>
              </a:rPr>
              <a:t>Traffic level monitoring (thresholds, peacetime baselines vs. anomalies); using </a:t>
            </a:r>
            <a:r>
              <a:rPr lang="en-US" sz="1467" b="1" dirty="0">
                <a:solidFill>
                  <a:srgbClr val="005AFF"/>
                </a:solidFill>
                <a:latin typeface="Nokia Pure Text Light"/>
              </a:rPr>
              <a:t>legacy scrubbers. </a:t>
            </a:r>
          </a:p>
          <a:p>
            <a:pPr defTabSz="239994" eaLnBrk="1" fontAlgn="auto" hangingPunct="1">
              <a:spcBef>
                <a:spcPts val="0"/>
              </a:spcBef>
              <a:spcAft>
                <a:spcPts val="0"/>
              </a:spcAft>
              <a:tabLst>
                <a:tab pos="239994" algn="l"/>
              </a:tabLst>
            </a:pPr>
            <a:endParaRPr lang="en-US" sz="1200" dirty="0">
              <a:solidFill>
                <a:srgbClr val="005AFF"/>
              </a:solidFill>
              <a:latin typeface="Nokia Pure Text Ligh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27D64E-247C-5CFA-F288-185013002F78}"/>
              </a:ext>
            </a:extLst>
          </p:cNvPr>
          <p:cNvSpPr txBox="1"/>
          <p:nvPr/>
        </p:nvSpPr>
        <p:spPr>
          <a:xfrm>
            <a:off x="5294354" y="5202977"/>
            <a:ext cx="3012028" cy="121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239994" eaLnBrk="1" fontAlgn="auto" hangingPunct="1">
              <a:spcBef>
                <a:spcPts val="0"/>
              </a:spcBef>
              <a:spcAft>
                <a:spcPts val="0"/>
              </a:spcAft>
              <a:tabLst>
                <a:tab pos="239994" algn="l"/>
              </a:tabLst>
            </a:pPr>
            <a:r>
              <a:rPr lang="en-US" sz="1200" dirty="0">
                <a:solidFill>
                  <a:srgbClr val="005AFF"/>
                </a:solidFill>
                <a:latin typeface="Nokia Pure Text Light"/>
              </a:rPr>
              <a:t>Difficult to mitigate using traditional appliances; </a:t>
            </a:r>
            <a:r>
              <a:rPr lang="en-US" sz="1333" dirty="0">
                <a:solidFill>
                  <a:srgbClr val="005AFF"/>
                </a:solidFill>
                <a:latin typeface="Nokia Pure Text Light"/>
              </a:rPr>
              <a:t>needs better </a:t>
            </a:r>
            <a:endParaRPr lang="en-BE" sz="1333" dirty="0">
              <a:solidFill>
                <a:srgbClr val="005AFF"/>
              </a:solidFill>
              <a:latin typeface="Nokia Pure Text Light"/>
            </a:endParaRPr>
          </a:p>
          <a:p>
            <a:pPr defTabSz="239994" eaLnBrk="1" fontAlgn="auto" hangingPunct="1">
              <a:spcBef>
                <a:spcPts val="0"/>
              </a:spcBef>
              <a:spcAft>
                <a:spcPts val="0"/>
              </a:spcAft>
              <a:tabLst>
                <a:tab pos="239994" algn="l"/>
              </a:tabLst>
            </a:pPr>
            <a:r>
              <a:rPr lang="en-US" sz="1467" b="1" dirty="0">
                <a:solidFill>
                  <a:srgbClr val="005AFF"/>
                </a:solidFill>
                <a:latin typeface="Nokia Pure Text Light"/>
              </a:rPr>
              <a:t>detection with internet-wide security context.</a:t>
            </a:r>
            <a:endParaRPr lang="en-US" sz="1200" b="1" dirty="0">
              <a:solidFill>
                <a:srgbClr val="005AFF"/>
              </a:solidFill>
              <a:latin typeface="Nokia Pure Text Ligh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AAA4A4-7A62-2744-2D87-553BCA7BEFCE}"/>
              </a:ext>
            </a:extLst>
          </p:cNvPr>
          <p:cNvSpPr txBox="1"/>
          <p:nvPr/>
        </p:nvSpPr>
        <p:spPr>
          <a:xfrm>
            <a:off x="8710257" y="3785148"/>
            <a:ext cx="3012028" cy="121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239994" eaLnBrk="1" fontAlgn="auto" hangingPunct="1">
              <a:spcBef>
                <a:spcPts val="0"/>
              </a:spcBef>
              <a:spcAft>
                <a:spcPts val="0"/>
              </a:spcAft>
              <a:tabLst>
                <a:tab pos="239994" algn="l"/>
              </a:tabLst>
            </a:pPr>
            <a:r>
              <a:rPr lang="en-BE" sz="1600" b="1" dirty="0">
                <a:solidFill>
                  <a:srgbClr val="F47F31"/>
                </a:solidFill>
                <a:latin typeface="Nokia Pure Text Light"/>
              </a:rPr>
              <a:t>Botnet + AI</a:t>
            </a:r>
            <a:br>
              <a:rPr lang="en-US" sz="1600" dirty="0">
                <a:solidFill>
                  <a:srgbClr val="F47F31"/>
                </a:solidFill>
                <a:latin typeface="Nokia Pure Text Light"/>
              </a:rPr>
            </a:br>
            <a:r>
              <a:rPr lang="en-US" sz="1200" dirty="0">
                <a:solidFill>
                  <a:srgbClr val="F47F31"/>
                </a:solidFill>
                <a:latin typeface="Nokia Pure Text Light"/>
              </a:rPr>
              <a:t>Millions of residential proxies and compromised IoT sending realistic HTTP/DNS/VoIP requests to servers.</a:t>
            </a:r>
            <a:endParaRPr lang="en-BE" sz="1200" dirty="0">
              <a:solidFill>
                <a:srgbClr val="F47F31"/>
              </a:solidFill>
              <a:latin typeface="Nokia Pure Text Light"/>
            </a:endParaRPr>
          </a:p>
          <a:p>
            <a:pPr defTabSz="239994" eaLnBrk="1" fontAlgn="auto" hangingPunct="1">
              <a:spcBef>
                <a:spcPts val="0"/>
              </a:spcBef>
              <a:spcAft>
                <a:spcPts val="0"/>
              </a:spcAft>
              <a:tabLst>
                <a:tab pos="239994" algn="l"/>
              </a:tabLst>
            </a:pPr>
            <a:r>
              <a:rPr lang="en-BE" sz="1200" dirty="0">
                <a:solidFill>
                  <a:srgbClr val="F47F31"/>
                </a:solidFill>
                <a:latin typeface="Nokia Pure Text Light"/>
              </a:rPr>
              <a:t>Made worse by Multi-gigabit rollouts</a:t>
            </a:r>
            <a:br>
              <a:rPr lang="en-US" sz="1600" dirty="0">
                <a:solidFill>
                  <a:srgbClr val="F47F31"/>
                </a:solidFill>
                <a:latin typeface="Nokia Pure Text Light"/>
              </a:rPr>
            </a:br>
            <a:endParaRPr lang="en-US" sz="1200" dirty="0">
              <a:solidFill>
                <a:srgbClr val="F47F31"/>
              </a:solidFill>
              <a:latin typeface="Nokia Pure Text Ligh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504253-859C-9B77-4B1C-D0565B00CCC3}"/>
              </a:ext>
            </a:extLst>
          </p:cNvPr>
          <p:cNvSpPr txBox="1"/>
          <p:nvPr/>
        </p:nvSpPr>
        <p:spPr>
          <a:xfrm>
            <a:off x="8710257" y="5202977"/>
            <a:ext cx="3012028" cy="121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239994" eaLnBrk="1" fontAlgn="auto" hangingPunct="1">
              <a:spcBef>
                <a:spcPts val="0"/>
              </a:spcBef>
              <a:spcAft>
                <a:spcPts val="0"/>
              </a:spcAft>
              <a:tabLst>
                <a:tab pos="239994" algn="l"/>
              </a:tabLst>
            </a:pPr>
            <a:r>
              <a:rPr lang="en-US" sz="1200" dirty="0">
                <a:solidFill>
                  <a:srgbClr val="005AFF"/>
                </a:solidFill>
                <a:latin typeface="Nokia Pure Text Light"/>
              </a:rPr>
              <a:t>Needs </a:t>
            </a:r>
            <a:r>
              <a:rPr lang="en-US" sz="1467" dirty="0">
                <a:solidFill>
                  <a:srgbClr val="005AFF"/>
                </a:solidFill>
                <a:latin typeface="Nokia Pure Text Light"/>
              </a:rPr>
              <a:t>fast and accurate </a:t>
            </a:r>
            <a:r>
              <a:rPr lang="en-US" sz="1467" b="1" dirty="0">
                <a:solidFill>
                  <a:srgbClr val="005AFF"/>
                </a:solidFill>
                <a:latin typeface="Nokia Pure Text Light"/>
              </a:rPr>
              <a:t>AI-driven detection and mitigation</a:t>
            </a:r>
            <a:r>
              <a:rPr lang="en-US" sz="1333" dirty="0">
                <a:solidFill>
                  <a:srgbClr val="005AFF"/>
                </a:solidFill>
                <a:latin typeface="Nokia Pure Text Light"/>
              </a:rPr>
              <a:t> </a:t>
            </a:r>
            <a:r>
              <a:rPr lang="en-US" sz="1200" dirty="0">
                <a:solidFill>
                  <a:srgbClr val="005AFF"/>
                </a:solidFill>
                <a:latin typeface="Nokia Pure Text Light"/>
              </a:rPr>
              <a:t>to defend against high automation and attack variability, both microburst and long-lived.</a:t>
            </a:r>
            <a:br>
              <a:rPr lang="en-US" sz="1200" dirty="0">
                <a:solidFill>
                  <a:srgbClr val="005AFF"/>
                </a:solidFill>
                <a:latin typeface="Nokia Pure Text Light"/>
              </a:rPr>
            </a:br>
            <a:endParaRPr lang="en-US" sz="1200" dirty="0">
              <a:solidFill>
                <a:srgbClr val="005AFF"/>
              </a:solidFill>
              <a:latin typeface="Nokia Pure Text Ligh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E1A79C-D202-6331-C13F-E76D441C1495}"/>
              </a:ext>
            </a:extLst>
          </p:cNvPr>
          <p:cNvSpPr txBox="1"/>
          <p:nvPr/>
        </p:nvSpPr>
        <p:spPr>
          <a:xfrm>
            <a:off x="8557161" y="1470435"/>
            <a:ext cx="1219200" cy="3999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algn="ctr" defTabSz="239994" eaLnBrk="1" fontAlgn="auto" hangingPunct="1">
              <a:spcBef>
                <a:spcPts val="0"/>
              </a:spcBef>
              <a:spcAft>
                <a:spcPts val="0"/>
              </a:spcAft>
              <a:tabLst>
                <a:tab pos="239994" algn="l"/>
              </a:tabLst>
            </a:pPr>
            <a:r>
              <a:rPr lang="en-US" sz="1600" dirty="0">
                <a:solidFill>
                  <a:srgbClr val="FFFFFF"/>
                </a:solidFill>
                <a:latin typeface="Nokia Pure Text Light"/>
              </a:rPr>
              <a:t>2024+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C47849-4072-3E70-7B80-7B88EB92552B}"/>
              </a:ext>
            </a:extLst>
          </p:cNvPr>
          <p:cNvSpPr txBox="1"/>
          <p:nvPr/>
        </p:nvSpPr>
        <p:spPr>
          <a:xfrm>
            <a:off x="-225775" y="3862574"/>
            <a:ext cx="1626515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 defTabSz="239994" eaLnBrk="1" fontAlgn="auto" hangingPunct="1">
              <a:spcBef>
                <a:spcPts val="0"/>
              </a:spcBef>
              <a:spcAft>
                <a:spcPts val="400"/>
              </a:spcAft>
              <a:tabLst>
                <a:tab pos="239994" algn="l"/>
              </a:tabLst>
            </a:pPr>
            <a:r>
              <a:rPr lang="en-US" sz="1600" b="1" u="sng" dirty="0">
                <a:solidFill>
                  <a:srgbClr val="F47F31"/>
                </a:solidFill>
                <a:latin typeface="Nokia Pure Text Light"/>
              </a:rPr>
              <a:t>Threat landscape:</a:t>
            </a:r>
            <a:endParaRPr lang="en-BE" sz="1600" b="1" u="sng" dirty="0">
              <a:solidFill>
                <a:srgbClr val="001135"/>
              </a:solidFill>
              <a:latin typeface="Nokia Pure Text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485BB-6429-996A-7A0F-5FAC81D46A15}"/>
              </a:ext>
            </a:extLst>
          </p:cNvPr>
          <p:cNvSpPr txBox="1"/>
          <p:nvPr/>
        </p:nvSpPr>
        <p:spPr>
          <a:xfrm>
            <a:off x="-256458" y="5202978"/>
            <a:ext cx="1626515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 defTabSz="239994" eaLnBrk="1" fontAlgn="auto" hangingPunct="1">
              <a:spcBef>
                <a:spcPts val="0"/>
              </a:spcBef>
              <a:spcAft>
                <a:spcPts val="400"/>
              </a:spcAft>
              <a:tabLst>
                <a:tab pos="239994" algn="l"/>
              </a:tabLst>
            </a:pPr>
            <a:r>
              <a:rPr lang="en-BE" sz="1600" b="1" u="sng" dirty="0" err="1">
                <a:solidFill>
                  <a:srgbClr val="005AFF"/>
                </a:solidFill>
                <a:latin typeface="Nokia Pure Text Light"/>
              </a:rPr>
              <a:t>Defense</a:t>
            </a:r>
            <a:endParaRPr lang="en-BE" sz="1600" b="1" u="sng" dirty="0">
              <a:solidFill>
                <a:srgbClr val="005AFF"/>
              </a:solidFill>
              <a:latin typeface="Nokia Pure Text Light"/>
            </a:endParaRPr>
          </a:p>
        </p:txBody>
      </p:sp>
    </p:spTree>
    <p:extLst>
      <p:ext uri="{BB962C8B-B14F-4D97-AF65-F5344CB8AC3E}">
        <p14:creationId xmlns:p14="http://schemas.microsoft.com/office/powerpoint/2010/main" val="1300489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CDE9272C-4538-4575-88EC-B1B949ED30E8}"/>
              </a:ext>
            </a:extLst>
          </p:cNvPr>
          <p:cNvSpPr/>
          <p:nvPr/>
        </p:nvSpPr>
        <p:spPr>
          <a:xfrm>
            <a:off x="7978205" y="5561913"/>
            <a:ext cx="1775211" cy="77970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BE" sz="1600" dirty="0" err="1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0ECCA31-FB46-4E2F-A11C-77B24E05E83B}"/>
              </a:ext>
            </a:extLst>
          </p:cNvPr>
          <p:cNvSpPr/>
          <p:nvPr/>
        </p:nvSpPr>
        <p:spPr>
          <a:xfrm>
            <a:off x="7402972" y="2891349"/>
            <a:ext cx="2922659" cy="224156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BE" sz="1600" dirty="0" err="1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AB15F4-7D8F-4C2C-BD6A-E843F9F52B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/>
          <a:lstStyle/>
          <a:p>
            <a:r>
              <a:rPr lang="en-US" dirty="0"/>
              <a:t>The need for multi-layer security!!</a:t>
            </a:r>
            <a:endParaRPr lang="en-BE" dirty="0"/>
          </a:p>
        </p:txBody>
      </p:sp>
      <p:pic>
        <p:nvPicPr>
          <p:cNvPr id="12" name="Picture 11" descr="A picture containing game, sport, basketball&#10;&#10;Description automatically generated">
            <a:extLst>
              <a:ext uri="{FF2B5EF4-FFF2-40B4-BE49-F238E27FC236}">
                <a16:creationId xmlns:a16="http://schemas.microsoft.com/office/drawing/2014/main" id="{4059034F-156C-49F6-8244-7DFA78C22D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437" y="1596603"/>
            <a:ext cx="704572" cy="704572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CCCE1029-A337-4FFF-A045-2300443503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655" y="2561785"/>
            <a:ext cx="412800" cy="4128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07A1325-74A1-4355-9645-F065FA4CD596}"/>
              </a:ext>
            </a:extLst>
          </p:cNvPr>
          <p:cNvSpPr txBox="1"/>
          <p:nvPr/>
        </p:nvSpPr>
        <p:spPr>
          <a:xfrm>
            <a:off x="7223966" y="5462061"/>
            <a:ext cx="1058767" cy="481005"/>
          </a:xfrm>
          <a:prstGeom prst="rect">
            <a:avLst/>
          </a:prstGeom>
          <a:noFill/>
        </p:spPr>
        <p:txBody>
          <a:bodyPr wrap="square" lIns="96000" tIns="96000" rIns="96000" bIns="96000" rtlCol="0">
            <a:spAutoFit/>
          </a:bodyPr>
          <a:lstStyle/>
          <a:p>
            <a:pPr algn="ctr" defTabSz="609570" eaLnBrk="1" hangingPunct="1">
              <a:buClr>
                <a:srgbClr val="001135"/>
              </a:buClr>
              <a:defRPr/>
            </a:pPr>
            <a:r>
              <a:rPr lang="en-US" sz="933" dirty="0">
                <a:solidFill>
                  <a:srgbClr val="001135"/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rPr>
              <a:t>Business services</a:t>
            </a:r>
          </a:p>
        </p:txBody>
      </p:sp>
      <p:pic>
        <p:nvPicPr>
          <p:cNvPr id="59" name="Picture 58" descr="A close up of a sign&#10;&#10;Description automatically generated">
            <a:extLst>
              <a:ext uri="{FF2B5EF4-FFF2-40B4-BE49-F238E27FC236}">
                <a16:creationId xmlns:a16="http://schemas.microsoft.com/office/drawing/2014/main" id="{051A9BF3-478A-41BD-9AC8-53BACF6339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664" y="4973317"/>
            <a:ext cx="288000" cy="288000"/>
          </a:xfrm>
          <a:prstGeom prst="rect">
            <a:avLst/>
          </a:prstGeom>
        </p:spPr>
      </p:pic>
      <p:pic>
        <p:nvPicPr>
          <p:cNvPr id="61" name="Picture 60" descr="A close up of a sign&#10;&#10;Description automatically generated">
            <a:extLst>
              <a:ext uri="{FF2B5EF4-FFF2-40B4-BE49-F238E27FC236}">
                <a16:creationId xmlns:a16="http://schemas.microsoft.com/office/drawing/2014/main" id="{EFB29BFD-A0CD-415D-AF02-1BF48A427F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664" y="5399593"/>
            <a:ext cx="288000" cy="288000"/>
          </a:xfrm>
          <a:prstGeom prst="rect">
            <a:avLst/>
          </a:prstGeom>
        </p:spPr>
      </p:pic>
      <p:sp>
        <p:nvSpPr>
          <p:cNvPr id="67" name="Freeform 5">
            <a:extLst>
              <a:ext uri="{FF2B5EF4-FFF2-40B4-BE49-F238E27FC236}">
                <a16:creationId xmlns:a16="http://schemas.microsoft.com/office/drawing/2014/main" id="{526629F2-7E68-41C0-9A0A-88738D3CFAE9}"/>
              </a:ext>
            </a:extLst>
          </p:cNvPr>
          <p:cNvSpPr>
            <a:spLocks/>
          </p:cNvSpPr>
          <p:nvPr/>
        </p:nvSpPr>
        <p:spPr bwMode="auto">
          <a:xfrm>
            <a:off x="9093584" y="2504532"/>
            <a:ext cx="249025" cy="256539"/>
          </a:xfrm>
          <a:custGeom>
            <a:avLst/>
            <a:gdLst>
              <a:gd name="T0" fmla="*/ 42 w 85"/>
              <a:gd name="T1" fmla="*/ 87 h 87"/>
              <a:gd name="T2" fmla="*/ 7 w 85"/>
              <a:gd name="T3" fmla="*/ 17 h 87"/>
              <a:gd name="T4" fmla="*/ 42 w 85"/>
              <a:gd name="T5" fmla="*/ 0 h 87"/>
              <a:gd name="T6" fmla="*/ 78 w 85"/>
              <a:gd name="T7" fmla="*/ 17 h 87"/>
              <a:gd name="T8" fmla="*/ 42 w 85"/>
              <a:gd name="T9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87">
                <a:moveTo>
                  <a:pt x="42" y="87"/>
                </a:moveTo>
                <a:cubicBezTo>
                  <a:pt x="0" y="60"/>
                  <a:pt x="7" y="17"/>
                  <a:pt x="7" y="17"/>
                </a:cubicBezTo>
                <a:cubicBezTo>
                  <a:pt x="30" y="11"/>
                  <a:pt x="42" y="0"/>
                  <a:pt x="42" y="0"/>
                </a:cubicBezTo>
                <a:cubicBezTo>
                  <a:pt x="42" y="0"/>
                  <a:pt x="55" y="11"/>
                  <a:pt x="78" y="17"/>
                </a:cubicBezTo>
                <a:cubicBezTo>
                  <a:pt x="78" y="17"/>
                  <a:pt x="85" y="60"/>
                  <a:pt x="42" y="87"/>
                </a:cubicBezTo>
                <a:close/>
              </a:path>
            </a:pathLst>
          </a:custGeom>
          <a:solidFill>
            <a:schemeClr val="accent3">
              <a:alpha val="83000"/>
            </a:schemeClr>
          </a:solidFill>
          <a:ln w="7938" cap="flat">
            <a:solidFill>
              <a:srgbClr val="00B05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40" eaLnBrk="1" hangingPunct="1">
              <a:defRPr/>
            </a:pPr>
            <a:endParaRPr lang="en-US" sz="2400" dirty="0">
              <a:solidFill>
                <a:srgbClr val="124191"/>
              </a:solidFill>
              <a:latin typeface="Nokia Pure Text Light"/>
              <a:ea typeface="ヒラギノ角ゴ Pro W3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B06DFC0-2088-4304-8266-ABDD5DD1A62E}"/>
              </a:ext>
            </a:extLst>
          </p:cNvPr>
          <p:cNvCxnSpPr>
            <a:cxnSpLocks/>
            <a:stCxn id="67" idx="2"/>
            <a:endCxn id="12" idx="2"/>
          </p:cNvCxnSpPr>
          <p:nvPr/>
        </p:nvCxnSpPr>
        <p:spPr>
          <a:xfrm flipV="1">
            <a:off x="9216631" y="2301175"/>
            <a:ext cx="39092" cy="203357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3A608B7-BECF-47A9-9DB0-B80BBDCAB2EE}"/>
              </a:ext>
            </a:extLst>
          </p:cNvPr>
          <p:cNvCxnSpPr>
            <a:cxnSpLocks/>
            <a:endCxn id="59" idx="2"/>
          </p:cNvCxnSpPr>
          <p:nvPr/>
        </p:nvCxnSpPr>
        <p:spPr>
          <a:xfrm flipV="1">
            <a:off x="8923664" y="5261318"/>
            <a:ext cx="0" cy="341004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EA63D87A-795B-4C8B-AA42-A258C892C592}"/>
              </a:ext>
            </a:extLst>
          </p:cNvPr>
          <p:cNvSpPr txBox="1"/>
          <p:nvPr/>
        </p:nvSpPr>
        <p:spPr>
          <a:xfrm>
            <a:off x="8406830" y="4163337"/>
            <a:ext cx="1143873" cy="378541"/>
          </a:xfrm>
          <a:prstGeom prst="rect">
            <a:avLst/>
          </a:prstGeom>
          <a:noFill/>
        </p:spPr>
        <p:txBody>
          <a:bodyPr wrap="square" lIns="96000" tIns="96000" rIns="96000" bIns="96000" rtlCol="0">
            <a:spAutoFit/>
          </a:bodyPr>
          <a:lstStyle/>
          <a:p>
            <a:pPr algn="ctr" defTabSz="609570" eaLnBrk="1" hangingPunct="1">
              <a:buClr>
                <a:srgbClr val="001135"/>
              </a:buClr>
              <a:defRPr/>
            </a:pPr>
            <a:r>
              <a:rPr lang="en-US" sz="1200" dirty="0">
                <a:solidFill>
                  <a:srgbClr val="001135"/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rPr>
              <a:t>IP/MPLS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B85B859-6CFE-444A-BB01-3C62BD46B0BC}"/>
              </a:ext>
            </a:extLst>
          </p:cNvPr>
          <p:cNvSpPr txBox="1"/>
          <p:nvPr/>
        </p:nvSpPr>
        <p:spPr>
          <a:xfrm>
            <a:off x="8319697" y="5859760"/>
            <a:ext cx="1256921" cy="337440"/>
          </a:xfrm>
          <a:prstGeom prst="rect">
            <a:avLst/>
          </a:prstGeom>
          <a:noFill/>
        </p:spPr>
        <p:txBody>
          <a:bodyPr wrap="square" lIns="96000" tIns="96000" rIns="96000" bIns="96000" rtlCol="0">
            <a:spAutoFit/>
          </a:bodyPr>
          <a:lstStyle/>
          <a:p>
            <a:pPr algn="ctr" defTabSz="609570" eaLnBrk="1" hangingPunct="1">
              <a:buClr>
                <a:srgbClr val="001135"/>
              </a:buClr>
              <a:defRPr/>
            </a:pPr>
            <a:r>
              <a:rPr lang="en-US" sz="933" dirty="0">
                <a:solidFill>
                  <a:srgbClr val="001135"/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rPr>
              <a:t>Business customer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AE63BBF-829B-4A0A-9FD0-218F273F5B48}"/>
              </a:ext>
            </a:extLst>
          </p:cNvPr>
          <p:cNvSpPr txBox="1"/>
          <p:nvPr/>
        </p:nvSpPr>
        <p:spPr>
          <a:xfrm>
            <a:off x="6345604" y="2482229"/>
            <a:ext cx="1383736" cy="522298"/>
          </a:xfrm>
          <a:prstGeom prst="rect">
            <a:avLst/>
          </a:prstGeom>
          <a:noFill/>
        </p:spPr>
        <p:txBody>
          <a:bodyPr wrap="square" lIns="96000" tIns="96000" rIns="96000" bIns="96000" rtlCol="0">
            <a:spAutoFit/>
          </a:bodyPr>
          <a:lstStyle/>
          <a:p>
            <a:pPr algn="ctr" defTabSz="609570" eaLnBrk="1" hangingPunct="1">
              <a:buClr>
                <a:srgbClr val="001135"/>
              </a:buClr>
              <a:defRPr/>
            </a:pPr>
            <a:r>
              <a:rPr lang="en-US" sz="1067" b="1" dirty="0">
                <a:solidFill>
                  <a:srgbClr val="4BDD33">
                    <a:lumMod val="50000"/>
                  </a:srgbClr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rPr>
              <a:t>Edge-based Protection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41033BC9-45E4-4509-A568-9DF60514F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6104" y="3411667"/>
            <a:ext cx="1050309" cy="408948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2C145FB0-691F-488A-BBA2-73D2A160938C}"/>
              </a:ext>
            </a:extLst>
          </p:cNvPr>
          <p:cNvSpPr txBox="1"/>
          <p:nvPr/>
        </p:nvSpPr>
        <p:spPr>
          <a:xfrm>
            <a:off x="10134204" y="3804249"/>
            <a:ext cx="1029211" cy="281603"/>
          </a:xfrm>
          <a:prstGeom prst="rect">
            <a:avLst/>
          </a:prstGeom>
          <a:solidFill>
            <a:schemeClr val="accent3"/>
          </a:solidFill>
        </p:spPr>
        <p:txBody>
          <a:bodyPr wrap="square" lIns="48000" tIns="48000" rIns="48000" bIns="48000" rtlCol="0">
            <a:spAutoFit/>
          </a:bodyPr>
          <a:lstStyle/>
          <a:p>
            <a:pPr algn="ctr" defTabSz="609570" eaLnBrk="1" hangingPunct="1">
              <a:buClr>
                <a:srgbClr val="001135"/>
              </a:buClr>
              <a:defRPr/>
            </a:pPr>
            <a:r>
              <a:rPr lang="en-US" sz="1200" dirty="0">
                <a:solidFill>
                  <a:srgbClr val="FFFFFF">
                    <a:lumMod val="95000"/>
                  </a:srgbClr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rPr>
              <a:t>Deepfield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432A916A-55EE-49DD-9255-9C65B5D1092E}"/>
              </a:ext>
            </a:extLst>
          </p:cNvPr>
          <p:cNvSpPr txBox="1"/>
          <p:nvPr/>
        </p:nvSpPr>
        <p:spPr>
          <a:xfrm>
            <a:off x="2490072" y="2370031"/>
            <a:ext cx="348593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09585" eaLnBrk="1" hangingPunct="1">
              <a:defRPr/>
            </a:pPr>
            <a:r>
              <a:rPr lang="en-US" sz="1600" b="1" dirty="0">
                <a:solidFill>
                  <a:srgbClr val="4BDD33">
                    <a:lumMod val="50000"/>
                  </a:srgbClr>
                </a:solidFill>
                <a:latin typeface="Nokia Pure Text Light"/>
              </a:rPr>
              <a:t>Edge-mitigation</a:t>
            </a:r>
          </a:p>
          <a:p>
            <a:pPr algn="r" defTabSz="609585" eaLnBrk="1" hangingPunct="1">
              <a:defRPr/>
            </a:pPr>
            <a:r>
              <a:rPr lang="en-US" sz="1200" dirty="0">
                <a:solidFill>
                  <a:srgbClr val="4BDD33">
                    <a:lumMod val="50000"/>
                  </a:srgbClr>
                </a:solidFill>
                <a:latin typeface="Nokia Pure Text Light"/>
              </a:rPr>
              <a:t>Protect the entire network and all your services /customers against all Volume and large session attacks on scalable Nokia/Juniper Edge routers</a:t>
            </a:r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3D3AE546-83B8-4C26-9585-7373B010B424}"/>
              </a:ext>
            </a:extLst>
          </p:cNvPr>
          <p:cNvSpPr/>
          <p:nvPr/>
        </p:nvSpPr>
        <p:spPr>
          <a:xfrm>
            <a:off x="5891032" y="2537761"/>
            <a:ext cx="720000" cy="30606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BE" sz="1600" dirty="0" err="1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90038D2-A9E4-4D4D-9E5D-63279698D4F2}"/>
              </a:ext>
            </a:extLst>
          </p:cNvPr>
          <p:cNvSpPr/>
          <p:nvPr/>
        </p:nvSpPr>
        <p:spPr>
          <a:xfrm rot="20054216" flipH="1">
            <a:off x="9017926" y="868171"/>
            <a:ext cx="60959" cy="741419"/>
          </a:xfrm>
          <a:custGeom>
            <a:avLst/>
            <a:gdLst>
              <a:gd name="connsiteX0" fmla="*/ 100012 w 100012"/>
              <a:gd name="connsiteY0" fmla="*/ 0 h 842963"/>
              <a:gd name="connsiteX1" fmla="*/ 0 w 100012"/>
              <a:gd name="connsiteY1" fmla="*/ 842963 h 84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12" h="842963">
                <a:moveTo>
                  <a:pt x="100012" y="0"/>
                </a:moveTo>
                <a:lnTo>
                  <a:pt x="0" y="842963"/>
                </a:lnTo>
              </a:path>
            </a:pathLst>
          </a:custGeom>
          <a:noFill/>
          <a:ln w="85725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hangingPunct="1">
              <a:defRPr/>
            </a:pPr>
            <a:endParaRPr lang="en-BE" sz="2400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D298134-1EAA-4300-AC86-142955BEFC44}"/>
              </a:ext>
            </a:extLst>
          </p:cNvPr>
          <p:cNvSpPr txBox="1"/>
          <p:nvPr/>
        </p:nvSpPr>
        <p:spPr>
          <a:xfrm>
            <a:off x="6479147" y="4647463"/>
            <a:ext cx="1383736" cy="460551"/>
          </a:xfrm>
          <a:prstGeom prst="rect">
            <a:avLst/>
          </a:prstGeom>
          <a:noFill/>
        </p:spPr>
        <p:txBody>
          <a:bodyPr wrap="square" lIns="96000" tIns="96000" rIns="96000" bIns="96000" rtlCol="0">
            <a:spAutoFit/>
          </a:bodyPr>
          <a:lstStyle/>
          <a:p>
            <a:pPr algn="ctr" defTabSz="609570" eaLnBrk="1" hangingPunct="1">
              <a:buClr>
                <a:srgbClr val="001135"/>
              </a:buClr>
              <a:defRPr/>
            </a:pPr>
            <a:r>
              <a:rPr lang="en-US" sz="933" dirty="0">
                <a:solidFill>
                  <a:srgbClr val="001135"/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rPr>
              <a:t>DNS</a:t>
            </a:r>
          </a:p>
          <a:p>
            <a:pPr algn="ctr" defTabSz="609570" eaLnBrk="1" hangingPunct="1">
              <a:buClr>
                <a:srgbClr val="001135"/>
              </a:buClr>
              <a:defRPr/>
            </a:pPr>
            <a:r>
              <a:rPr lang="en-US" sz="800" dirty="0">
                <a:solidFill>
                  <a:srgbClr val="001135"/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rPr>
              <a:t>Critical servers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B051182-3D90-481E-BD55-2BC54514B78B}"/>
              </a:ext>
            </a:extLst>
          </p:cNvPr>
          <p:cNvCxnSpPr>
            <a:cxnSpLocks/>
            <a:stCxn id="15" idx="2"/>
            <a:endCxn id="102" idx="1"/>
          </p:cNvCxnSpPr>
          <p:nvPr/>
        </p:nvCxnSpPr>
        <p:spPr>
          <a:xfrm>
            <a:off x="9227056" y="2974586"/>
            <a:ext cx="889049" cy="641556"/>
          </a:xfrm>
          <a:prstGeom prst="straightConnector1">
            <a:avLst/>
          </a:prstGeom>
          <a:ln w="6350" cmpd="sng">
            <a:solidFill>
              <a:srgbClr val="0070C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241C4A2D-7BE0-4BFF-B636-E0115A07CBB6}"/>
              </a:ext>
            </a:extLst>
          </p:cNvPr>
          <p:cNvCxnSpPr>
            <a:cxnSpLocks/>
            <a:stCxn id="102" idx="0"/>
          </p:cNvCxnSpPr>
          <p:nvPr/>
        </p:nvCxnSpPr>
        <p:spPr>
          <a:xfrm rot="16200000" flipV="1">
            <a:off x="9663204" y="2433611"/>
            <a:ext cx="694675" cy="1261436"/>
          </a:xfrm>
          <a:prstGeom prst="bentConnector2">
            <a:avLst/>
          </a:prstGeom>
          <a:ln w="19050" cmpd="sng">
            <a:solidFill>
              <a:srgbClr val="00B050"/>
            </a:solidFill>
            <a:prstDash val="dash"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57" descr="A close up of a sign&#10;&#10;Description automatically generated">
            <a:extLst>
              <a:ext uri="{FF2B5EF4-FFF2-40B4-BE49-F238E27FC236}">
                <a16:creationId xmlns:a16="http://schemas.microsoft.com/office/drawing/2014/main" id="{5B3B695E-87A3-4DB0-8BC7-8308235361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216" y="2870320"/>
            <a:ext cx="412800" cy="412800"/>
          </a:xfrm>
          <a:prstGeom prst="rect">
            <a:avLst/>
          </a:prstGeom>
        </p:spPr>
      </p:pic>
      <p:sp>
        <p:nvSpPr>
          <p:cNvPr id="55" name="Freeform 5">
            <a:extLst>
              <a:ext uri="{FF2B5EF4-FFF2-40B4-BE49-F238E27FC236}">
                <a16:creationId xmlns:a16="http://schemas.microsoft.com/office/drawing/2014/main" id="{8544AF1A-0EE7-41A2-A33C-531C6272EB86}"/>
              </a:ext>
            </a:extLst>
          </p:cNvPr>
          <p:cNvSpPr>
            <a:spLocks/>
          </p:cNvSpPr>
          <p:nvPr/>
        </p:nvSpPr>
        <p:spPr bwMode="auto">
          <a:xfrm>
            <a:off x="7916104" y="2845321"/>
            <a:ext cx="249025" cy="256539"/>
          </a:xfrm>
          <a:custGeom>
            <a:avLst/>
            <a:gdLst>
              <a:gd name="T0" fmla="*/ 42 w 85"/>
              <a:gd name="T1" fmla="*/ 87 h 87"/>
              <a:gd name="T2" fmla="*/ 7 w 85"/>
              <a:gd name="T3" fmla="*/ 17 h 87"/>
              <a:gd name="T4" fmla="*/ 42 w 85"/>
              <a:gd name="T5" fmla="*/ 0 h 87"/>
              <a:gd name="T6" fmla="*/ 78 w 85"/>
              <a:gd name="T7" fmla="*/ 17 h 87"/>
              <a:gd name="T8" fmla="*/ 42 w 85"/>
              <a:gd name="T9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87">
                <a:moveTo>
                  <a:pt x="42" y="87"/>
                </a:moveTo>
                <a:cubicBezTo>
                  <a:pt x="0" y="60"/>
                  <a:pt x="7" y="17"/>
                  <a:pt x="7" y="17"/>
                </a:cubicBezTo>
                <a:cubicBezTo>
                  <a:pt x="30" y="11"/>
                  <a:pt x="42" y="0"/>
                  <a:pt x="42" y="0"/>
                </a:cubicBezTo>
                <a:cubicBezTo>
                  <a:pt x="42" y="0"/>
                  <a:pt x="55" y="11"/>
                  <a:pt x="78" y="17"/>
                </a:cubicBezTo>
                <a:cubicBezTo>
                  <a:pt x="78" y="17"/>
                  <a:pt x="85" y="60"/>
                  <a:pt x="42" y="87"/>
                </a:cubicBezTo>
                <a:close/>
              </a:path>
            </a:pathLst>
          </a:custGeom>
          <a:solidFill>
            <a:schemeClr val="accent3">
              <a:alpha val="83000"/>
            </a:schemeClr>
          </a:solidFill>
          <a:ln w="7938" cap="flat">
            <a:solidFill>
              <a:srgbClr val="00B05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40" eaLnBrk="1" hangingPunct="1">
              <a:defRPr/>
            </a:pPr>
            <a:endParaRPr lang="en-US" sz="2400" dirty="0">
              <a:solidFill>
                <a:srgbClr val="124191"/>
              </a:solidFill>
              <a:latin typeface="Nokia Pure Text Light"/>
              <a:ea typeface="ヒラギノ角ゴ Pro W3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69A147F-BBB3-4BEB-BBF1-410500E0A6D1}"/>
              </a:ext>
            </a:extLst>
          </p:cNvPr>
          <p:cNvSpPr txBox="1"/>
          <p:nvPr/>
        </p:nvSpPr>
        <p:spPr>
          <a:xfrm>
            <a:off x="9535730" y="3006078"/>
            <a:ext cx="1221105" cy="378541"/>
          </a:xfrm>
          <a:prstGeom prst="rect">
            <a:avLst/>
          </a:prstGeom>
          <a:noFill/>
        </p:spPr>
        <p:txBody>
          <a:bodyPr wrap="square" lIns="96000" tIns="96000" rIns="96000" bIns="96000" rtlCol="0">
            <a:spAutoFit/>
          </a:bodyPr>
          <a:lstStyle/>
          <a:p>
            <a:pPr algn="ctr" defTabSz="609570" eaLnBrk="1" hangingPunct="1">
              <a:buClr>
                <a:srgbClr val="001135"/>
              </a:buClr>
              <a:defRPr/>
            </a:pPr>
            <a:r>
              <a:rPr lang="en-US" sz="1200" dirty="0" err="1">
                <a:solidFill>
                  <a:srgbClr val="0070C0"/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rPr>
              <a:t>Netflow</a:t>
            </a:r>
            <a:r>
              <a:rPr lang="pl-PL" sz="1200" dirty="0">
                <a:solidFill>
                  <a:srgbClr val="0070C0"/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rPr>
              <a:t>/SPM</a:t>
            </a:r>
            <a:endParaRPr lang="en-US" sz="1200" dirty="0">
              <a:solidFill>
                <a:srgbClr val="0070C0"/>
              </a:solidFill>
              <a:latin typeface="Nokia Pure Text Light"/>
              <a:ea typeface="Nokia Pure Text" panose="020B0503020202020204" pitchFamily="34" charset="0"/>
              <a:cs typeface="Nokia Pure Headline Light"/>
            </a:endParaRP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6A38F998-F168-444A-92A3-B16237C89008}"/>
              </a:ext>
            </a:extLst>
          </p:cNvPr>
          <p:cNvCxnSpPr>
            <a:cxnSpLocks/>
            <a:stCxn id="58" idx="2"/>
            <a:endCxn id="102" idx="1"/>
          </p:cNvCxnSpPr>
          <p:nvPr/>
        </p:nvCxnSpPr>
        <p:spPr>
          <a:xfrm>
            <a:off x="8040616" y="3283120"/>
            <a:ext cx="2075488" cy="333021"/>
          </a:xfrm>
          <a:prstGeom prst="straightConnector1">
            <a:avLst/>
          </a:prstGeom>
          <a:ln w="6350" cmpd="sng">
            <a:solidFill>
              <a:srgbClr val="0070C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CA14CE05-D0BD-475D-887B-A453567A929F}"/>
              </a:ext>
            </a:extLst>
          </p:cNvPr>
          <p:cNvSpPr txBox="1"/>
          <p:nvPr/>
        </p:nvSpPr>
        <p:spPr>
          <a:xfrm>
            <a:off x="9601653" y="2475160"/>
            <a:ext cx="831489" cy="624570"/>
          </a:xfrm>
          <a:prstGeom prst="rect">
            <a:avLst/>
          </a:prstGeom>
          <a:noFill/>
        </p:spPr>
        <p:txBody>
          <a:bodyPr wrap="square" lIns="96000" tIns="96000" rIns="96000" bIns="96000" rtlCol="0">
            <a:spAutoFit/>
          </a:bodyPr>
          <a:lstStyle/>
          <a:p>
            <a:pPr algn="ctr" defTabSz="609570" eaLnBrk="1" hangingPunct="1">
              <a:buClr>
                <a:srgbClr val="001135"/>
              </a:buClr>
              <a:defRPr/>
            </a:pPr>
            <a:r>
              <a:rPr lang="en-US" sz="933" dirty="0">
                <a:solidFill>
                  <a:srgbClr val="4BDD33">
                    <a:lumMod val="50000"/>
                  </a:srgbClr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rPr>
              <a:t>Netconf</a:t>
            </a:r>
          </a:p>
          <a:p>
            <a:pPr algn="ctr" defTabSz="609570" eaLnBrk="1" hangingPunct="1">
              <a:buClr>
                <a:srgbClr val="001135"/>
              </a:buClr>
              <a:defRPr/>
            </a:pPr>
            <a:r>
              <a:rPr lang="en-US" sz="933" dirty="0">
                <a:solidFill>
                  <a:srgbClr val="4BDD33">
                    <a:lumMod val="50000"/>
                  </a:srgbClr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rPr>
              <a:t>Flowspec</a:t>
            </a:r>
          </a:p>
          <a:p>
            <a:pPr algn="ctr" defTabSz="609570" eaLnBrk="1" hangingPunct="1">
              <a:buClr>
                <a:srgbClr val="001135"/>
              </a:buClr>
              <a:defRPr/>
            </a:pPr>
            <a:r>
              <a:rPr lang="en-US" sz="933" dirty="0">
                <a:solidFill>
                  <a:srgbClr val="4BDD33">
                    <a:lumMod val="50000"/>
                  </a:srgbClr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rPr>
              <a:t>RTBH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611062-0A4B-4AB0-B286-8D1CED6A8D7A}"/>
              </a:ext>
            </a:extLst>
          </p:cNvPr>
          <p:cNvGrpSpPr/>
          <p:nvPr/>
        </p:nvGrpSpPr>
        <p:grpSpPr>
          <a:xfrm>
            <a:off x="2606586" y="3442352"/>
            <a:ext cx="7509519" cy="1128641"/>
            <a:chOff x="1954939" y="2413154"/>
            <a:chExt cx="5632139" cy="846481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FB8FA238-D5C1-470F-9281-283ED2DC97D6}"/>
                </a:ext>
              </a:extLst>
            </p:cNvPr>
            <p:cNvSpPr txBox="1"/>
            <p:nvPr/>
          </p:nvSpPr>
          <p:spPr>
            <a:xfrm>
              <a:off x="4767346" y="2795697"/>
              <a:ext cx="998981" cy="246317"/>
            </a:xfrm>
            <a:prstGeom prst="rect">
              <a:avLst/>
            </a:prstGeom>
            <a:noFill/>
          </p:spPr>
          <p:txBody>
            <a:bodyPr wrap="square" lIns="96000" tIns="0" rIns="96000" bIns="0" rtlCol="0">
              <a:spAutoFit/>
            </a:bodyPr>
            <a:lstStyle>
              <a:defPPr>
                <a:defRPr lang="en-GB"/>
              </a:defPPr>
              <a:lvl1pPr algn="ctr" defTabSz="457189">
                <a:buClr>
                  <a:srgbClr val="001135"/>
                </a:buClr>
                <a:defRPr sz="800" b="1">
                  <a:solidFill>
                    <a:schemeClr val="accent6">
                      <a:lumMod val="50000"/>
                    </a:schemeClr>
                  </a:solidFill>
                  <a:latin typeface="Nokia Pure Text Light"/>
                  <a:ea typeface="Nokia Pure Text" panose="020B0503020202020204" pitchFamily="34" charset="0"/>
                  <a:cs typeface="Nokia Pure Headline Light"/>
                </a:defRPr>
              </a:lvl1pPr>
            </a:lstStyle>
            <a:p>
              <a:pPr algn="r" defTabSz="609570" eaLnBrk="1" hangingPunct="1">
                <a:defRPr/>
              </a:pPr>
              <a:r>
                <a:rPr lang="pl-PL" sz="1067" dirty="0" err="1">
                  <a:solidFill>
                    <a:srgbClr val="4BDD33">
                      <a:lumMod val="50000"/>
                    </a:srgbClr>
                  </a:solidFill>
                </a:rPr>
                <a:t>Existing</a:t>
              </a:r>
              <a:r>
                <a:rPr lang="pl-PL" sz="1067" dirty="0">
                  <a:solidFill>
                    <a:srgbClr val="4BDD33">
                      <a:lumMod val="50000"/>
                    </a:srgbClr>
                  </a:solidFill>
                </a:rPr>
                <a:t> </a:t>
              </a:r>
              <a:r>
                <a:rPr lang="en-US" sz="1067" dirty="0">
                  <a:solidFill>
                    <a:srgbClr val="4BDD33">
                      <a:lumMod val="50000"/>
                    </a:srgbClr>
                  </a:solidFill>
                </a:rPr>
                <a:t>3</a:t>
              </a:r>
              <a:r>
                <a:rPr lang="en-US" sz="1067" baseline="30000" dirty="0">
                  <a:solidFill>
                    <a:srgbClr val="4BDD33">
                      <a:lumMod val="50000"/>
                    </a:srgbClr>
                  </a:solidFill>
                </a:rPr>
                <a:t>rd</a:t>
              </a:r>
              <a:r>
                <a:rPr lang="en-US" sz="1067" dirty="0">
                  <a:solidFill>
                    <a:srgbClr val="4BDD33">
                      <a:lumMod val="50000"/>
                    </a:srgbClr>
                  </a:solidFill>
                </a:rPr>
                <a:t> party scrubber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D25C3CE-1959-43D5-A531-6AF5DEFF241E}"/>
                </a:ext>
              </a:extLst>
            </p:cNvPr>
            <p:cNvGrpSpPr/>
            <p:nvPr/>
          </p:nvGrpSpPr>
          <p:grpSpPr>
            <a:xfrm>
              <a:off x="5764688" y="2861312"/>
              <a:ext cx="292290" cy="158373"/>
              <a:chOff x="6600369" y="2308778"/>
              <a:chExt cx="358846" cy="185043"/>
            </a:xfrm>
          </p:grpSpPr>
          <p:pic>
            <p:nvPicPr>
              <p:cNvPr id="119" name="Picture 36" descr="C:\Users\DML - Sarah T\Desktop\21314 - Nokia Icon update March 2016\Artwork\NOKIA Network Icons - All PNGs\Light Blue PNG Icons\WALL ICON_Light Blue_RGB.png">
                <a:extLst>
                  <a:ext uri="{FF2B5EF4-FFF2-40B4-BE49-F238E27FC236}">
                    <a16:creationId xmlns:a16="http://schemas.microsoft.com/office/drawing/2014/main" id="{5F5AE086-616B-4E5F-A8BC-AF9F782B09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0369" y="2308778"/>
                <a:ext cx="182880" cy="182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36" descr="C:\Users\DML - Sarah T\Desktop\21314 - Nokia Icon update March 2016\Artwork\NOKIA Network Icons - All PNGs\Light Blue PNG Icons\WALL ICON_Light Blue_RGB.png">
                <a:extLst>
                  <a:ext uri="{FF2B5EF4-FFF2-40B4-BE49-F238E27FC236}">
                    <a16:creationId xmlns:a16="http://schemas.microsoft.com/office/drawing/2014/main" id="{292A7593-76CF-428D-8476-E59D021DAA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76335" y="2310941"/>
                <a:ext cx="182880" cy="182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1" name="Picture 80" descr="A close up of a sign&#10;&#10;Description automatically generated">
              <a:extLst>
                <a:ext uri="{FF2B5EF4-FFF2-40B4-BE49-F238E27FC236}">
                  <a16:creationId xmlns:a16="http://schemas.microsoft.com/office/drawing/2014/main" id="{520BD997-ABA7-4B12-90F6-4886018F6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346" y="2486097"/>
              <a:ext cx="309600" cy="309600"/>
            </a:xfrm>
            <a:prstGeom prst="rect">
              <a:avLst/>
            </a:prstGeom>
          </p:spPr>
        </p:pic>
        <p:pic>
          <p:nvPicPr>
            <p:cNvPr id="87" name="Picture 36" descr="C:\Users\DML - Sarah T\Desktop\21314 - Nokia Icon update March 2016\Artwork\NOKIA Network Icons - All PNGs\Light Blue PNG Icons\WALL ICON_Light Blue_RGB.png">
              <a:extLst>
                <a:ext uri="{FF2B5EF4-FFF2-40B4-BE49-F238E27FC236}">
                  <a16:creationId xmlns:a16="http://schemas.microsoft.com/office/drawing/2014/main" id="{3C7F3355-7FDB-42A2-ADF9-EEE4D487B8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4281" y="2539523"/>
              <a:ext cx="182880" cy="18288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4E8CE19-5971-40F9-A5D4-F66C5FF3BFAB}"/>
                </a:ext>
              </a:extLst>
            </p:cNvPr>
            <p:cNvSpPr txBox="1"/>
            <p:nvPr/>
          </p:nvSpPr>
          <p:spPr>
            <a:xfrm>
              <a:off x="5112394" y="2507551"/>
              <a:ext cx="678919" cy="268565"/>
            </a:xfrm>
            <a:prstGeom prst="rect">
              <a:avLst/>
            </a:prstGeom>
            <a:noFill/>
          </p:spPr>
          <p:txBody>
            <a:bodyPr wrap="square" lIns="96000" tIns="96000" rIns="96000" bIns="96000" rtlCol="0">
              <a:spAutoFit/>
            </a:bodyPr>
            <a:lstStyle>
              <a:defPPr>
                <a:defRPr lang="en-GB"/>
              </a:defPPr>
              <a:lvl1pPr algn="ctr" defTabSz="457189">
                <a:buClr>
                  <a:srgbClr val="001135"/>
                </a:buClr>
                <a:defRPr sz="800" b="1">
                  <a:solidFill>
                    <a:schemeClr val="accent6">
                      <a:lumMod val="50000"/>
                    </a:schemeClr>
                  </a:solidFill>
                  <a:latin typeface="Nokia Pure Text Light"/>
                  <a:ea typeface="Nokia Pure Text" panose="020B0503020202020204" pitchFamily="34" charset="0"/>
                  <a:cs typeface="Nokia Pure Headline Light"/>
                </a:defRPr>
              </a:lvl1pPr>
            </a:lstStyle>
            <a:p>
              <a:pPr algn="r" defTabSz="609570" eaLnBrk="1" hangingPunct="1">
                <a:defRPr/>
              </a:pPr>
              <a:r>
                <a:rPr lang="pl-PL" sz="1067" dirty="0">
                  <a:solidFill>
                    <a:srgbClr val="4BDD33">
                      <a:lumMod val="50000"/>
                    </a:srgbClr>
                  </a:solidFill>
                </a:rPr>
                <a:t>Nokia </a:t>
              </a:r>
              <a:r>
                <a:rPr lang="en-US" sz="1067" dirty="0">
                  <a:solidFill>
                    <a:srgbClr val="4BDD33">
                      <a:lumMod val="50000"/>
                    </a:srgbClr>
                  </a:solidFill>
                </a:rPr>
                <a:t>DMS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C00114B4-1383-4925-A6BA-97E4797E605E}"/>
                </a:ext>
              </a:extLst>
            </p:cNvPr>
            <p:cNvSpPr txBox="1"/>
            <p:nvPr/>
          </p:nvSpPr>
          <p:spPr>
            <a:xfrm>
              <a:off x="1954939" y="2413154"/>
              <a:ext cx="2521243" cy="846481"/>
            </a:xfrm>
            <a:prstGeom prst="rect">
              <a:avLst/>
            </a:prstGeom>
            <a:noFill/>
          </p:spPr>
          <p:txBody>
            <a:bodyPr wrap="square" lIns="121920" tIns="60960" rIns="121920" bIns="60960" anchor="t">
              <a:spAutoFit/>
            </a:bodyPr>
            <a:lstStyle/>
            <a:p>
              <a:pPr algn="r" defTabSz="609585" eaLnBrk="1" hangingPunct="1">
                <a:defRPr/>
              </a:pPr>
              <a:r>
                <a:rPr lang="en-US" sz="1600" b="1" dirty="0">
                  <a:solidFill>
                    <a:srgbClr val="4BDD33">
                      <a:lumMod val="50000"/>
                    </a:srgbClr>
                  </a:solidFill>
                  <a:latin typeface="Nokia Pure Text Light"/>
                </a:rPr>
                <a:t>Defender Mitigation System</a:t>
              </a:r>
            </a:p>
            <a:p>
              <a:pPr algn="r" defTabSz="609585" eaLnBrk="1" hangingPunct="1">
                <a:defRPr/>
              </a:pPr>
              <a:r>
                <a:rPr lang="en-US" sz="1600" b="1" dirty="0">
                  <a:solidFill>
                    <a:srgbClr val="4BDD33">
                      <a:lumMod val="50000"/>
                    </a:srgbClr>
                  </a:solidFill>
                  <a:latin typeface="Nokia Pure Text Light"/>
                </a:rPr>
                <a:t>or other scrubbing appliance</a:t>
              </a:r>
            </a:p>
            <a:p>
              <a:pPr algn="r" defTabSz="609585" eaLnBrk="1" hangingPunct="1">
                <a:defRPr/>
              </a:pPr>
              <a:r>
                <a:rPr lang="en-US" sz="1067" dirty="0">
                  <a:solidFill>
                    <a:srgbClr val="4BDD33"/>
                  </a:solidFill>
                  <a:latin typeface="Nokia Pure Text Light"/>
                </a:rPr>
                <a:t>When edge routers not fit for surgical DDoS filtering or for Premium business customers (or when security teams want their own thing</a:t>
              </a:r>
              <a:r>
                <a:rPr lang="en-US" sz="1200" dirty="0">
                  <a:solidFill>
                    <a:srgbClr val="4BDD33"/>
                  </a:solidFill>
                  <a:latin typeface="Nokia Pure Text Light"/>
                </a:rPr>
                <a:t>)</a:t>
              </a:r>
            </a:p>
          </p:txBody>
        </p:sp>
        <p:cxnSp>
          <p:nvCxnSpPr>
            <p:cNvPr id="130" name="Connector: Elbow 129">
              <a:extLst>
                <a:ext uri="{FF2B5EF4-FFF2-40B4-BE49-F238E27FC236}">
                  <a16:creationId xmlns:a16="http://schemas.microsoft.com/office/drawing/2014/main" id="{1090DBD3-76C2-40F2-9726-3C93EE0E86B4}"/>
                </a:ext>
              </a:extLst>
            </p:cNvPr>
            <p:cNvCxnSpPr>
              <a:cxnSpLocks/>
              <a:stCxn id="102" idx="1"/>
              <a:endCxn id="81" idx="3"/>
            </p:cNvCxnSpPr>
            <p:nvPr/>
          </p:nvCxnSpPr>
          <p:spPr>
            <a:xfrm rot="10800000">
              <a:off x="6067946" y="2640898"/>
              <a:ext cx="1519132" cy="71209"/>
            </a:xfrm>
            <a:prstGeom prst="bentConnector3">
              <a:avLst>
                <a:gd name="adj1" fmla="val 50000"/>
              </a:avLst>
            </a:prstGeom>
            <a:ln w="6350" cmpd="sng">
              <a:solidFill>
                <a:srgbClr val="00B050"/>
              </a:solidFill>
              <a:prstDash val="dash"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or: Elbow 132">
              <a:extLst>
                <a:ext uri="{FF2B5EF4-FFF2-40B4-BE49-F238E27FC236}">
                  <a16:creationId xmlns:a16="http://schemas.microsoft.com/office/drawing/2014/main" id="{3057529A-ECC3-4D4D-A449-59DA0BE44B2E}"/>
                </a:ext>
              </a:extLst>
            </p:cNvPr>
            <p:cNvCxnSpPr>
              <a:cxnSpLocks/>
              <a:stCxn id="102" idx="1"/>
              <a:endCxn id="79" idx="3"/>
            </p:cNvCxnSpPr>
            <p:nvPr/>
          </p:nvCxnSpPr>
          <p:spPr>
            <a:xfrm rot="10800000" flipV="1">
              <a:off x="6056978" y="2712106"/>
              <a:ext cx="1530100" cy="229318"/>
            </a:xfrm>
            <a:prstGeom prst="bentConnector3">
              <a:avLst>
                <a:gd name="adj1" fmla="val 50000"/>
              </a:avLst>
            </a:prstGeom>
            <a:ln w="6350" cmpd="sng">
              <a:solidFill>
                <a:srgbClr val="00B050"/>
              </a:solidFill>
              <a:prstDash val="dash"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4D0A3A4E-6799-4828-B6F7-784CBCD1A730}"/>
                </a:ext>
              </a:extLst>
            </p:cNvPr>
            <p:cNvSpPr txBox="1"/>
            <p:nvPr/>
          </p:nvSpPr>
          <p:spPr>
            <a:xfrm>
              <a:off x="6141860" y="2464063"/>
              <a:ext cx="623617" cy="253080"/>
            </a:xfrm>
            <a:prstGeom prst="rect">
              <a:avLst/>
            </a:prstGeom>
            <a:noFill/>
          </p:spPr>
          <p:txBody>
            <a:bodyPr wrap="square" lIns="96000" tIns="96000" rIns="96000" bIns="96000" rtlCol="0">
              <a:spAutoFit/>
            </a:bodyPr>
            <a:lstStyle/>
            <a:p>
              <a:pPr algn="ctr" defTabSz="609570" eaLnBrk="1" hangingPunct="1">
                <a:buClr>
                  <a:srgbClr val="001135"/>
                </a:buClr>
                <a:defRPr/>
              </a:pPr>
              <a:r>
                <a:rPr lang="en-US" sz="933" dirty="0">
                  <a:solidFill>
                    <a:srgbClr val="4BDD33">
                      <a:lumMod val="50000"/>
                    </a:srgbClr>
                  </a:solidFill>
                  <a:latin typeface="Nokia Pure Text Light"/>
                  <a:ea typeface="Nokia Pure Text" panose="020B0503020202020204" pitchFamily="34" charset="0"/>
                  <a:cs typeface="Nokia Pure Headline Light"/>
                </a:rPr>
                <a:t>Netconf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C04ECD54-9EAC-44CE-A524-49BED71F2422}"/>
                </a:ext>
              </a:extLst>
            </p:cNvPr>
            <p:cNvSpPr txBox="1"/>
            <p:nvPr/>
          </p:nvSpPr>
          <p:spPr>
            <a:xfrm>
              <a:off x="6148579" y="2763591"/>
              <a:ext cx="623617" cy="253080"/>
            </a:xfrm>
            <a:prstGeom prst="rect">
              <a:avLst/>
            </a:prstGeom>
            <a:noFill/>
          </p:spPr>
          <p:txBody>
            <a:bodyPr wrap="square" lIns="96000" tIns="96000" rIns="96000" bIns="96000" rtlCol="0">
              <a:spAutoFit/>
            </a:bodyPr>
            <a:lstStyle/>
            <a:p>
              <a:pPr algn="ctr" defTabSz="609570" eaLnBrk="1" hangingPunct="1">
                <a:buClr>
                  <a:srgbClr val="001135"/>
                </a:buClr>
                <a:defRPr/>
              </a:pPr>
              <a:r>
                <a:rPr lang="en-US" sz="933" dirty="0">
                  <a:solidFill>
                    <a:srgbClr val="4BDD33">
                      <a:lumMod val="50000"/>
                    </a:srgbClr>
                  </a:solidFill>
                  <a:latin typeface="Nokia Pure Text Light"/>
                  <a:ea typeface="Nokia Pure Text" panose="020B0503020202020204" pitchFamily="34" charset="0"/>
                  <a:cs typeface="Nokia Pure Headline Light"/>
                </a:rPr>
                <a:t>API/BGP</a:t>
              </a:r>
            </a:p>
          </p:txBody>
        </p:sp>
        <p:sp>
          <p:nvSpPr>
            <p:cNvPr id="141" name="Arrow: Right 140">
              <a:extLst>
                <a:ext uri="{FF2B5EF4-FFF2-40B4-BE49-F238E27FC236}">
                  <a16:creationId xmlns:a16="http://schemas.microsoft.com/office/drawing/2014/main" id="{3C5FF1BE-BCD8-46E8-988A-EBFB46D410BF}"/>
                </a:ext>
              </a:extLst>
            </p:cNvPr>
            <p:cNvSpPr/>
            <p:nvPr/>
          </p:nvSpPr>
          <p:spPr>
            <a:xfrm>
              <a:off x="4405304" y="2643771"/>
              <a:ext cx="540000" cy="229545"/>
            </a:xfrm>
            <a:prstGeom prst="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BE" sz="1600" dirty="0" err="1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pic>
        <p:nvPicPr>
          <p:cNvPr id="72" name="Picture 37" descr="\\DML-NAS\DML_Data\1 Live Jobs\Nokia\21314 - Nokia Icon update March 2016\Artwork\NOKIA Network Icons - All PNGs\Blue Black PNG Icons\PRODUCT ICON_Blue Black_RGB.png">
            <a:extLst>
              <a:ext uri="{FF2B5EF4-FFF2-40B4-BE49-F238E27FC236}">
                <a16:creationId xmlns:a16="http://schemas.microsoft.com/office/drawing/2014/main" id="{B6A2BF5B-12C7-4415-BD07-0CE77C7EE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38540" y="4724548"/>
            <a:ext cx="345891" cy="11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37" descr="\\DML-NAS\DML_Data\1 Live Jobs\Nokia\21314 - Nokia Icon update March 2016\Artwork\NOKIA Network Icons - All PNGs\Blue Black PNG Icons\PRODUCT ICON_Blue Black_RGB.png">
            <a:extLst>
              <a:ext uri="{FF2B5EF4-FFF2-40B4-BE49-F238E27FC236}">
                <a16:creationId xmlns:a16="http://schemas.microsoft.com/office/drawing/2014/main" id="{BCE2646D-22A1-4940-B700-DFC250CCC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6688" y="4686335"/>
            <a:ext cx="345891" cy="11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37" descr="\\DML-NAS\DML_Data\1 Live Jobs\Nokia\21314 - Nokia Icon update March 2016\Artwork\NOKIA Network Icons - All PNGs\Blue Black PNG Icons\PRODUCT ICON_Blue Black_RGB.png">
            <a:extLst>
              <a:ext uri="{FF2B5EF4-FFF2-40B4-BE49-F238E27FC236}">
                <a16:creationId xmlns:a16="http://schemas.microsoft.com/office/drawing/2014/main" id="{560D0BEB-6277-47A6-BBBE-E4602797C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29385" y="5674409"/>
            <a:ext cx="345891" cy="11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37" descr="\\DML-NAS\DML_Data\1 Live Jobs\Nokia\21314 - Nokia Icon update March 2016\Artwork\NOKIA Network Icons - All PNGs\Blue Black PNG Icons\PRODUCT ICON_Blue Black_RGB.png">
            <a:extLst>
              <a:ext uri="{FF2B5EF4-FFF2-40B4-BE49-F238E27FC236}">
                <a16:creationId xmlns:a16="http://schemas.microsoft.com/office/drawing/2014/main" id="{3A5EC97B-1029-4C6F-85F1-F6D4940B1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87533" y="5636196"/>
            <a:ext cx="345891" cy="11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20F04D88-335A-4F11-AFF9-E5A29D6AABEA}"/>
              </a:ext>
            </a:extLst>
          </p:cNvPr>
          <p:cNvCxnSpPr>
            <a:cxnSpLocks/>
            <a:stCxn id="146" idx="3"/>
            <a:endCxn id="147" idx="3"/>
          </p:cNvCxnSpPr>
          <p:nvPr/>
        </p:nvCxnSpPr>
        <p:spPr>
          <a:xfrm flipV="1">
            <a:off x="8433425" y="5692120"/>
            <a:ext cx="483548" cy="3273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Picture 74">
            <a:extLst>
              <a:ext uri="{FF2B5EF4-FFF2-40B4-BE49-F238E27FC236}">
                <a16:creationId xmlns:a16="http://schemas.microsoft.com/office/drawing/2014/main" id="{9055A26D-2891-446D-885B-08437D8282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75643" y="491723"/>
            <a:ext cx="371527" cy="400107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8DA1096C-78D5-4A84-8011-C5780674DEB6}"/>
              </a:ext>
            </a:extLst>
          </p:cNvPr>
          <p:cNvSpPr/>
          <p:nvPr/>
        </p:nvSpPr>
        <p:spPr>
          <a:xfrm>
            <a:off x="2579176" y="2404060"/>
            <a:ext cx="8792965" cy="2079035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BE" sz="1600" dirty="0" err="1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FAD03E9-4B14-4930-A43F-3F0C9C7EA96C}"/>
              </a:ext>
            </a:extLst>
          </p:cNvPr>
          <p:cNvSpPr txBox="1"/>
          <p:nvPr/>
        </p:nvSpPr>
        <p:spPr>
          <a:xfrm>
            <a:off x="1280992" y="2409624"/>
            <a:ext cx="1319073" cy="466269"/>
          </a:xfrm>
          <a:prstGeom prst="rect">
            <a:avLst/>
          </a:prstGeom>
          <a:solidFill>
            <a:schemeClr val="accent3"/>
          </a:solidFill>
        </p:spPr>
        <p:txBody>
          <a:bodyPr wrap="square" lIns="48000" tIns="48000" rIns="48000" bIns="48000" rtlCol="0" anchor="t">
            <a:spAutoFit/>
          </a:bodyPr>
          <a:lstStyle/>
          <a:p>
            <a:pPr algn="ctr" defTabSz="609570" eaLnBrk="1" hangingPunct="1">
              <a:buClr>
                <a:srgbClr val="001135"/>
              </a:buClr>
              <a:defRPr/>
            </a:pPr>
            <a:r>
              <a:rPr lang="en-US" sz="1200" dirty="0">
                <a:solidFill>
                  <a:srgbClr val="FFFFFF"/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rPr>
              <a:t>Edge/</a:t>
            </a:r>
            <a:r>
              <a:rPr lang="en-US" sz="1200" dirty="0" err="1">
                <a:solidFill>
                  <a:srgbClr val="FFFFFF"/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rPr>
              <a:t>onnet</a:t>
            </a:r>
            <a:r>
              <a:rPr lang="en-US" sz="1200" dirty="0">
                <a:solidFill>
                  <a:srgbClr val="FFFFFF"/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rPr>
              <a:t> DDoS protection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0FA209-5FE9-4D66-B472-9B37331A86D8}"/>
              </a:ext>
            </a:extLst>
          </p:cNvPr>
          <p:cNvGrpSpPr/>
          <p:nvPr/>
        </p:nvGrpSpPr>
        <p:grpSpPr>
          <a:xfrm>
            <a:off x="1266618" y="1334893"/>
            <a:ext cx="10105521" cy="2076775"/>
            <a:chOff x="949963" y="1001169"/>
            <a:chExt cx="7579141" cy="1557581"/>
          </a:xfrm>
        </p:grpSpPr>
        <p:pic>
          <p:nvPicPr>
            <p:cNvPr id="11" name="Picture 10" descr="A picture containing necklace, lamp&#10;&#10;Description automatically generated">
              <a:extLst>
                <a:ext uri="{FF2B5EF4-FFF2-40B4-BE49-F238E27FC236}">
                  <a16:creationId xmlns:a16="http://schemas.microsoft.com/office/drawing/2014/main" id="{E1935E30-22EE-4918-85FC-B8D82077C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140" y="1122732"/>
              <a:ext cx="800564" cy="566840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F602903-2196-4AE6-B2AD-35EA0554E782}"/>
                </a:ext>
              </a:extLst>
            </p:cNvPr>
            <p:cNvGrpSpPr/>
            <p:nvPr/>
          </p:nvGrpSpPr>
          <p:grpSpPr>
            <a:xfrm>
              <a:off x="5472485" y="1254040"/>
              <a:ext cx="311888" cy="186882"/>
              <a:chOff x="4786144" y="1071017"/>
              <a:chExt cx="336580" cy="182880"/>
            </a:xfrm>
          </p:grpSpPr>
          <p:pic>
            <p:nvPicPr>
              <p:cNvPr id="40" name="Picture 36" descr="C:\Users\DML - Sarah T\Desktop\21314 - Nokia Icon update March 2016\Artwork\NOKIA Network Icons - All PNGs\Light Blue PNG Icons\WALL ICON_Light Blue_RGB.png">
                <a:extLst>
                  <a:ext uri="{FF2B5EF4-FFF2-40B4-BE49-F238E27FC236}">
                    <a16:creationId xmlns:a16="http://schemas.microsoft.com/office/drawing/2014/main" id="{593E9DDD-A8D2-4684-8FC2-5334D540E9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6144" y="1071017"/>
                <a:ext cx="182880" cy="182880"/>
              </a:xfrm>
              <a:prstGeom prst="rect">
                <a:avLst/>
              </a:prstGeom>
              <a:solidFill>
                <a:schemeClr val="accent3"/>
              </a:solidFill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36" descr="C:\Users\DML - Sarah T\Desktop\21314 - Nokia Icon update March 2016\Artwork\NOKIA Network Icons - All PNGs\Light Blue PNG Icons\WALL ICON_Light Blue_RGB.png">
                <a:extLst>
                  <a:ext uri="{FF2B5EF4-FFF2-40B4-BE49-F238E27FC236}">
                    <a16:creationId xmlns:a16="http://schemas.microsoft.com/office/drawing/2014/main" id="{2319629E-0744-4529-BB06-2BA3D5F6CC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9844" y="1071017"/>
                <a:ext cx="182880" cy="182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0DB97864-9CF4-4B5F-92B0-29ACAC19948B}"/>
                </a:ext>
              </a:extLst>
            </p:cNvPr>
            <p:cNvSpPr txBox="1"/>
            <p:nvPr/>
          </p:nvSpPr>
          <p:spPr>
            <a:xfrm>
              <a:off x="5095501" y="1352924"/>
              <a:ext cx="1037802" cy="360754"/>
            </a:xfrm>
            <a:prstGeom prst="rect">
              <a:avLst/>
            </a:prstGeom>
            <a:noFill/>
          </p:spPr>
          <p:txBody>
            <a:bodyPr wrap="square" lIns="96000" tIns="96000" rIns="96000" bIns="96000" rtlCol="0">
              <a:spAutoFit/>
            </a:bodyPr>
            <a:lstStyle/>
            <a:p>
              <a:pPr algn="ctr" defTabSz="609570" eaLnBrk="1" hangingPunct="1">
                <a:buClr>
                  <a:srgbClr val="001135"/>
                </a:buClr>
                <a:defRPr/>
              </a:pPr>
              <a:r>
                <a:rPr lang="en-US" sz="933" b="1" dirty="0">
                  <a:solidFill>
                    <a:srgbClr val="001135"/>
                  </a:solidFill>
                  <a:latin typeface="Nokia Pure Text Light"/>
                  <a:ea typeface="Nokia Pure Text" panose="020B0503020202020204" pitchFamily="34" charset="0"/>
                  <a:cs typeface="Nokia Pure Headline Light"/>
                </a:rPr>
                <a:t>Cloud scrubber </a:t>
              </a:r>
              <a:r>
                <a:rPr lang="en-US" sz="933" dirty="0">
                  <a:solidFill>
                    <a:srgbClr val="001135"/>
                  </a:solidFill>
                  <a:latin typeface="Nokia Pure Text Light"/>
                  <a:ea typeface="Nokia Pure Text" panose="020B0503020202020204" pitchFamily="34" charset="0"/>
                  <a:cs typeface="Nokia Pure Headline Light"/>
                </a:rPr>
                <a:t>(overload)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8086C30-D5C7-4A26-B54A-4A3581372A68}"/>
                </a:ext>
              </a:extLst>
            </p:cNvPr>
            <p:cNvSpPr txBox="1"/>
            <p:nvPr/>
          </p:nvSpPr>
          <p:spPr>
            <a:xfrm>
              <a:off x="1565328" y="1161400"/>
              <a:ext cx="2838860" cy="415498"/>
            </a:xfrm>
            <a:prstGeom prst="rect">
              <a:avLst/>
            </a:prstGeom>
            <a:noFill/>
          </p:spPr>
          <p:txBody>
            <a:bodyPr wrap="square" lIns="121920" tIns="60960" rIns="121920" bIns="60960" anchor="t">
              <a:spAutoFit/>
            </a:bodyPr>
            <a:lstStyle/>
            <a:p>
              <a:pPr algn="r" defTabSz="609585" eaLnBrk="1" hangingPunct="1">
                <a:defRPr/>
              </a:pPr>
              <a:r>
                <a:rPr lang="en-US" sz="1600" b="1" dirty="0">
                  <a:solidFill>
                    <a:srgbClr val="00B0F0"/>
                  </a:solidFill>
                  <a:latin typeface="Nokia Pure Text Light"/>
                </a:rPr>
                <a:t>Cloud-DDoS Service</a:t>
              </a:r>
            </a:p>
            <a:p>
              <a:pPr algn="r" defTabSz="609585" eaLnBrk="1" hangingPunct="1">
                <a:defRPr/>
              </a:pPr>
              <a:r>
                <a:rPr lang="en-US" sz="1200" dirty="0">
                  <a:solidFill>
                    <a:srgbClr val="00B0F0"/>
                  </a:solidFill>
                  <a:latin typeface="Nokia Pure Text Light"/>
                </a:rPr>
                <a:t>when DDoS Attack size  &gt; free peering BW</a:t>
              </a:r>
            </a:p>
          </p:txBody>
        </p:sp>
        <p:sp>
          <p:nvSpPr>
            <p:cNvPr id="51" name="Arrow: Right 50">
              <a:extLst>
                <a:ext uri="{FF2B5EF4-FFF2-40B4-BE49-F238E27FC236}">
                  <a16:creationId xmlns:a16="http://schemas.microsoft.com/office/drawing/2014/main" id="{654131E2-2340-4786-886D-BDCFA38E1797}"/>
                </a:ext>
              </a:extLst>
            </p:cNvPr>
            <p:cNvSpPr/>
            <p:nvPr/>
          </p:nvSpPr>
          <p:spPr>
            <a:xfrm>
              <a:off x="4340454" y="1232708"/>
              <a:ext cx="540000" cy="229545"/>
            </a:xfrm>
            <a:prstGeom prst="rightArrow">
              <a:avLst/>
            </a:prstGeom>
            <a:solidFill>
              <a:srgbClr val="00B0F0">
                <a:alpha val="5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BE" sz="1600" dirty="0" err="1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DC46906-DB35-447B-B937-A3A668216B9E}"/>
                </a:ext>
              </a:extLst>
            </p:cNvPr>
            <p:cNvSpPr txBox="1"/>
            <p:nvPr/>
          </p:nvSpPr>
          <p:spPr>
            <a:xfrm>
              <a:off x="7443512" y="1308654"/>
              <a:ext cx="572436" cy="576101"/>
            </a:xfrm>
            <a:prstGeom prst="rect">
              <a:avLst/>
            </a:prstGeom>
            <a:noFill/>
          </p:spPr>
          <p:txBody>
            <a:bodyPr wrap="square" lIns="96000" tIns="96000" rIns="96000" bIns="96000" rtlCol="0">
              <a:spAutoFit/>
            </a:bodyPr>
            <a:lstStyle/>
            <a:p>
              <a:pPr algn="r" defTabSz="609570" eaLnBrk="1" hangingPunct="1">
                <a:buClr>
                  <a:srgbClr val="001135"/>
                </a:buClr>
                <a:defRPr/>
              </a:pPr>
              <a:r>
                <a:rPr lang="en-US" sz="933" dirty="0">
                  <a:solidFill>
                    <a:srgbClr val="4BDD33">
                      <a:lumMod val="50000"/>
                    </a:srgbClr>
                  </a:solidFill>
                  <a:latin typeface="Nokia Pure Text Light"/>
                  <a:ea typeface="Nokia Pure Text" panose="020B0503020202020204" pitchFamily="34" charset="0"/>
                  <a:cs typeface="Nokia Pure Headline Light"/>
                </a:rPr>
                <a:t>BGP</a:t>
              </a:r>
            </a:p>
            <a:p>
              <a:pPr algn="r" defTabSz="609570" eaLnBrk="1" hangingPunct="1">
                <a:buClr>
                  <a:srgbClr val="001135"/>
                </a:buClr>
                <a:defRPr/>
              </a:pPr>
              <a:r>
                <a:rPr lang="en-US" sz="933" dirty="0">
                  <a:solidFill>
                    <a:srgbClr val="4BDD33">
                      <a:lumMod val="50000"/>
                    </a:srgbClr>
                  </a:solidFill>
                  <a:latin typeface="Nokia Pure Text Light"/>
                  <a:ea typeface="Nokia Pure Text" panose="020B0503020202020204" pitchFamily="34" charset="0"/>
                  <a:cs typeface="Nokia Pure Headline Light"/>
                </a:rPr>
                <a:t>API</a:t>
              </a:r>
            </a:p>
            <a:p>
              <a:pPr algn="r" defTabSz="609570" eaLnBrk="1" hangingPunct="1">
                <a:buClr>
                  <a:srgbClr val="001135"/>
                </a:buClr>
                <a:defRPr/>
              </a:pPr>
              <a:r>
                <a:rPr lang="en-US" sz="933" dirty="0">
                  <a:solidFill>
                    <a:srgbClr val="4BDD33">
                      <a:lumMod val="50000"/>
                    </a:srgbClr>
                  </a:solidFill>
                  <a:latin typeface="Nokia Pure Text Light"/>
                  <a:ea typeface="Nokia Pure Text" panose="020B0503020202020204" pitchFamily="34" charset="0"/>
                  <a:cs typeface="Nokia Pure Headline Light"/>
                </a:rPr>
                <a:t>Syslog</a:t>
              </a:r>
            </a:p>
            <a:p>
              <a:pPr algn="r" defTabSz="609570" eaLnBrk="1" hangingPunct="1">
                <a:buClr>
                  <a:srgbClr val="001135"/>
                </a:buClr>
                <a:defRPr/>
              </a:pPr>
              <a:r>
                <a:rPr lang="en-US" sz="933" dirty="0">
                  <a:solidFill>
                    <a:srgbClr val="4BDD33">
                      <a:lumMod val="50000"/>
                    </a:srgbClr>
                  </a:solidFill>
                  <a:latin typeface="Nokia Pure Text Light"/>
                  <a:ea typeface="Nokia Pure Text" panose="020B0503020202020204" pitchFamily="34" charset="0"/>
                  <a:cs typeface="Nokia Pure Headline Light"/>
                </a:rPr>
                <a:t>…</a:t>
              </a:r>
            </a:p>
          </p:txBody>
        </p:sp>
        <p:cxnSp>
          <p:nvCxnSpPr>
            <p:cNvPr id="122" name="Connector: Elbow 121">
              <a:extLst>
                <a:ext uri="{FF2B5EF4-FFF2-40B4-BE49-F238E27FC236}">
                  <a16:creationId xmlns:a16="http://schemas.microsoft.com/office/drawing/2014/main" id="{92F21D91-78FE-4044-B7C3-D574A692512A}"/>
                </a:ext>
              </a:extLst>
            </p:cNvPr>
            <p:cNvCxnSpPr>
              <a:cxnSpLocks/>
              <a:stCxn id="102" idx="0"/>
              <a:endCxn id="91" idx="3"/>
            </p:cNvCxnSpPr>
            <p:nvPr/>
          </p:nvCxnSpPr>
          <p:spPr>
            <a:xfrm rot="16200000" flipV="1">
              <a:off x="6277025" y="854830"/>
              <a:ext cx="1211269" cy="2196571"/>
            </a:xfrm>
            <a:prstGeom prst="bentConnector2">
              <a:avLst/>
            </a:prstGeom>
            <a:ln w="19050" cmpd="sng">
              <a:solidFill>
                <a:srgbClr val="00B050"/>
              </a:solidFill>
              <a:prstDash val="dash"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DE92EEA-AEF3-4B88-B958-16B2FFD3DF9B}"/>
                </a:ext>
              </a:extLst>
            </p:cNvPr>
            <p:cNvSpPr/>
            <p:nvPr/>
          </p:nvSpPr>
          <p:spPr>
            <a:xfrm>
              <a:off x="1934379" y="1004979"/>
              <a:ext cx="6594725" cy="747902"/>
            </a:xfrm>
            <a:prstGeom prst="rect">
              <a:avLst/>
            </a:prstGeom>
            <a:noFill/>
            <a:ln>
              <a:solidFill>
                <a:schemeClr val="accent2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BE" sz="1600" dirty="0" err="1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5925F01-5AEB-4FB2-8BDE-4102FC592A56}"/>
                </a:ext>
              </a:extLst>
            </p:cNvPr>
            <p:cNvSpPr txBox="1"/>
            <p:nvPr/>
          </p:nvSpPr>
          <p:spPr>
            <a:xfrm>
              <a:off x="949963" y="1001169"/>
              <a:ext cx="989305" cy="349702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lIns="48000" tIns="48000" rIns="48000" bIns="48000" rtlCol="0" anchor="t">
              <a:spAutoFit/>
            </a:bodyPr>
            <a:lstStyle/>
            <a:p>
              <a:pPr algn="ctr" defTabSz="609570" eaLnBrk="1" hangingPunct="1">
                <a:buClr>
                  <a:srgbClr val="001135"/>
                </a:buClr>
                <a:defRPr/>
              </a:pPr>
              <a:r>
                <a:rPr lang="en-US" sz="1200" dirty="0">
                  <a:solidFill>
                    <a:srgbClr val="FFFFFF"/>
                  </a:solidFill>
                  <a:latin typeface="Nokia Pure Text Light"/>
                  <a:ea typeface="Nokia Pure Text" panose="020B0503020202020204" pitchFamily="34" charset="0"/>
                  <a:cs typeface="Nokia Pure Headline Light"/>
                </a:rPr>
                <a:t>Cloud DDoS protection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8D208A2-1DD7-4CE5-BDEC-93645202F130}"/>
              </a:ext>
            </a:extLst>
          </p:cNvPr>
          <p:cNvGrpSpPr/>
          <p:nvPr/>
        </p:nvGrpSpPr>
        <p:grpSpPr>
          <a:xfrm>
            <a:off x="643783" y="3443578"/>
            <a:ext cx="10728359" cy="2798184"/>
            <a:chOff x="482837" y="2582683"/>
            <a:chExt cx="8046269" cy="2098638"/>
          </a:xfrm>
        </p:grpSpPr>
        <p:pic>
          <p:nvPicPr>
            <p:cNvPr id="77" name="Picture 36" descr="C:\Users\DML - Sarah T\Desktop\21314 - Nokia Icon update March 2016\Artwork\NOKIA Network Icons - All PNGs\Light Blue PNG Icons\WALL ICON_Light Blue_RGB.png">
              <a:extLst>
                <a:ext uri="{FF2B5EF4-FFF2-40B4-BE49-F238E27FC236}">
                  <a16:creationId xmlns:a16="http://schemas.microsoft.com/office/drawing/2014/main" id="{9C179CC6-B441-4434-8C9E-D87CEF40B9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8136" y="3434739"/>
              <a:ext cx="182880" cy="18288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Arrow: Right 119">
              <a:extLst>
                <a:ext uri="{FF2B5EF4-FFF2-40B4-BE49-F238E27FC236}">
                  <a16:creationId xmlns:a16="http://schemas.microsoft.com/office/drawing/2014/main" id="{19E8692F-F1F2-459A-8F82-47D27ADF838E}"/>
                </a:ext>
              </a:extLst>
            </p:cNvPr>
            <p:cNvSpPr/>
            <p:nvPr/>
          </p:nvSpPr>
          <p:spPr>
            <a:xfrm rot="19510442">
              <a:off x="4497799" y="3535802"/>
              <a:ext cx="602290" cy="229545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BE" sz="1600" dirty="0" err="1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2DFB08AD-70E8-4244-9796-D08DDAA58C4B}"/>
                </a:ext>
              </a:extLst>
            </p:cNvPr>
            <p:cNvSpPr txBox="1"/>
            <p:nvPr/>
          </p:nvSpPr>
          <p:spPr>
            <a:xfrm>
              <a:off x="1951179" y="3539429"/>
              <a:ext cx="2540875" cy="807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09585" eaLnBrk="1" hangingPunct="1">
                <a:defRPr/>
              </a:pPr>
              <a:r>
                <a:rPr lang="en-US" sz="1600" b="1" dirty="0">
                  <a:solidFill>
                    <a:srgbClr val="124191"/>
                  </a:solidFill>
                  <a:latin typeface="Nokia Pure Text Light"/>
                </a:rPr>
                <a:t>Inline Next-Gen FW or WAF</a:t>
              </a:r>
            </a:p>
            <a:p>
              <a:pPr algn="r" defTabSz="609585" eaLnBrk="1" hangingPunct="1">
                <a:defRPr/>
              </a:pPr>
              <a:r>
                <a:rPr lang="en-US" sz="1200" dirty="0">
                  <a:solidFill>
                    <a:srgbClr val="124191"/>
                  </a:solidFill>
                  <a:latin typeface="Nokia Pure Text Light"/>
                </a:rPr>
                <a:t>Protection DNS &amp; critical servers against application attacks</a:t>
              </a:r>
            </a:p>
            <a:p>
              <a:pPr algn="r" defTabSz="609585" eaLnBrk="1" hangingPunct="1">
                <a:defRPr/>
              </a:pPr>
              <a:r>
                <a:rPr lang="en-US" sz="1200" dirty="0">
                  <a:solidFill>
                    <a:srgbClr val="124191"/>
                  </a:solidFill>
                  <a:latin typeface="Nokia Pure Text Light"/>
                </a:rPr>
                <a:t>Controlling access to DMZ/networks &amp; servers</a:t>
              </a:r>
            </a:p>
            <a:p>
              <a:pPr algn="r" defTabSz="609585" eaLnBrk="1" hangingPunct="1">
                <a:defRPr/>
              </a:pPr>
              <a:endParaRPr lang="en-US" sz="1200" dirty="0">
                <a:solidFill>
                  <a:srgbClr val="124191"/>
                </a:solidFill>
                <a:latin typeface="Nokia Pure Text Light"/>
              </a:endParaRPr>
            </a:p>
          </p:txBody>
        </p:sp>
        <p:pic>
          <p:nvPicPr>
            <p:cNvPr id="147" name="Picture 36" descr="C:\Users\DML - Sarah T\Desktop\21314 - Nokia Icon update March 2016\Artwork\NOKIA Network Icons - All PNGs\Light Blue PNG Icons\WALL ICON_Light Blue_RGB.png">
              <a:extLst>
                <a:ext uri="{FF2B5EF4-FFF2-40B4-BE49-F238E27FC236}">
                  <a16:creationId xmlns:a16="http://schemas.microsoft.com/office/drawing/2014/main" id="{B7AAE2EC-4F55-4771-9337-8C64DA0B5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7890" y="4179169"/>
              <a:ext cx="179839" cy="17983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C3E9B761-4950-4EC9-9D14-64DFB6F2CA57}"/>
                </a:ext>
              </a:extLst>
            </p:cNvPr>
            <p:cNvSpPr txBox="1"/>
            <p:nvPr/>
          </p:nvSpPr>
          <p:spPr>
            <a:xfrm>
              <a:off x="482837" y="2853186"/>
              <a:ext cx="1223958" cy="760767"/>
            </a:xfrm>
            <a:prstGeom prst="rect">
              <a:avLst/>
            </a:prstGeom>
            <a:noFill/>
          </p:spPr>
          <p:txBody>
            <a:bodyPr wrap="square" lIns="96000" tIns="96000" rIns="96000" bIns="96000" rtlCol="0" anchor="t">
              <a:spAutoFit/>
            </a:bodyPr>
            <a:lstStyle/>
            <a:p>
              <a:pPr algn="r" defTabSz="609585" eaLnBrk="1" hangingPunct="1">
                <a:spcBef>
                  <a:spcPts val="0"/>
                </a:spcBef>
                <a:buClr>
                  <a:srgbClr val="001135"/>
                </a:buClr>
                <a:defRPr/>
              </a:pPr>
              <a:r>
                <a:rPr lang="en-US" sz="1333" b="1" dirty="0">
                  <a:solidFill>
                    <a:srgbClr val="4BDD33"/>
                  </a:solidFill>
                  <a:latin typeface="Nokia Pure Text Light"/>
                  <a:ea typeface="Nokia Pure Text" panose="020B0503020202020204" pitchFamily="34" charset="0"/>
                  <a:cs typeface="Nokia Pure Headline Light"/>
                </a:rPr>
                <a:t>Inline FW/IDS/IPS require also protection against DDoS!!</a:t>
              </a:r>
              <a:endParaRPr lang="en-BE" sz="1333" b="1" dirty="0">
                <a:solidFill>
                  <a:srgbClr val="4BDD33"/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CC0A59AE-6456-4EF3-A118-89FDF00857FF}"/>
                </a:ext>
              </a:extLst>
            </p:cNvPr>
            <p:cNvSpPr/>
            <p:nvPr/>
          </p:nvSpPr>
          <p:spPr>
            <a:xfrm>
              <a:off x="1934381" y="3390993"/>
              <a:ext cx="6594725" cy="1290327"/>
            </a:xfrm>
            <a:prstGeom prst="rect">
              <a:avLst/>
            </a:prstGeom>
            <a:noFill/>
            <a:ln>
              <a:solidFill>
                <a:schemeClr val="tx2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BE" sz="1600" dirty="0" err="1">
                <a:solidFill>
                  <a:srgbClr val="FFFFFF"/>
                </a:solidFill>
                <a:latin typeface="Nokia Pure Text Light"/>
              </a:endParaRPr>
            </a:p>
          </p:txBody>
        </p:sp>
        <p:cxnSp>
          <p:nvCxnSpPr>
            <p:cNvPr id="20" name="Connector: Elbow 19">
              <a:extLst>
                <a:ext uri="{FF2B5EF4-FFF2-40B4-BE49-F238E27FC236}">
                  <a16:creationId xmlns:a16="http://schemas.microsoft.com/office/drawing/2014/main" id="{FAB2E23C-6910-4D41-82CD-0979FE75F72E}"/>
                </a:ext>
              </a:extLst>
            </p:cNvPr>
            <p:cNvCxnSpPr>
              <a:cxnSpLocks/>
              <a:stCxn id="76" idx="1"/>
              <a:endCxn id="159" idx="1"/>
            </p:cNvCxnSpPr>
            <p:nvPr/>
          </p:nvCxnSpPr>
          <p:spPr>
            <a:xfrm rot="10800000" flipV="1">
              <a:off x="1934382" y="2582683"/>
              <a:ext cx="1" cy="1453474"/>
            </a:xfrm>
            <a:prstGeom prst="bentConnector3">
              <a:avLst>
                <a:gd name="adj1" fmla="val 22860100000"/>
              </a:avLst>
            </a:prstGeom>
            <a:ln w="6350" cmpd="sng">
              <a:solidFill>
                <a:schemeClr val="accent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71016BF-4414-4855-8033-8DBF5DBFAA12}"/>
                </a:ext>
              </a:extLst>
            </p:cNvPr>
            <p:cNvSpPr txBox="1"/>
            <p:nvPr/>
          </p:nvSpPr>
          <p:spPr>
            <a:xfrm>
              <a:off x="949822" y="4193120"/>
              <a:ext cx="989305" cy="48820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48000" tIns="48000" rIns="48000" bIns="48000" rtlCol="0">
              <a:spAutoFit/>
            </a:bodyPr>
            <a:lstStyle/>
            <a:p>
              <a:pPr algn="ctr" defTabSz="609570" eaLnBrk="1" hangingPunct="1">
                <a:buClr>
                  <a:srgbClr val="001135"/>
                </a:buClr>
                <a:defRPr/>
              </a:pPr>
              <a:r>
                <a:rPr lang="en-US" sz="1200" dirty="0">
                  <a:solidFill>
                    <a:srgbClr val="FFFFFF">
                      <a:lumMod val="95000"/>
                    </a:srgbClr>
                  </a:solidFill>
                  <a:latin typeface="Nokia Pure Text Light"/>
                  <a:ea typeface="Nokia Pure Text" panose="020B0503020202020204" pitchFamily="34" charset="0"/>
                  <a:cs typeface="Nokia Pure Headline Light"/>
                </a:rPr>
                <a:t>Inline server/ app/network protection</a:t>
              </a:r>
            </a:p>
          </p:txBody>
        </p:sp>
      </p:grp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80E91F29-0938-4C9F-8AB7-02E71F54D5FF}"/>
              </a:ext>
            </a:extLst>
          </p:cNvPr>
          <p:cNvSpPr/>
          <p:nvPr/>
        </p:nvSpPr>
        <p:spPr>
          <a:xfrm rot="1302661">
            <a:off x="6053580" y="5314370"/>
            <a:ext cx="803053" cy="30606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BE" sz="1600" dirty="0" err="1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FC4195-8EC2-FF08-E30D-4129643304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1135"/>
                </a:solidFill>
              </a:rPr>
              <a:t>Commercial In Confidence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880574-BCCE-87B7-C181-5162528A0108}"/>
              </a:ext>
            </a:extLst>
          </p:cNvPr>
          <p:cNvSpPr txBox="1"/>
          <p:nvPr/>
        </p:nvSpPr>
        <p:spPr>
          <a:xfrm>
            <a:off x="9405536" y="6004107"/>
            <a:ext cx="2314489" cy="337440"/>
          </a:xfrm>
          <a:prstGeom prst="rect">
            <a:avLst/>
          </a:prstGeom>
          <a:noFill/>
        </p:spPr>
        <p:txBody>
          <a:bodyPr wrap="square" lIns="96000" tIns="96000" rIns="96000" bIns="96000" rtlCol="0">
            <a:spAutoFit/>
          </a:bodyPr>
          <a:lstStyle/>
          <a:p>
            <a:pPr algn="ctr" defTabSz="609570" eaLnBrk="1" hangingPunct="1">
              <a:buClr>
                <a:srgbClr val="001135"/>
              </a:buClr>
              <a:defRPr/>
            </a:pPr>
            <a:r>
              <a:rPr lang="pl-PL" sz="933" dirty="0">
                <a:solidFill>
                  <a:srgbClr val="001135"/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rPr>
              <a:t>SPM: </a:t>
            </a:r>
            <a:r>
              <a:rPr lang="pl-PL" sz="933" dirty="0" err="1">
                <a:solidFill>
                  <a:srgbClr val="001135"/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rPr>
              <a:t>Sampled</a:t>
            </a:r>
            <a:r>
              <a:rPr lang="pl-PL" sz="933" dirty="0">
                <a:solidFill>
                  <a:srgbClr val="001135"/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rPr>
              <a:t> Port </a:t>
            </a:r>
            <a:r>
              <a:rPr lang="pl-PL" sz="933" dirty="0" err="1">
                <a:solidFill>
                  <a:srgbClr val="001135"/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rPr>
              <a:t>Mirorring</a:t>
            </a:r>
            <a:endParaRPr lang="en-US" sz="933" dirty="0">
              <a:solidFill>
                <a:srgbClr val="001135"/>
              </a:solidFill>
              <a:latin typeface="Nokia Pure Text Light"/>
              <a:ea typeface="Nokia Pure Text" panose="020B0503020202020204" pitchFamily="34" charset="0"/>
              <a:cs typeface="Nokia Pure Headline Ligh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584916-CB76-0770-7BFB-E6CB7692275E}"/>
              </a:ext>
            </a:extLst>
          </p:cNvPr>
          <p:cNvSpPr txBox="1"/>
          <p:nvPr/>
        </p:nvSpPr>
        <p:spPr>
          <a:xfrm>
            <a:off x="7242865" y="3005487"/>
            <a:ext cx="2314489" cy="337440"/>
          </a:xfrm>
          <a:prstGeom prst="rect">
            <a:avLst/>
          </a:prstGeom>
          <a:noFill/>
        </p:spPr>
        <p:txBody>
          <a:bodyPr wrap="square" lIns="96000" tIns="96000" rIns="96000" bIns="96000" rtlCol="0">
            <a:spAutoFit/>
          </a:bodyPr>
          <a:lstStyle/>
          <a:p>
            <a:pPr algn="ctr" defTabSz="609570" eaLnBrk="1" hangingPunct="1">
              <a:buClr>
                <a:srgbClr val="001135"/>
              </a:buClr>
              <a:defRPr/>
            </a:pPr>
            <a:r>
              <a:rPr lang="pl-PL" sz="933" dirty="0">
                <a:solidFill>
                  <a:srgbClr val="001135"/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rPr>
              <a:t>BNG</a:t>
            </a:r>
            <a:endParaRPr lang="en-US" sz="933" dirty="0">
              <a:solidFill>
                <a:srgbClr val="001135"/>
              </a:solidFill>
              <a:latin typeface="Nokia Pure Text Light"/>
              <a:ea typeface="Nokia Pure Text" panose="020B0503020202020204" pitchFamily="34" charset="0"/>
              <a:cs typeface="Nokia Pure Headline Light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EA40B5D-E541-660B-ACAB-6B61BA2FCB38}"/>
              </a:ext>
            </a:extLst>
          </p:cNvPr>
          <p:cNvSpPr/>
          <p:nvPr/>
        </p:nvSpPr>
        <p:spPr>
          <a:xfrm rot="20054216" flipH="1">
            <a:off x="6455549" y="3021802"/>
            <a:ext cx="537031" cy="276897"/>
          </a:xfrm>
          <a:custGeom>
            <a:avLst/>
            <a:gdLst>
              <a:gd name="connsiteX0" fmla="*/ 100012 w 100012"/>
              <a:gd name="connsiteY0" fmla="*/ 0 h 842963"/>
              <a:gd name="connsiteX1" fmla="*/ 0 w 100012"/>
              <a:gd name="connsiteY1" fmla="*/ 842963 h 84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12" h="842963">
                <a:moveTo>
                  <a:pt x="100012" y="0"/>
                </a:moveTo>
                <a:lnTo>
                  <a:pt x="0" y="842963"/>
                </a:lnTo>
              </a:path>
            </a:pathLst>
          </a:custGeom>
          <a:noFill/>
          <a:ln w="85725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hangingPunct="1">
              <a:defRPr/>
            </a:pPr>
            <a:endParaRPr lang="en-BE" sz="2400">
              <a:solidFill>
                <a:srgbClr val="FFFFFF"/>
              </a:solidFill>
              <a:latin typeface="Nokia Pure Text Ligh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8524487-0D19-224F-CC9A-4F401D0144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6725" y="2955407"/>
            <a:ext cx="371527" cy="40010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823CFFA-B4ED-3DDA-F6B4-201F3D5AE8E9}"/>
              </a:ext>
            </a:extLst>
          </p:cNvPr>
          <p:cNvGrpSpPr/>
          <p:nvPr/>
        </p:nvGrpSpPr>
        <p:grpSpPr>
          <a:xfrm>
            <a:off x="7059722" y="2976379"/>
            <a:ext cx="561817" cy="387952"/>
            <a:chOff x="5153315" y="2947050"/>
            <a:chExt cx="816380" cy="563735"/>
          </a:xfrm>
        </p:grpSpPr>
        <p:pic>
          <p:nvPicPr>
            <p:cNvPr id="25" name="Picture 24" descr="A picture containing table, drawing&#10;&#10;Description automatically generated">
              <a:extLst>
                <a:ext uri="{FF2B5EF4-FFF2-40B4-BE49-F238E27FC236}">
                  <a16:creationId xmlns:a16="http://schemas.microsoft.com/office/drawing/2014/main" id="{A99A8314-A999-CE33-EB34-0C550141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3315" y="2947050"/>
              <a:ext cx="267184" cy="267186"/>
            </a:xfrm>
            <a:prstGeom prst="rect">
              <a:avLst/>
            </a:prstGeom>
          </p:spPr>
        </p:pic>
        <p:pic>
          <p:nvPicPr>
            <p:cNvPr id="26" name="Picture 25" descr="A picture containing table, drawing&#10;&#10;Description automatically generated">
              <a:extLst>
                <a:ext uri="{FF2B5EF4-FFF2-40B4-BE49-F238E27FC236}">
                  <a16:creationId xmlns:a16="http://schemas.microsoft.com/office/drawing/2014/main" id="{C5C2CF73-90CA-BDAA-656A-99D766CB6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6330" y="3243600"/>
              <a:ext cx="267184" cy="267185"/>
            </a:xfrm>
            <a:prstGeom prst="rect">
              <a:avLst/>
            </a:prstGeom>
          </p:spPr>
        </p:pic>
        <p:pic>
          <p:nvPicPr>
            <p:cNvPr id="27" name="Picture 2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2670085-0D18-4518-3BD6-689DDA68E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2995" y="2947536"/>
              <a:ext cx="266700" cy="266700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6360412-A7DE-32E1-80E1-75E6DCC2C0E5}"/>
              </a:ext>
            </a:extLst>
          </p:cNvPr>
          <p:cNvCxnSpPr>
            <a:cxnSpLocks/>
            <a:stCxn id="25" idx="3"/>
            <a:endCxn id="27" idx="1"/>
          </p:cNvCxnSpPr>
          <p:nvPr/>
        </p:nvCxnSpPr>
        <p:spPr>
          <a:xfrm>
            <a:off x="7243593" y="3068315"/>
            <a:ext cx="194409" cy="168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5DE9FB6-99B5-5238-93BF-E80ED67013A3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>
          <a:xfrm flipV="1">
            <a:off x="7245667" y="3068483"/>
            <a:ext cx="192335" cy="203912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7862C33-5F43-4E49-F36D-798F16FB016A}"/>
              </a:ext>
            </a:extLst>
          </p:cNvPr>
          <p:cNvCxnSpPr>
            <a:cxnSpLocks/>
            <a:stCxn id="27" idx="3"/>
            <a:endCxn id="58" idx="1"/>
          </p:cNvCxnSpPr>
          <p:nvPr/>
        </p:nvCxnSpPr>
        <p:spPr>
          <a:xfrm>
            <a:off x="7621539" y="3068483"/>
            <a:ext cx="212677" cy="8237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030DEFB-357E-0328-6F70-AAF6D9FF4727}"/>
              </a:ext>
            </a:extLst>
          </p:cNvPr>
          <p:cNvSpPr txBox="1"/>
          <p:nvPr/>
        </p:nvSpPr>
        <p:spPr>
          <a:xfrm>
            <a:off x="6771771" y="2296073"/>
            <a:ext cx="2314489" cy="481005"/>
          </a:xfrm>
          <a:prstGeom prst="rect">
            <a:avLst/>
          </a:prstGeom>
          <a:noFill/>
        </p:spPr>
        <p:txBody>
          <a:bodyPr wrap="square" lIns="96000" tIns="96000" rIns="96000" bIns="96000" rtlCol="0">
            <a:spAutoFit/>
          </a:bodyPr>
          <a:lstStyle/>
          <a:p>
            <a:pPr algn="r" defTabSz="609570" eaLnBrk="1" hangingPunct="1">
              <a:buClr>
                <a:srgbClr val="001135"/>
              </a:buClr>
              <a:defRPr/>
            </a:pPr>
            <a:r>
              <a:rPr lang="en-US" sz="933" dirty="0">
                <a:solidFill>
                  <a:srgbClr val="001135"/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rPr>
              <a:t>Peering,</a:t>
            </a:r>
            <a:br>
              <a:rPr lang="en-US" sz="933" dirty="0">
                <a:solidFill>
                  <a:srgbClr val="001135"/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rPr>
            </a:br>
            <a:r>
              <a:rPr lang="en-US" sz="933" dirty="0">
                <a:solidFill>
                  <a:srgbClr val="001135"/>
                </a:solidFill>
                <a:latin typeface="Nokia Pure Text Light"/>
                <a:ea typeface="Nokia Pure Text" panose="020B0503020202020204" pitchFamily="34" charset="0"/>
                <a:cs typeface="Nokia Pure Headline Light"/>
              </a:rPr>
              <a:t>Cloud interconnect</a:t>
            </a:r>
          </a:p>
        </p:txBody>
      </p:sp>
    </p:spTree>
    <p:extLst>
      <p:ext uri="{BB962C8B-B14F-4D97-AF65-F5344CB8AC3E}">
        <p14:creationId xmlns:p14="http://schemas.microsoft.com/office/powerpoint/2010/main" val="362682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7B6E8-3D78-5243-EE10-32CF0E8BA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BC3AD36B-6A9F-28DA-36FC-74E1367B9ED1}"/>
              </a:ext>
            </a:extLst>
          </p:cNvPr>
          <p:cNvSpPr/>
          <p:nvPr/>
        </p:nvSpPr>
        <p:spPr>
          <a:xfrm>
            <a:off x="7511397" y="1224415"/>
            <a:ext cx="4294523" cy="4601028"/>
          </a:xfrm>
          <a:prstGeom prst="roundRect">
            <a:avLst>
              <a:gd name="adj" fmla="val 2323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BE" sz="1600" err="1">
              <a:solidFill>
                <a:srgbClr val="FFFFFF"/>
              </a:solidFill>
              <a:latin typeface="Nokia Pure Text Light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EFBD8CF-AA20-29C3-385F-12786058F836}"/>
              </a:ext>
            </a:extLst>
          </p:cNvPr>
          <p:cNvGrpSpPr/>
          <p:nvPr/>
        </p:nvGrpSpPr>
        <p:grpSpPr>
          <a:xfrm>
            <a:off x="9490226" y="2128935"/>
            <a:ext cx="1179065" cy="684748"/>
            <a:chOff x="7185422" y="1752447"/>
            <a:chExt cx="884299" cy="513561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AD38E644-155B-E706-09DD-FE75142497C5}"/>
                </a:ext>
              </a:extLst>
            </p:cNvPr>
            <p:cNvSpPr/>
            <p:nvPr/>
          </p:nvSpPr>
          <p:spPr>
            <a:xfrm>
              <a:off x="7204237" y="1939904"/>
              <a:ext cx="705814" cy="326104"/>
            </a:xfrm>
            <a:prstGeom prst="roundRect">
              <a:avLst>
                <a:gd name="adj" fmla="val 6933"/>
              </a:avLst>
            </a:prstGeom>
            <a:solidFill>
              <a:srgbClr val="001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400"/>
                </a:spcAft>
                <a:buSzPct val="100000"/>
              </a:pPr>
              <a:endParaRPr lang="en-BE" sz="1600" dirty="0">
                <a:solidFill>
                  <a:schemeClr val="tx2"/>
                </a:solidFill>
              </a:endParaRP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954759DF-AFED-9DDB-DE06-D186BF85B6C4}"/>
                </a:ext>
              </a:extLst>
            </p:cNvPr>
            <p:cNvSpPr txBox="1"/>
            <p:nvPr/>
          </p:nvSpPr>
          <p:spPr>
            <a:xfrm>
              <a:off x="7185422" y="1752447"/>
              <a:ext cx="884299" cy="18466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square" lIns="0" tIns="0" rIns="0" bIns="0" rtlCol="0">
              <a:spAutoFit/>
            </a:bodyPr>
            <a:lstStyle/>
            <a:p>
              <a:pPr defTabSz="479995">
                <a:tabLst>
                  <a:tab pos="479995" algn="l"/>
                </a:tabLst>
                <a:defRPr/>
              </a:pPr>
              <a:r>
                <a:rPr lang="en-BE" sz="667" kern="0" dirty="0">
                  <a:solidFill>
                    <a:srgbClr val="002060"/>
                  </a:solidFill>
                  <a:latin typeface="Nokia Pure Text Light" panose="020B0304040602060303" pitchFamily="34" charset="0"/>
                  <a:ea typeface="Nokia Pure Text Light" panose="020B0304040602060303" pitchFamily="34" charset="0"/>
                  <a:cs typeface="Nokia Pure Text Light" panose="020B0304040602060303" pitchFamily="34" charset="0"/>
                </a:rPr>
                <a:t>(on-prem) </a:t>
              </a:r>
            </a:p>
            <a:p>
              <a:pPr defTabSz="479995">
                <a:tabLst>
                  <a:tab pos="479995" algn="l"/>
                </a:tabLst>
                <a:defRPr/>
              </a:pPr>
              <a:r>
                <a:rPr lang="en-US" sz="933" b="1" kern="0" dirty="0">
                  <a:solidFill>
                    <a:srgbClr val="002060"/>
                  </a:solidFill>
                  <a:latin typeface="Nokia Pure Text Light" panose="020B0304040602060303" pitchFamily="34" charset="0"/>
                  <a:ea typeface="Nokia Pure Text Light" panose="020B0304040602060303" pitchFamily="34" charset="0"/>
                  <a:cs typeface="Nokia Pure Text Light" panose="020B0304040602060303" pitchFamily="34" charset="0"/>
                </a:rPr>
                <a:t>Deepfield </a:t>
              </a:r>
              <a:r>
                <a:rPr lang="en-BE" sz="933" b="1" kern="0" dirty="0">
                  <a:solidFill>
                    <a:srgbClr val="002060"/>
                  </a:solidFill>
                  <a:latin typeface="Nokia Pure Text Light" panose="020B0304040602060303" pitchFamily="34" charset="0"/>
                  <a:ea typeface="Nokia Pure Text Light" panose="020B0304040602060303" pitchFamily="34" charset="0"/>
                  <a:cs typeface="Nokia Pure Text Light" panose="020B0304040602060303" pitchFamily="34" charset="0"/>
                </a:rPr>
                <a:t>Defender</a:t>
              </a:r>
              <a:endParaRPr lang="en-US" sz="400" kern="0" dirty="0">
                <a:solidFill>
                  <a:srgbClr val="002060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endParaRPr>
            </a:p>
          </p:txBody>
        </p:sp>
        <p:grpSp>
          <p:nvGrpSpPr>
            <p:cNvPr id="21" name="Graphic 67">
              <a:extLst>
                <a:ext uri="{FF2B5EF4-FFF2-40B4-BE49-F238E27FC236}">
                  <a16:creationId xmlns:a16="http://schemas.microsoft.com/office/drawing/2014/main" id="{03BE9DF3-974A-53A1-3975-01886D5C275E}"/>
                </a:ext>
              </a:extLst>
            </p:cNvPr>
            <p:cNvGrpSpPr/>
            <p:nvPr/>
          </p:nvGrpSpPr>
          <p:grpSpPr>
            <a:xfrm>
              <a:off x="7280427" y="2027735"/>
              <a:ext cx="115711" cy="128785"/>
              <a:chOff x="7828576" y="3182406"/>
              <a:chExt cx="325284" cy="360315"/>
            </a:xfrm>
            <a:noFill/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4FB982ED-28CB-B67D-13E6-97958B0C683F}"/>
                  </a:ext>
                </a:extLst>
              </p:cNvPr>
              <p:cNvSpPr/>
              <p:nvPr/>
            </p:nvSpPr>
            <p:spPr>
              <a:xfrm>
                <a:off x="7828576" y="3182406"/>
                <a:ext cx="325284" cy="360315"/>
              </a:xfrm>
              <a:custGeom>
                <a:avLst/>
                <a:gdLst>
                  <a:gd name="connsiteX0" fmla="*/ 206765 w 325284"/>
                  <a:gd name="connsiteY0" fmla="*/ 360315 h 360315"/>
                  <a:gd name="connsiteX1" fmla="*/ 206765 w 325284"/>
                  <a:gd name="connsiteY1" fmla="*/ 330165 h 360315"/>
                  <a:gd name="connsiteX2" fmla="*/ 222965 w 325284"/>
                  <a:gd name="connsiteY2" fmla="*/ 313965 h 360315"/>
                  <a:gd name="connsiteX3" fmla="*/ 250415 w 325284"/>
                  <a:gd name="connsiteY3" fmla="*/ 313965 h 360315"/>
                  <a:gd name="connsiteX4" fmla="*/ 281915 w 325284"/>
                  <a:gd name="connsiteY4" fmla="*/ 282465 h 360315"/>
                  <a:gd name="connsiteX5" fmla="*/ 281915 w 325284"/>
                  <a:gd name="connsiteY5" fmla="*/ 246015 h 360315"/>
                  <a:gd name="connsiteX6" fmla="*/ 292265 w 325284"/>
                  <a:gd name="connsiteY6" fmla="*/ 230715 h 360315"/>
                  <a:gd name="connsiteX7" fmla="*/ 315215 w 325284"/>
                  <a:gd name="connsiteY7" fmla="*/ 222165 h 360315"/>
                  <a:gd name="connsiteX8" fmla="*/ 324215 w 325284"/>
                  <a:gd name="connsiteY8" fmla="*/ 201915 h 360315"/>
                  <a:gd name="connsiteX9" fmla="*/ 290465 w 325284"/>
                  <a:gd name="connsiteY9" fmla="*/ 141615 h 360315"/>
                  <a:gd name="connsiteX10" fmla="*/ 289115 w 325284"/>
                  <a:gd name="connsiteY10" fmla="*/ 134415 h 360315"/>
                  <a:gd name="connsiteX11" fmla="*/ 125765 w 325284"/>
                  <a:gd name="connsiteY11" fmla="*/ 1215 h 360315"/>
                  <a:gd name="connsiteX12" fmla="*/ 1115 w 325284"/>
                  <a:gd name="connsiteY12" fmla="*/ 126315 h 360315"/>
                  <a:gd name="connsiteX13" fmla="*/ 44765 w 325284"/>
                  <a:gd name="connsiteY13" fmla="*/ 249165 h 360315"/>
                  <a:gd name="connsiteX14" fmla="*/ 54215 w 325284"/>
                  <a:gd name="connsiteY14" fmla="*/ 272115 h 360315"/>
                  <a:gd name="connsiteX15" fmla="*/ 54215 w 325284"/>
                  <a:gd name="connsiteY15" fmla="*/ 360315 h 360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25284" h="360315">
                    <a:moveTo>
                      <a:pt x="206765" y="360315"/>
                    </a:moveTo>
                    <a:lnTo>
                      <a:pt x="206765" y="330165"/>
                    </a:lnTo>
                    <a:cubicBezTo>
                      <a:pt x="206765" y="321165"/>
                      <a:pt x="213965" y="313965"/>
                      <a:pt x="222965" y="313965"/>
                    </a:cubicBezTo>
                    <a:lnTo>
                      <a:pt x="250415" y="313965"/>
                    </a:lnTo>
                    <a:cubicBezTo>
                      <a:pt x="267965" y="313965"/>
                      <a:pt x="281915" y="299565"/>
                      <a:pt x="281915" y="282465"/>
                    </a:cubicBezTo>
                    <a:lnTo>
                      <a:pt x="281915" y="246015"/>
                    </a:lnTo>
                    <a:cubicBezTo>
                      <a:pt x="281915" y="239265"/>
                      <a:pt x="285965" y="232965"/>
                      <a:pt x="292265" y="230715"/>
                    </a:cubicBezTo>
                    <a:lnTo>
                      <a:pt x="315215" y="222165"/>
                    </a:lnTo>
                    <a:cubicBezTo>
                      <a:pt x="323315" y="219015"/>
                      <a:pt x="327365" y="210015"/>
                      <a:pt x="324215" y="201915"/>
                    </a:cubicBezTo>
                    <a:lnTo>
                      <a:pt x="290465" y="141615"/>
                    </a:lnTo>
                    <a:cubicBezTo>
                      <a:pt x="289565" y="139365"/>
                      <a:pt x="289115" y="137115"/>
                      <a:pt x="289115" y="134415"/>
                    </a:cubicBezTo>
                    <a:cubicBezTo>
                      <a:pt x="283715" y="52965"/>
                      <a:pt x="210815" y="-9585"/>
                      <a:pt x="125765" y="1215"/>
                    </a:cubicBezTo>
                    <a:cubicBezTo>
                      <a:pt x="61415" y="9765"/>
                      <a:pt x="9215" y="61965"/>
                      <a:pt x="1115" y="126315"/>
                    </a:cubicBezTo>
                    <a:cubicBezTo>
                      <a:pt x="-4735" y="174465"/>
                      <a:pt x="12815" y="219015"/>
                      <a:pt x="44765" y="249165"/>
                    </a:cubicBezTo>
                    <a:cubicBezTo>
                      <a:pt x="51065" y="255015"/>
                      <a:pt x="54215" y="263565"/>
                      <a:pt x="54215" y="272115"/>
                    </a:cubicBezTo>
                    <a:lnTo>
                      <a:pt x="54215" y="360315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>
                  <a:solidFill>
                    <a:schemeClr val="bg1"/>
                  </a:solidFill>
                  <a:latin typeface="Nokia Pure Text Light"/>
                </a:endParaRPr>
              </a:p>
            </p:txBody>
          </p:sp>
          <p:grpSp>
            <p:nvGrpSpPr>
              <p:cNvPr id="24" name="Graphic 67">
                <a:extLst>
                  <a:ext uri="{FF2B5EF4-FFF2-40B4-BE49-F238E27FC236}">
                    <a16:creationId xmlns:a16="http://schemas.microsoft.com/office/drawing/2014/main" id="{BEF06F36-5E32-94CE-94EE-0FD12A31DAF4}"/>
                  </a:ext>
                </a:extLst>
              </p:cNvPr>
              <p:cNvGrpSpPr/>
              <p:nvPr/>
            </p:nvGrpSpPr>
            <p:grpSpPr>
              <a:xfrm>
                <a:off x="7890895" y="3243185"/>
                <a:ext cx="169200" cy="168422"/>
                <a:chOff x="7890895" y="3243185"/>
                <a:chExt cx="169200" cy="168422"/>
              </a:xfrm>
              <a:noFill/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A110860F-079D-B0A5-46D5-3F7AA27BE5D5}"/>
                    </a:ext>
                  </a:extLst>
                </p:cNvPr>
                <p:cNvSpPr/>
                <p:nvPr/>
              </p:nvSpPr>
              <p:spPr>
                <a:xfrm>
                  <a:off x="7890895" y="3243185"/>
                  <a:ext cx="169200" cy="168422"/>
                </a:xfrm>
                <a:custGeom>
                  <a:avLst/>
                  <a:gdLst>
                    <a:gd name="connsiteX0" fmla="*/ 161550 w 169200"/>
                    <a:gd name="connsiteY0" fmla="*/ 61036 h 168422"/>
                    <a:gd name="connsiteX1" fmla="*/ 144000 w 169200"/>
                    <a:gd name="connsiteY1" fmla="*/ 54736 h 168422"/>
                    <a:gd name="connsiteX2" fmla="*/ 135450 w 169200"/>
                    <a:gd name="connsiteY2" fmla="*/ 37636 h 168422"/>
                    <a:gd name="connsiteX3" fmla="*/ 140400 w 169200"/>
                    <a:gd name="connsiteY3" fmla="*/ 23236 h 168422"/>
                    <a:gd name="connsiteX4" fmla="*/ 139950 w 169200"/>
                    <a:gd name="connsiteY4" fmla="*/ 17836 h 168422"/>
                    <a:gd name="connsiteX5" fmla="*/ 110700 w 169200"/>
                    <a:gd name="connsiteY5" fmla="*/ 286 h 168422"/>
                    <a:gd name="connsiteX6" fmla="*/ 105750 w 169200"/>
                    <a:gd name="connsiteY6" fmla="*/ 2536 h 168422"/>
                    <a:gd name="connsiteX7" fmla="*/ 84600 w 169200"/>
                    <a:gd name="connsiteY7" fmla="*/ 16486 h 168422"/>
                    <a:gd name="connsiteX8" fmla="*/ 63000 w 169200"/>
                    <a:gd name="connsiteY8" fmla="*/ 2536 h 168422"/>
                    <a:gd name="connsiteX9" fmla="*/ 58050 w 169200"/>
                    <a:gd name="connsiteY9" fmla="*/ 286 h 168422"/>
                    <a:gd name="connsiteX10" fmla="*/ 28800 w 169200"/>
                    <a:gd name="connsiteY10" fmla="*/ 17836 h 168422"/>
                    <a:gd name="connsiteX11" fmla="*/ 28350 w 169200"/>
                    <a:gd name="connsiteY11" fmla="*/ 23236 h 168422"/>
                    <a:gd name="connsiteX12" fmla="*/ 33300 w 169200"/>
                    <a:gd name="connsiteY12" fmla="*/ 37636 h 168422"/>
                    <a:gd name="connsiteX13" fmla="*/ 24750 w 169200"/>
                    <a:gd name="connsiteY13" fmla="*/ 55186 h 168422"/>
                    <a:gd name="connsiteX14" fmla="*/ 7200 w 169200"/>
                    <a:gd name="connsiteY14" fmla="*/ 61486 h 168422"/>
                    <a:gd name="connsiteX15" fmla="*/ 2250 w 169200"/>
                    <a:gd name="connsiteY15" fmla="*/ 64636 h 168422"/>
                    <a:gd name="connsiteX16" fmla="*/ 0 w 169200"/>
                    <a:gd name="connsiteY16" fmla="*/ 84436 h 168422"/>
                    <a:gd name="connsiteX17" fmla="*/ 2250 w 169200"/>
                    <a:gd name="connsiteY17" fmla="*/ 103336 h 168422"/>
                    <a:gd name="connsiteX18" fmla="*/ 7200 w 169200"/>
                    <a:gd name="connsiteY18" fmla="*/ 106486 h 168422"/>
                    <a:gd name="connsiteX19" fmla="*/ 22950 w 169200"/>
                    <a:gd name="connsiteY19" fmla="*/ 110986 h 168422"/>
                    <a:gd name="connsiteX20" fmla="*/ 33300 w 169200"/>
                    <a:gd name="connsiteY20" fmla="*/ 131686 h 168422"/>
                    <a:gd name="connsiteX21" fmla="*/ 27900 w 169200"/>
                    <a:gd name="connsiteY21" fmla="*/ 144736 h 168422"/>
                    <a:gd name="connsiteX22" fmla="*/ 28350 w 169200"/>
                    <a:gd name="connsiteY22" fmla="*/ 150586 h 168422"/>
                    <a:gd name="connsiteX23" fmla="*/ 57600 w 169200"/>
                    <a:gd name="connsiteY23" fmla="*/ 168136 h 168422"/>
                    <a:gd name="connsiteX24" fmla="*/ 62550 w 169200"/>
                    <a:gd name="connsiteY24" fmla="*/ 165886 h 168422"/>
                    <a:gd name="connsiteX25" fmla="*/ 84150 w 169200"/>
                    <a:gd name="connsiteY25" fmla="*/ 151036 h 168422"/>
                    <a:gd name="connsiteX26" fmla="*/ 105750 w 169200"/>
                    <a:gd name="connsiteY26" fmla="*/ 165886 h 168422"/>
                    <a:gd name="connsiteX27" fmla="*/ 111150 w 169200"/>
                    <a:gd name="connsiteY27" fmla="*/ 168136 h 168422"/>
                    <a:gd name="connsiteX28" fmla="*/ 140400 w 169200"/>
                    <a:gd name="connsiteY28" fmla="*/ 150586 h 168422"/>
                    <a:gd name="connsiteX29" fmla="*/ 140850 w 169200"/>
                    <a:gd name="connsiteY29" fmla="*/ 144736 h 168422"/>
                    <a:gd name="connsiteX30" fmla="*/ 135450 w 169200"/>
                    <a:gd name="connsiteY30" fmla="*/ 128986 h 168422"/>
                    <a:gd name="connsiteX31" fmla="*/ 144000 w 169200"/>
                    <a:gd name="connsiteY31" fmla="*/ 112786 h 168422"/>
                    <a:gd name="connsiteX32" fmla="*/ 162000 w 169200"/>
                    <a:gd name="connsiteY32" fmla="*/ 106486 h 168422"/>
                    <a:gd name="connsiteX33" fmla="*/ 166950 w 169200"/>
                    <a:gd name="connsiteY33" fmla="*/ 103336 h 168422"/>
                    <a:gd name="connsiteX34" fmla="*/ 169200 w 169200"/>
                    <a:gd name="connsiteY34" fmla="*/ 84436 h 168422"/>
                    <a:gd name="connsiteX35" fmla="*/ 166950 w 169200"/>
                    <a:gd name="connsiteY35" fmla="*/ 64636 h 168422"/>
                    <a:gd name="connsiteX36" fmla="*/ 161550 w 169200"/>
                    <a:gd name="connsiteY36" fmla="*/ 61036 h 168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69200" h="168422">
                      <a:moveTo>
                        <a:pt x="161550" y="61036"/>
                      </a:moveTo>
                      <a:cubicBezTo>
                        <a:pt x="156600" y="61936"/>
                        <a:pt x="150750" y="60586"/>
                        <a:pt x="144000" y="54736"/>
                      </a:cubicBezTo>
                      <a:cubicBezTo>
                        <a:pt x="139050" y="50236"/>
                        <a:pt x="135450" y="43936"/>
                        <a:pt x="135450" y="37636"/>
                      </a:cubicBezTo>
                      <a:cubicBezTo>
                        <a:pt x="135450" y="32236"/>
                        <a:pt x="137250" y="27286"/>
                        <a:pt x="140400" y="23236"/>
                      </a:cubicBezTo>
                      <a:cubicBezTo>
                        <a:pt x="141750" y="21436"/>
                        <a:pt x="141300" y="19186"/>
                        <a:pt x="139950" y="17836"/>
                      </a:cubicBezTo>
                      <a:cubicBezTo>
                        <a:pt x="131400" y="10186"/>
                        <a:pt x="121500" y="3886"/>
                        <a:pt x="110700" y="286"/>
                      </a:cubicBezTo>
                      <a:cubicBezTo>
                        <a:pt x="108900" y="-614"/>
                        <a:pt x="106650" y="736"/>
                        <a:pt x="105750" y="2536"/>
                      </a:cubicBezTo>
                      <a:cubicBezTo>
                        <a:pt x="102150" y="10636"/>
                        <a:pt x="94050" y="16486"/>
                        <a:pt x="84600" y="16486"/>
                      </a:cubicBezTo>
                      <a:cubicBezTo>
                        <a:pt x="75150" y="16486"/>
                        <a:pt x="67050" y="10636"/>
                        <a:pt x="63000" y="2536"/>
                      </a:cubicBezTo>
                      <a:cubicBezTo>
                        <a:pt x="62100" y="736"/>
                        <a:pt x="59850" y="-164"/>
                        <a:pt x="58050" y="286"/>
                      </a:cubicBezTo>
                      <a:cubicBezTo>
                        <a:pt x="47250" y="3886"/>
                        <a:pt x="37350" y="10186"/>
                        <a:pt x="28800" y="17836"/>
                      </a:cubicBezTo>
                      <a:cubicBezTo>
                        <a:pt x="27450" y="19186"/>
                        <a:pt x="27000" y="21886"/>
                        <a:pt x="28350" y="23236"/>
                      </a:cubicBezTo>
                      <a:cubicBezTo>
                        <a:pt x="31500" y="27286"/>
                        <a:pt x="33300" y="32236"/>
                        <a:pt x="33300" y="37636"/>
                      </a:cubicBezTo>
                      <a:cubicBezTo>
                        <a:pt x="33300" y="44386"/>
                        <a:pt x="29700" y="50686"/>
                        <a:pt x="24750" y="55186"/>
                      </a:cubicBezTo>
                      <a:cubicBezTo>
                        <a:pt x="18000" y="61036"/>
                        <a:pt x="12150" y="61936"/>
                        <a:pt x="7200" y="61486"/>
                      </a:cubicBezTo>
                      <a:cubicBezTo>
                        <a:pt x="4950" y="61036"/>
                        <a:pt x="2700" y="62386"/>
                        <a:pt x="2250" y="64636"/>
                      </a:cubicBezTo>
                      <a:cubicBezTo>
                        <a:pt x="900" y="70936"/>
                        <a:pt x="0" y="77686"/>
                        <a:pt x="0" y="84436"/>
                      </a:cubicBezTo>
                      <a:cubicBezTo>
                        <a:pt x="0" y="91186"/>
                        <a:pt x="900" y="97486"/>
                        <a:pt x="2250" y="103336"/>
                      </a:cubicBezTo>
                      <a:cubicBezTo>
                        <a:pt x="2700" y="105586"/>
                        <a:pt x="4950" y="106936"/>
                        <a:pt x="7200" y="106486"/>
                      </a:cubicBezTo>
                      <a:cubicBezTo>
                        <a:pt x="11700" y="105586"/>
                        <a:pt x="17100" y="106486"/>
                        <a:pt x="22950" y="110986"/>
                      </a:cubicBezTo>
                      <a:cubicBezTo>
                        <a:pt x="29700" y="115936"/>
                        <a:pt x="34200" y="123586"/>
                        <a:pt x="33300" y="131686"/>
                      </a:cubicBezTo>
                      <a:cubicBezTo>
                        <a:pt x="32850" y="136636"/>
                        <a:pt x="31050" y="141136"/>
                        <a:pt x="27900" y="144736"/>
                      </a:cubicBezTo>
                      <a:cubicBezTo>
                        <a:pt x="26550" y="146536"/>
                        <a:pt x="26550" y="148786"/>
                        <a:pt x="28350" y="150586"/>
                      </a:cubicBezTo>
                      <a:cubicBezTo>
                        <a:pt x="36900" y="158236"/>
                        <a:pt x="46800" y="164536"/>
                        <a:pt x="57600" y="168136"/>
                      </a:cubicBezTo>
                      <a:cubicBezTo>
                        <a:pt x="59850" y="169036"/>
                        <a:pt x="62100" y="167686"/>
                        <a:pt x="62550" y="165886"/>
                      </a:cubicBezTo>
                      <a:cubicBezTo>
                        <a:pt x="66150" y="157336"/>
                        <a:pt x="74250" y="151036"/>
                        <a:pt x="84150" y="151036"/>
                      </a:cubicBezTo>
                      <a:cubicBezTo>
                        <a:pt x="94050" y="151036"/>
                        <a:pt x="102600" y="157336"/>
                        <a:pt x="105750" y="165886"/>
                      </a:cubicBezTo>
                      <a:cubicBezTo>
                        <a:pt x="106650" y="167686"/>
                        <a:pt x="108900" y="169036"/>
                        <a:pt x="111150" y="168136"/>
                      </a:cubicBezTo>
                      <a:cubicBezTo>
                        <a:pt x="121950" y="164086"/>
                        <a:pt x="131850" y="158236"/>
                        <a:pt x="140400" y="150586"/>
                      </a:cubicBezTo>
                      <a:cubicBezTo>
                        <a:pt x="142200" y="149236"/>
                        <a:pt x="142200" y="146536"/>
                        <a:pt x="140850" y="144736"/>
                      </a:cubicBezTo>
                      <a:cubicBezTo>
                        <a:pt x="137250" y="140686"/>
                        <a:pt x="135450" y="135286"/>
                        <a:pt x="135450" y="128986"/>
                      </a:cubicBezTo>
                      <a:cubicBezTo>
                        <a:pt x="135450" y="122686"/>
                        <a:pt x="139050" y="116836"/>
                        <a:pt x="144000" y="112786"/>
                      </a:cubicBezTo>
                      <a:cubicBezTo>
                        <a:pt x="150750" y="106936"/>
                        <a:pt x="156600" y="105586"/>
                        <a:pt x="162000" y="106486"/>
                      </a:cubicBezTo>
                      <a:cubicBezTo>
                        <a:pt x="164250" y="106936"/>
                        <a:pt x="166500" y="105586"/>
                        <a:pt x="166950" y="103336"/>
                      </a:cubicBezTo>
                      <a:cubicBezTo>
                        <a:pt x="168300" y="97036"/>
                        <a:pt x="169200" y="90736"/>
                        <a:pt x="169200" y="84436"/>
                      </a:cubicBezTo>
                      <a:cubicBezTo>
                        <a:pt x="169200" y="77686"/>
                        <a:pt x="168300" y="70936"/>
                        <a:pt x="166950" y="64636"/>
                      </a:cubicBezTo>
                      <a:cubicBezTo>
                        <a:pt x="166050" y="62386"/>
                        <a:pt x="163800" y="61036"/>
                        <a:pt x="161550" y="61036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121917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400" kern="0" dirty="0">
                    <a:solidFill>
                      <a:schemeClr val="bg1"/>
                    </a:solidFill>
                    <a:latin typeface="Nokia Pure Text Light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2AC219A1-0A66-EAC3-5A18-2FA76BE4C7DA}"/>
                    </a:ext>
                  </a:extLst>
                </p:cNvPr>
                <p:cNvSpPr/>
                <p:nvPr/>
              </p:nvSpPr>
              <p:spPr>
                <a:xfrm>
                  <a:off x="7951192" y="3302872"/>
                  <a:ext cx="48599" cy="48599"/>
                </a:xfrm>
                <a:custGeom>
                  <a:avLst/>
                  <a:gdLst>
                    <a:gd name="connsiteX0" fmla="*/ 48600 w 48599"/>
                    <a:gd name="connsiteY0" fmla="*/ 24300 h 48599"/>
                    <a:gd name="connsiteX1" fmla="*/ 24300 w 48599"/>
                    <a:gd name="connsiteY1" fmla="*/ 48600 h 48599"/>
                    <a:gd name="connsiteX2" fmla="*/ 0 w 48599"/>
                    <a:gd name="connsiteY2" fmla="*/ 24300 h 48599"/>
                    <a:gd name="connsiteX3" fmla="*/ 24300 w 48599"/>
                    <a:gd name="connsiteY3" fmla="*/ 0 h 48599"/>
                    <a:gd name="connsiteX4" fmla="*/ 48600 w 48599"/>
                    <a:gd name="connsiteY4" fmla="*/ 24300 h 48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599" h="48599">
                      <a:moveTo>
                        <a:pt x="48600" y="24300"/>
                      </a:moveTo>
                      <a:cubicBezTo>
                        <a:pt x="48600" y="37721"/>
                        <a:pt x="37721" y="48600"/>
                        <a:pt x="24300" y="48600"/>
                      </a:cubicBezTo>
                      <a:cubicBezTo>
                        <a:pt x="10879" y="48600"/>
                        <a:pt x="0" y="37721"/>
                        <a:pt x="0" y="24300"/>
                      </a:cubicBezTo>
                      <a:cubicBezTo>
                        <a:pt x="0" y="10879"/>
                        <a:pt x="10879" y="0"/>
                        <a:pt x="24300" y="0"/>
                      </a:cubicBezTo>
                      <a:cubicBezTo>
                        <a:pt x="37721" y="0"/>
                        <a:pt x="48600" y="10879"/>
                        <a:pt x="48600" y="24300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121917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400" kern="0">
                    <a:solidFill>
                      <a:schemeClr val="bg1"/>
                    </a:solidFill>
                    <a:latin typeface="Nokia Pure Text Light"/>
                  </a:endParaRPr>
                </a:p>
              </p:txBody>
            </p:sp>
          </p:grpSp>
        </p:grpSp>
      </p:grp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410AFEE0-04AE-32D6-2CBE-A7C7973A89AD}"/>
              </a:ext>
            </a:extLst>
          </p:cNvPr>
          <p:cNvCxnSpPr>
            <a:cxnSpLocks/>
          </p:cNvCxnSpPr>
          <p:nvPr/>
        </p:nvCxnSpPr>
        <p:spPr>
          <a:xfrm>
            <a:off x="8272071" y="4648240"/>
            <a:ext cx="62656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8951B-0F42-666E-7191-5F7F402755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521" y="432567"/>
            <a:ext cx="11488896" cy="454205"/>
          </a:xfrm>
        </p:spPr>
        <p:txBody>
          <a:bodyPr lIns="0" tIns="0" rIns="0" bIns="0"/>
          <a:lstStyle/>
          <a:p>
            <a:pPr defTabSz="457269"/>
            <a:r>
              <a:rPr lang="en-US" dirty="0"/>
              <a:t>Deepfield</a:t>
            </a:r>
            <a:r>
              <a:rPr lang="en-BE" dirty="0"/>
              <a:t> Defender for fast dependable protection against all DDoS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B14C3A-04FA-43FF-A57B-18B19AD4C5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BE" sz="2133" i="1" dirty="0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H</a:t>
            </a:r>
            <a:r>
              <a:rPr lang="en-US" sz="2133" i="1" dirty="0" err="1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igh</a:t>
            </a:r>
            <a:r>
              <a:rPr lang="en-BE" sz="2133" i="1" dirty="0" err="1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ly</a:t>
            </a:r>
            <a:r>
              <a:rPr lang="en-BE" sz="2133" i="1" dirty="0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 </a:t>
            </a:r>
            <a:r>
              <a:rPr lang="en-US" sz="2133" i="1" dirty="0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scalable </a:t>
            </a:r>
            <a:r>
              <a:rPr lang="en-BE" sz="2133" i="1" dirty="0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on-prem solution</a:t>
            </a:r>
            <a:endParaRPr lang="en-US" sz="2133" i="1" dirty="0">
              <a:solidFill>
                <a:srgbClr val="001135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  <a:p>
            <a:endParaRPr lang="en-BE" dirty="0"/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EED01AF1-D29D-C000-AE17-9C76EA093633}"/>
              </a:ext>
            </a:extLst>
          </p:cNvPr>
          <p:cNvSpPr txBox="1">
            <a:spLocks/>
          </p:cNvSpPr>
          <p:nvPr/>
        </p:nvSpPr>
        <p:spPr>
          <a:xfrm>
            <a:off x="438948" y="1742406"/>
            <a:ext cx="6426685" cy="483786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4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44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948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9002" indent="-359824" defTabSz="914389">
              <a:spcAft>
                <a:spcPts val="400"/>
              </a:spcAft>
              <a:buFont typeface="+mj-lt"/>
              <a:buAutoNum type="arabicPeriod"/>
              <a:defRPr/>
            </a:pPr>
            <a:r>
              <a:rPr lang="en-BE" sz="1867" dirty="0">
                <a:solidFill>
                  <a:schemeClr val="accent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Monitors all traffic entering your network </a:t>
            </a:r>
          </a:p>
          <a:p>
            <a:pPr marL="599002" lvl="1" defTabSz="914389">
              <a:defRPr/>
            </a:pPr>
            <a:r>
              <a:rPr lang="en-BE" sz="1467" dirty="0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Netflow-based, or streaming traffic samples for faster detection.</a:t>
            </a:r>
          </a:p>
          <a:p>
            <a:pPr marL="599002" indent="-359824" defTabSz="914389">
              <a:spcBef>
                <a:spcPts val="1600"/>
              </a:spcBef>
              <a:spcAft>
                <a:spcPts val="400"/>
              </a:spcAft>
              <a:buFont typeface="+mj-lt"/>
              <a:buAutoNum type="arabicPeriod"/>
              <a:defRPr/>
            </a:pPr>
            <a:r>
              <a:rPr lang="en-BE" sz="1867" dirty="0">
                <a:solidFill>
                  <a:schemeClr val="accent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Secure Genome provides AI powered DDoS Detection</a:t>
            </a:r>
          </a:p>
          <a:p>
            <a:pPr marL="599002" lvl="1" defTabSz="914389">
              <a:defRPr/>
            </a:pPr>
            <a:r>
              <a:rPr lang="en-BE" sz="1467" b="1" dirty="0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Fast DDoS detection working out of the box </a:t>
            </a:r>
            <a:r>
              <a:rPr lang="en-BE" sz="1467" dirty="0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with much less false positives &amp; negatives then threshold-based solutions.</a:t>
            </a:r>
          </a:p>
          <a:p>
            <a:pPr marL="599002" indent="-359824" defTabSz="914389">
              <a:spcBef>
                <a:spcPts val="1600"/>
              </a:spcBef>
              <a:spcAft>
                <a:spcPts val="400"/>
              </a:spcAft>
              <a:buFont typeface="+mj-lt"/>
              <a:buAutoNum type="arabicPeriod"/>
              <a:defRPr/>
            </a:pPr>
            <a:r>
              <a:rPr lang="en-BE" sz="1867" dirty="0">
                <a:solidFill>
                  <a:schemeClr val="accent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AI powered orchestration of DDoS mitigation</a:t>
            </a:r>
          </a:p>
          <a:p>
            <a:pPr marL="599002" lvl="1" defTabSz="914389">
              <a:defRPr/>
            </a:pPr>
            <a:r>
              <a:rPr lang="en-BE" sz="1467" b="1" dirty="0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Edge mitigation</a:t>
            </a:r>
            <a:r>
              <a:rPr lang="en-BE" sz="1467" dirty="0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: activating Nokia router surgical filtering power.</a:t>
            </a:r>
          </a:p>
          <a:p>
            <a:pPr marL="599002" lvl="1" defTabSz="914389">
              <a:defRPr/>
            </a:pPr>
            <a:r>
              <a:rPr lang="fr-BE" sz="1467" dirty="0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O</a:t>
            </a:r>
            <a:r>
              <a:rPr lang="en-BE" sz="1467" dirty="0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r using Nokia </a:t>
            </a:r>
            <a:r>
              <a:rPr lang="en-BE" sz="1467" b="1" dirty="0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DMS scrubbing appliance</a:t>
            </a:r>
            <a:r>
              <a:rPr lang="en-BE" sz="1467" dirty="0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.</a:t>
            </a:r>
          </a:p>
          <a:p>
            <a:pPr marL="599002" indent="-359824" defTabSz="914389">
              <a:spcBef>
                <a:spcPts val="1600"/>
              </a:spcBef>
              <a:spcAft>
                <a:spcPts val="400"/>
              </a:spcAft>
              <a:buFont typeface="+mj-lt"/>
              <a:buAutoNum type="arabicPeriod"/>
              <a:defRPr/>
            </a:pPr>
            <a:r>
              <a:rPr lang="en-US" sz="1867" dirty="0">
                <a:solidFill>
                  <a:schemeClr val="accent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Deep insights into the DDoS and legitimate traffic</a:t>
            </a:r>
            <a:endParaRPr lang="en-BE" sz="1867" dirty="0">
              <a:solidFill>
                <a:schemeClr val="accent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  <a:p>
            <a:pPr marL="599002" lvl="1" defTabSz="914389">
              <a:defRPr/>
            </a:pPr>
            <a:r>
              <a:rPr lang="fr-BE" sz="1467" dirty="0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F</a:t>
            </a:r>
            <a:r>
              <a:rPr lang="en-BE" sz="1467" dirty="0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or analytics and forensic investigation.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5DD8CC6B-0BD4-10E9-E0AB-05CDCF79CE08}"/>
              </a:ext>
            </a:extLst>
          </p:cNvPr>
          <p:cNvSpPr/>
          <p:nvPr/>
        </p:nvSpPr>
        <p:spPr>
          <a:xfrm>
            <a:off x="8762661" y="1876081"/>
            <a:ext cx="2622537" cy="13395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93">
              <a:spcAft>
                <a:spcPts val="400"/>
              </a:spcAft>
              <a:buSzPct val="100000"/>
              <a:defRPr/>
            </a:pPr>
            <a:endParaRPr lang="en-US" sz="1600">
              <a:solidFill>
                <a:srgbClr val="FFFFFF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85" name="Freeform 101">
            <a:extLst>
              <a:ext uri="{FF2B5EF4-FFF2-40B4-BE49-F238E27FC236}">
                <a16:creationId xmlns:a16="http://schemas.microsoft.com/office/drawing/2014/main" id="{0779732D-7108-3269-C1C4-2F22C344C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5415" y="4256260"/>
            <a:ext cx="1282164" cy="791211"/>
          </a:xfrm>
          <a:custGeom>
            <a:avLst/>
            <a:gdLst>
              <a:gd name="T0" fmla="*/ 1898 w 2280"/>
              <a:gd name="T1" fmla="*/ 1596 h 1597"/>
              <a:gd name="T2" fmla="*/ 1898 w 2280"/>
              <a:gd name="T3" fmla="*/ 1596 h 1597"/>
              <a:gd name="T4" fmla="*/ 1898 w 2280"/>
              <a:gd name="T5" fmla="*/ 1596 h 1597"/>
              <a:gd name="T6" fmla="*/ 1883 w 2280"/>
              <a:gd name="T7" fmla="*/ 1596 h 1597"/>
              <a:gd name="T8" fmla="*/ 510 w 2280"/>
              <a:gd name="T9" fmla="*/ 1596 h 1597"/>
              <a:gd name="T10" fmla="*/ 0 w 2280"/>
              <a:gd name="T11" fmla="*/ 1085 h 1597"/>
              <a:gd name="T12" fmla="*/ 496 w 2280"/>
              <a:gd name="T13" fmla="*/ 568 h 1597"/>
              <a:gd name="T14" fmla="*/ 1164 w 2280"/>
              <a:gd name="T15" fmla="*/ 0 h 1597"/>
              <a:gd name="T16" fmla="*/ 1840 w 2280"/>
              <a:gd name="T17" fmla="*/ 675 h 1597"/>
              <a:gd name="T18" fmla="*/ 1826 w 2280"/>
              <a:gd name="T19" fmla="*/ 812 h 1597"/>
              <a:gd name="T20" fmla="*/ 1883 w 2280"/>
              <a:gd name="T21" fmla="*/ 812 h 1597"/>
              <a:gd name="T22" fmla="*/ 2279 w 2280"/>
              <a:gd name="T23" fmla="*/ 1200 h 1597"/>
              <a:gd name="T24" fmla="*/ 2171 w 2280"/>
              <a:gd name="T25" fmla="*/ 1481 h 1597"/>
              <a:gd name="T26" fmla="*/ 1898 w 2280"/>
              <a:gd name="T27" fmla="*/ 1596 h 1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280" h="1597">
                <a:moveTo>
                  <a:pt x="1898" y="1596"/>
                </a:moveTo>
                <a:lnTo>
                  <a:pt x="1898" y="1596"/>
                </a:lnTo>
                <a:lnTo>
                  <a:pt x="1898" y="1596"/>
                </a:lnTo>
                <a:cubicBezTo>
                  <a:pt x="1898" y="1596"/>
                  <a:pt x="1890" y="1596"/>
                  <a:pt x="1883" y="1596"/>
                </a:cubicBezTo>
                <a:cubicBezTo>
                  <a:pt x="510" y="1596"/>
                  <a:pt x="510" y="1596"/>
                  <a:pt x="510" y="1596"/>
                </a:cubicBezTo>
                <a:cubicBezTo>
                  <a:pt x="230" y="1596"/>
                  <a:pt x="0" y="1366"/>
                  <a:pt x="0" y="1085"/>
                </a:cubicBezTo>
                <a:cubicBezTo>
                  <a:pt x="0" y="805"/>
                  <a:pt x="222" y="582"/>
                  <a:pt x="496" y="568"/>
                </a:cubicBezTo>
                <a:cubicBezTo>
                  <a:pt x="546" y="244"/>
                  <a:pt x="826" y="0"/>
                  <a:pt x="1164" y="0"/>
                </a:cubicBezTo>
                <a:cubicBezTo>
                  <a:pt x="1538" y="0"/>
                  <a:pt x="1840" y="302"/>
                  <a:pt x="1840" y="675"/>
                </a:cubicBezTo>
                <a:cubicBezTo>
                  <a:pt x="1840" y="718"/>
                  <a:pt x="1833" y="769"/>
                  <a:pt x="1826" y="812"/>
                </a:cubicBezTo>
                <a:cubicBezTo>
                  <a:pt x="1847" y="812"/>
                  <a:pt x="1862" y="812"/>
                  <a:pt x="1883" y="812"/>
                </a:cubicBezTo>
                <a:cubicBezTo>
                  <a:pt x="2099" y="812"/>
                  <a:pt x="2279" y="985"/>
                  <a:pt x="2279" y="1200"/>
                </a:cubicBezTo>
                <a:cubicBezTo>
                  <a:pt x="2279" y="1308"/>
                  <a:pt x="2243" y="1401"/>
                  <a:pt x="2171" y="1481"/>
                </a:cubicBezTo>
                <a:cubicBezTo>
                  <a:pt x="2099" y="1552"/>
                  <a:pt x="1998" y="1596"/>
                  <a:pt x="1898" y="1596"/>
                </a:cubicBezTo>
              </a:path>
            </a:pathLst>
          </a:custGeom>
          <a:solidFill>
            <a:srgbClr val="FFFFFF"/>
          </a:solidFill>
          <a:ln w="9525" cap="flat">
            <a:solidFill>
              <a:schemeClr val="bg1">
                <a:lumMod val="65000"/>
              </a:schemeClr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09593">
              <a:defRPr/>
            </a:pPr>
            <a:endParaRPr lang="en-US">
              <a:solidFill>
                <a:srgbClr val="124191"/>
              </a:solidFill>
              <a:latin typeface="Arial" pitchFamily="34" charset="0"/>
            </a:endParaRP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D94F88E3-384D-8D88-F9B4-4D0DD6EEE1A2}"/>
              </a:ext>
            </a:extLst>
          </p:cNvPr>
          <p:cNvSpPr txBox="1"/>
          <p:nvPr/>
        </p:nvSpPr>
        <p:spPr>
          <a:xfrm>
            <a:off x="9478387" y="4435725"/>
            <a:ext cx="875776" cy="12311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lIns="0" tIns="0" rIns="0" bIns="0" rtlCol="0">
            <a:spAutoFit/>
          </a:bodyPr>
          <a:lstStyle>
            <a:defPPr>
              <a:defRPr lang="en-GB"/>
            </a:defPPr>
            <a:lvl1pPr lvl="0" defTabSz="360000">
              <a:tabLst>
                <a:tab pos="360000" algn="l"/>
              </a:tabLst>
              <a:defRPr sz="900" i="1" kern="0">
                <a:solidFill>
                  <a:schemeClr val="accent2">
                    <a:lumMod val="50000"/>
                  </a:schemeClr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pPr algn="ctr" defTabSz="479995">
              <a:tabLst>
                <a:tab pos="479995" algn="l"/>
              </a:tabLst>
              <a:defRPr/>
            </a:pPr>
            <a:r>
              <a:rPr lang="en-US" sz="800" i="0" dirty="0">
                <a:solidFill>
                  <a:srgbClr val="BEC8D2">
                    <a:lumMod val="50000"/>
                  </a:srgbClr>
                </a:solidFill>
              </a:rPr>
              <a:t>IP network</a:t>
            </a:r>
            <a:endParaRPr lang="en-BE" sz="800" i="0" dirty="0">
              <a:solidFill>
                <a:srgbClr val="BEC8D2">
                  <a:lumMod val="50000"/>
                </a:srgbClr>
              </a:solidFill>
            </a:endParaRPr>
          </a:p>
        </p:txBody>
      </p: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575F0DB3-406C-11C2-FDDE-7F8E7EC1C72E}"/>
              </a:ext>
            </a:extLst>
          </p:cNvPr>
          <p:cNvGrpSpPr/>
          <p:nvPr/>
        </p:nvGrpSpPr>
        <p:grpSpPr>
          <a:xfrm>
            <a:off x="7837907" y="4366611"/>
            <a:ext cx="592827" cy="579627"/>
            <a:chOff x="6272581" y="2849764"/>
            <a:chExt cx="723900" cy="727075"/>
          </a:xfrm>
        </p:grpSpPr>
        <p:sp>
          <p:nvSpPr>
            <p:cNvPr id="300" name="Oval 43">
              <a:extLst>
                <a:ext uri="{FF2B5EF4-FFF2-40B4-BE49-F238E27FC236}">
                  <a16:creationId xmlns:a16="http://schemas.microsoft.com/office/drawing/2014/main" id="{E01C3360-85A1-A564-F6B2-DAA5F0499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2581" y="2849764"/>
              <a:ext cx="723900" cy="727075"/>
            </a:xfrm>
            <a:prstGeom prst="ellipse">
              <a:avLst/>
            </a:prstGeom>
            <a:solidFill>
              <a:srgbClr val="FFFFFF"/>
            </a:solidFill>
            <a:ln w="7938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93">
                <a:defRPr/>
              </a:pPr>
              <a:endParaRPr lang="en-US">
                <a:solidFill>
                  <a:srgbClr val="124191"/>
                </a:solidFill>
                <a:latin typeface="Arial" pitchFamily="34" charset="0"/>
              </a:endParaRPr>
            </a:p>
          </p:txBody>
        </p:sp>
        <p:sp>
          <p:nvSpPr>
            <p:cNvPr id="301" name="Line 44">
              <a:extLst>
                <a:ext uri="{FF2B5EF4-FFF2-40B4-BE49-F238E27FC236}">
                  <a16:creationId xmlns:a16="http://schemas.microsoft.com/office/drawing/2014/main" id="{8CF18288-C6A6-0D0F-FECF-6549264A7C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2581" y="3218064"/>
              <a:ext cx="723900" cy="0"/>
            </a:xfrm>
            <a:prstGeom prst="line">
              <a:avLst/>
            </a:prstGeom>
            <a:noFill/>
            <a:ln w="7938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93">
                <a:defRPr/>
              </a:pPr>
              <a:endParaRPr lang="en-US">
                <a:solidFill>
                  <a:srgbClr val="124191"/>
                </a:solidFill>
                <a:latin typeface="Arial" pitchFamily="34" charset="0"/>
              </a:endParaRPr>
            </a:p>
          </p:txBody>
        </p:sp>
        <p:sp>
          <p:nvSpPr>
            <p:cNvPr id="302" name="Freeform 45">
              <a:extLst>
                <a:ext uri="{FF2B5EF4-FFF2-40B4-BE49-F238E27FC236}">
                  <a16:creationId xmlns:a16="http://schemas.microsoft.com/office/drawing/2014/main" id="{27945FE9-2F1C-5E10-1029-BEBD7771F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8306" y="3397452"/>
              <a:ext cx="552450" cy="46038"/>
            </a:xfrm>
            <a:custGeom>
              <a:avLst/>
              <a:gdLst>
                <a:gd name="T0" fmla="*/ 71 w 71"/>
                <a:gd name="T1" fmla="*/ 6 h 6"/>
                <a:gd name="T2" fmla="*/ 35 w 71"/>
                <a:gd name="T3" fmla="*/ 0 h 6"/>
                <a:gd name="T4" fmla="*/ 0 w 7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" h="6">
                  <a:moveTo>
                    <a:pt x="71" y="6"/>
                  </a:moveTo>
                  <a:cubicBezTo>
                    <a:pt x="62" y="2"/>
                    <a:pt x="49" y="0"/>
                    <a:pt x="35" y="0"/>
                  </a:cubicBezTo>
                  <a:cubicBezTo>
                    <a:pt x="22" y="0"/>
                    <a:pt x="9" y="2"/>
                    <a:pt x="0" y="6"/>
                  </a:cubicBezTo>
                </a:path>
              </a:pathLst>
            </a:custGeom>
            <a:noFill/>
            <a:ln w="7938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93">
                <a:defRPr/>
              </a:pPr>
              <a:endParaRPr lang="en-US">
                <a:solidFill>
                  <a:srgbClr val="124191"/>
                </a:solidFill>
                <a:latin typeface="Arial" pitchFamily="34" charset="0"/>
              </a:endParaRPr>
            </a:p>
          </p:txBody>
        </p:sp>
        <p:sp>
          <p:nvSpPr>
            <p:cNvPr id="303" name="Freeform 46">
              <a:extLst>
                <a:ext uri="{FF2B5EF4-FFF2-40B4-BE49-F238E27FC236}">
                  <a16:creationId xmlns:a16="http://schemas.microsoft.com/office/drawing/2014/main" id="{160ECC17-30E7-42A1-265F-AA7861957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8306" y="2991052"/>
              <a:ext cx="552450" cy="46038"/>
            </a:xfrm>
            <a:custGeom>
              <a:avLst/>
              <a:gdLst>
                <a:gd name="T0" fmla="*/ 0 w 71"/>
                <a:gd name="T1" fmla="*/ 0 h 6"/>
                <a:gd name="T2" fmla="*/ 35 w 71"/>
                <a:gd name="T3" fmla="*/ 6 h 6"/>
                <a:gd name="T4" fmla="*/ 71 w 7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" h="6">
                  <a:moveTo>
                    <a:pt x="0" y="0"/>
                  </a:moveTo>
                  <a:cubicBezTo>
                    <a:pt x="9" y="4"/>
                    <a:pt x="22" y="6"/>
                    <a:pt x="35" y="6"/>
                  </a:cubicBezTo>
                  <a:cubicBezTo>
                    <a:pt x="49" y="6"/>
                    <a:pt x="62" y="4"/>
                    <a:pt x="71" y="0"/>
                  </a:cubicBezTo>
                </a:path>
              </a:pathLst>
            </a:custGeom>
            <a:noFill/>
            <a:ln w="7938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93">
                <a:defRPr/>
              </a:pPr>
              <a:endParaRPr lang="en-US">
                <a:solidFill>
                  <a:srgbClr val="124191"/>
                </a:solidFill>
                <a:latin typeface="Arial" pitchFamily="34" charset="0"/>
              </a:endParaRPr>
            </a:p>
          </p:txBody>
        </p:sp>
        <p:sp>
          <p:nvSpPr>
            <p:cNvPr id="304" name="Freeform 47">
              <a:extLst>
                <a:ext uri="{FF2B5EF4-FFF2-40B4-BE49-F238E27FC236}">
                  <a16:creationId xmlns:a16="http://schemas.microsoft.com/office/drawing/2014/main" id="{161E8D87-170F-8265-9AD6-740115444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944" y="2849764"/>
              <a:ext cx="131763" cy="727075"/>
            </a:xfrm>
            <a:custGeom>
              <a:avLst/>
              <a:gdLst>
                <a:gd name="T0" fmla="*/ 17 w 17"/>
                <a:gd name="T1" fmla="*/ 0 h 93"/>
                <a:gd name="T2" fmla="*/ 0 w 17"/>
                <a:gd name="T3" fmla="*/ 47 h 93"/>
                <a:gd name="T4" fmla="*/ 17 w 17"/>
                <a:gd name="T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93">
                  <a:moveTo>
                    <a:pt x="17" y="0"/>
                  </a:moveTo>
                  <a:cubicBezTo>
                    <a:pt x="7" y="10"/>
                    <a:pt x="0" y="27"/>
                    <a:pt x="0" y="47"/>
                  </a:cubicBezTo>
                  <a:cubicBezTo>
                    <a:pt x="0" y="66"/>
                    <a:pt x="7" y="83"/>
                    <a:pt x="17" y="93"/>
                  </a:cubicBezTo>
                </a:path>
              </a:pathLst>
            </a:custGeom>
            <a:noFill/>
            <a:ln w="7938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93">
                <a:defRPr/>
              </a:pPr>
              <a:endParaRPr lang="en-US">
                <a:solidFill>
                  <a:srgbClr val="124191"/>
                </a:solidFill>
                <a:latin typeface="Arial" pitchFamily="34" charset="0"/>
              </a:endParaRPr>
            </a:p>
          </p:txBody>
        </p:sp>
        <p:sp>
          <p:nvSpPr>
            <p:cNvPr id="305" name="Freeform 48">
              <a:extLst>
                <a:ext uri="{FF2B5EF4-FFF2-40B4-BE49-F238E27FC236}">
                  <a16:creationId xmlns:a16="http://schemas.microsoft.com/office/drawing/2014/main" id="{82BB7343-A55E-CA7E-4DB4-7C8D41F78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706" y="2849764"/>
              <a:ext cx="125413" cy="727075"/>
            </a:xfrm>
            <a:custGeom>
              <a:avLst/>
              <a:gdLst>
                <a:gd name="T0" fmla="*/ 0 w 16"/>
                <a:gd name="T1" fmla="*/ 0 h 93"/>
                <a:gd name="T2" fmla="*/ 16 w 16"/>
                <a:gd name="T3" fmla="*/ 47 h 93"/>
                <a:gd name="T4" fmla="*/ 0 w 16"/>
                <a:gd name="T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93">
                  <a:moveTo>
                    <a:pt x="0" y="0"/>
                  </a:moveTo>
                  <a:cubicBezTo>
                    <a:pt x="10" y="10"/>
                    <a:pt x="16" y="27"/>
                    <a:pt x="16" y="47"/>
                  </a:cubicBezTo>
                  <a:cubicBezTo>
                    <a:pt x="16" y="66"/>
                    <a:pt x="10" y="83"/>
                    <a:pt x="0" y="93"/>
                  </a:cubicBezTo>
                </a:path>
              </a:pathLst>
            </a:custGeom>
            <a:noFill/>
            <a:ln w="7938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93">
                <a:defRPr/>
              </a:pPr>
              <a:endParaRPr lang="en-US">
                <a:solidFill>
                  <a:srgbClr val="124191"/>
                </a:solidFill>
                <a:latin typeface="Arial" pitchFamily="34" charset="0"/>
              </a:endParaRPr>
            </a:p>
          </p:txBody>
        </p: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30EE8D57-B8E3-1935-2418-5487904E1C9E}"/>
              </a:ext>
            </a:extLst>
          </p:cNvPr>
          <p:cNvGrpSpPr/>
          <p:nvPr/>
        </p:nvGrpSpPr>
        <p:grpSpPr>
          <a:xfrm>
            <a:off x="9126095" y="2848861"/>
            <a:ext cx="713408" cy="1575775"/>
            <a:chOff x="6912324" y="2292391"/>
            <a:chExt cx="535056" cy="1181831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6A8351E8-FC2F-6757-7DFB-5CB473107FF6}"/>
                </a:ext>
              </a:extLst>
            </p:cNvPr>
            <p:cNvSpPr txBox="1"/>
            <p:nvPr/>
          </p:nvSpPr>
          <p:spPr>
            <a:xfrm>
              <a:off x="7038867" y="2592154"/>
              <a:ext cx="275278" cy="15398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square" lIns="0" tIns="0" rIns="0" bIns="0" rtlCol="0">
              <a:spAutoFit/>
            </a:bodyPr>
            <a:lstStyle>
              <a:defPPr>
                <a:defRPr lang="en-LT"/>
              </a:defPPr>
              <a:lvl1pPr defTabSz="960012" eaLnBrk="1" hangingPunct="1">
                <a:tabLst>
                  <a:tab pos="960012" algn="l"/>
                </a:tabLst>
                <a:defRPr sz="1600" kern="0">
                  <a:solidFill>
                    <a:schemeClr val="bg2"/>
                  </a:solidFill>
                  <a:latin typeface="Nokia Pure Text Light" panose="020B0304040602060303" pitchFamily="34" charset="0"/>
                  <a:ea typeface="Nokia Pure Text Light" panose="020B0304040602060303" pitchFamily="34" charset="0"/>
                  <a:cs typeface="Nokia Pure Text Light" panose="020B0304040602060303" pitchFamily="34" charset="0"/>
                </a:defRPr>
              </a:lvl1pPr>
            </a:lstStyle>
            <a:p>
              <a:r>
                <a:rPr lang="en-US" sz="667" dirty="0"/>
                <a:t>NetFlow S</a:t>
              </a:r>
              <a:r>
                <a:rPr lang="en-BE" sz="667" dirty="0"/>
                <a:t>PM*</a:t>
              </a:r>
              <a:endParaRPr lang="en-US" sz="667" dirty="0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EE4EE7A3-7801-C936-725B-2A4BBDD28B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1971" y="2768378"/>
              <a:ext cx="180000" cy="180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93">
                <a:defRPr/>
              </a:pPr>
              <a:r>
                <a:rPr lang="en-US" sz="1467">
                  <a:solidFill>
                    <a:srgbClr val="FFFFFF"/>
                  </a:solidFill>
                  <a:latin typeface="Nokia Pure Headline Light"/>
                </a:rPr>
                <a:t>1</a:t>
              </a:r>
              <a:endParaRPr lang="en-BE" sz="1467">
                <a:solidFill>
                  <a:srgbClr val="FFFFFF"/>
                </a:solidFill>
                <a:latin typeface="Nokia Pure Headline Light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A34BD9D-94DD-3CEF-3A52-93D8C54DE1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2324" y="2292391"/>
              <a:ext cx="535056" cy="1181831"/>
            </a:xfrm>
            <a:prstGeom prst="straightConnector1">
              <a:avLst/>
            </a:prstGeom>
            <a:ln w="6350">
              <a:solidFill>
                <a:schemeClr val="bg2"/>
              </a:solidFill>
              <a:prstDash val="dash"/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2A43AB9-F3C8-A46C-3BA8-6C09441384B1}"/>
              </a:ext>
            </a:extLst>
          </p:cNvPr>
          <p:cNvGrpSpPr>
            <a:grpSpLocks noChangeAspect="1"/>
          </p:cNvGrpSpPr>
          <p:nvPr/>
        </p:nvGrpSpPr>
        <p:grpSpPr>
          <a:xfrm>
            <a:off x="10822355" y="4153240"/>
            <a:ext cx="648139" cy="990000"/>
            <a:chOff x="7473621" y="3506632"/>
            <a:chExt cx="655650" cy="99127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129F217-9663-E8C3-05F3-D021960A2852}"/>
                </a:ext>
              </a:extLst>
            </p:cNvPr>
            <p:cNvGrpSpPr/>
            <p:nvPr/>
          </p:nvGrpSpPr>
          <p:grpSpPr>
            <a:xfrm>
              <a:off x="7827477" y="3506632"/>
              <a:ext cx="267405" cy="329183"/>
              <a:chOff x="1926805" y="1102259"/>
              <a:chExt cx="540000" cy="54000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7B912436-1271-C0F7-C02C-CF86EFF8938B}"/>
                  </a:ext>
                </a:extLst>
              </p:cNvPr>
              <p:cNvSpPr/>
              <p:nvPr/>
            </p:nvSpPr>
            <p:spPr>
              <a:xfrm>
                <a:off x="1926805" y="1102259"/>
                <a:ext cx="540000" cy="540000"/>
              </a:xfrm>
              <a:custGeom>
                <a:avLst/>
                <a:gdLst>
                  <a:gd name="connsiteX0" fmla="*/ 0 w 540000"/>
                  <a:gd name="connsiteY0" fmla="*/ 0 h 540000"/>
                  <a:gd name="connsiteX1" fmla="*/ 540000 w 540000"/>
                  <a:gd name="connsiteY1" fmla="*/ 0 h 540000"/>
                  <a:gd name="connsiteX2" fmla="*/ 540000 w 540000"/>
                  <a:gd name="connsiteY2" fmla="*/ 540000 h 540000"/>
                  <a:gd name="connsiteX3" fmla="*/ 0 w 540000"/>
                  <a:gd name="connsiteY3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000" h="540000">
                    <a:moveTo>
                      <a:pt x="0" y="0"/>
                    </a:moveTo>
                    <a:lnTo>
                      <a:pt x="540000" y="0"/>
                    </a:lnTo>
                    <a:lnTo>
                      <a:pt x="540000" y="540000"/>
                    </a:lnTo>
                    <a:lnTo>
                      <a:pt x="0" y="540000"/>
                    </a:lnTo>
                    <a:close/>
                  </a:path>
                </a:pathLst>
              </a:custGeom>
              <a:noFill/>
              <a:ln w="444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09593">
                  <a:defRPr/>
                </a:pPr>
                <a:endParaRPr lang="en-US">
                  <a:solidFill>
                    <a:srgbClr val="CCCCCC"/>
                  </a:solidFill>
                  <a:latin typeface="Nokia Pure Text Light"/>
                </a:endParaRPr>
              </a:p>
            </p:txBody>
          </p:sp>
          <p:grpSp>
            <p:nvGrpSpPr>
              <p:cNvPr id="28" name="Graphic 54">
                <a:extLst>
                  <a:ext uri="{FF2B5EF4-FFF2-40B4-BE49-F238E27FC236}">
                    <a16:creationId xmlns:a16="http://schemas.microsoft.com/office/drawing/2014/main" id="{B32F92EB-5EBE-7BDC-FA94-933FE11F4653}"/>
                  </a:ext>
                </a:extLst>
              </p:cNvPr>
              <p:cNvGrpSpPr/>
              <p:nvPr/>
            </p:nvGrpSpPr>
            <p:grpSpPr>
              <a:xfrm>
                <a:off x="2018604" y="1194733"/>
                <a:ext cx="358200" cy="357075"/>
                <a:chOff x="2018604" y="1194733"/>
                <a:chExt cx="358200" cy="357075"/>
              </a:xfrm>
              <a:noFill/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8ECBCAB2-DE6F-39DA-83D7-74A4F258F4D0}"/>
                    </a:ext>
                  </a:extLst>
                </p:cNvPr>
                <p:cNvSpPr/>
                <p:nvPr/>
              </p:nvSpPr>
              <p:spPr>
                <a:xfrm>
                  <a:off x="2018604" y="1194733"/>
                  <a:ext cx="358200" cy="160425"/>
                </a:xfrm>
                <a:custGeom>
                  <a:avLst/>
                  <a:gdLst>
                    <a:gd name="connsiteX0" fmla="*/ 0 w 358200"/>
                    <a:gd name="connsiteY0" fmla="*/ 159975 h 160425"/>
                    <a:gd name="connsiteX1" fmla="*/ 154800 w 358200"/>
                    <a:gd name="connsiteY1" fmla="*/ 10125 h 160425"/>
                    <a:gd name="connsiteX2" fmla="*/ 205200 w 358200"/>
                    <a:gd name="connsiteY2" fmla="*/ 10125 h 160425"/>
                    <a:gd name="connsiteX3" fmla="*/ 358200 w 358200"/>
                    <a:gd name="connsiteY3" fmla="*/ 160425 h 160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8200" h="160425">
                      <a:moveTo>
                        <a:pt x="0" y="159975"/>
                      </a:moveTo>
                      <a:lnTo>
                        <a:pt x="154800" y="10125"/>
                      </a:lnTo>
                      <a:cubicBezTo>
                        <a:pt x="168750" y="-3375"/>
                        <a:pt x="191250" y="-3375"/>
                        <a:pt x="205200" y="10125"/>
                      </a:cubicBezTo>
                      <a:lnTo>
                        <a:pt x="358200" y="160425"/>
                      </a:lnTo>
                    </a:path>
                  </a:pathLst>
                </a:custGeom>
                <a:noFill/>
                <a:ln w="9525" cap="rnd">
                  <a:solidFill>
                    <a:schemeClr val="bg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93">
                    <a:defRPr/>
                  </a:pPr>
                  <a:endParaRPr lang="en-US">
                    <a:solidFill>
                      <a:srgbClr val="CCCCCC"/>
                    </a:solidFill>
                    <a:latin typeface="Nokia Pure Text Light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C50C845C-4E1B-CC42-8759-5A7F50D9807B}"/>
                    </a:ext>
                  </a:extLst>
                </p:cNvPr>
                <p:cNvSpPr/>
                <p:nvPr/>
              </p:nvSpPr>
              <p:spPr>
                <a:xfrm>
                  <a:off x="2072605" y="1388909"/>
                  <a:ext cx="125549" cy="162900"/>
                </a:xfrm>
                <a:custGeom>
                  <a:avLst/>
                  <a:gdLst>
                    <a:gd name="connsiteX0" fmla="*/ 0 w 125549"/>
                    <a:gd name="connsiteY0" fmla="*/ 0 h 162900"/>
                    <a:gd name="connsiteX1" fmla="*/ 0 w 125549"/>
                    <a:gd name="connsiteY1" fmla="*/ 126900 h 162900"/>
                    <a:gd name="connsiteX2" fmla="*/ 36000 w 125549"/>
                    <a:gd name="connsiteY2" fmla="*/ 162900 h 162900"/>
                    <a:gd name="connsiteX3" fmla="*/ 89550 w 125549"/>
                    <a:gd name="connsiteY3" fmla="*/ 162900 h 162900"/>
                    <a:gd name="connsiteX4" fmla="*/ 125550 w 125549"/>
                    <a:gd name="connsiteY4" fmla="*/ 126900 h 162900"/>
                    <a:gd name="connsiteX5" fmla="*/ 125550 w 125549"/>
                    <a:gd name="connsiteY5" fmla="*/ 75150 h 162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5549" h="162900">
                      <a:moveTo>
                        <a:pt x="0" y="0"/>
                      </a:moveTo>
                      <a:lnTo>
                        <a:pt x="0" y="126900"/>
                      </a:lnTo>
                      <a:cubicBezTo>
                        <a:pt x="0" y="146700"/>
                        <a:pt x="16200" y="162900"/>
                        <a:pt x="36000" y="162900"/>
                      </a:cubicBezTo>
                      <a:lnTo>
                        <a:pt x="89550" y="162900"/>
                      </a:lnTo>
                      <a:cubicBezTo>
                        <a:pt x="109350" y="162900"/>
                        <a:pt x="125550" y="146700"/>
                        <a:pt x="125550" y="126900"/>
                      </a:cubicBezTo>
                      <a:lnTo>
                        <a:pt x="125550" y="75150"/>
                      </a:lnTo>
                    </a:path>
                  </a:pathLst>
                </a:custGeom>
                <a:noFill/>
                <a:ln w="9525" cap="rnd">
                  <a:solidFill>
                    <a:schemeClr val="bg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93">
                    <a:defRPr/>
                  </a:pPr>
                  <a:endParaRPr lang="en-US">
                    <a:solidFill>
                      <a:srgbClr val="CCCCCC"/>
                    </a:solidFill>
                    <a:latin typeface="Nokia Pure Text Light"/>
                  </a:endParaRPr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7E3404C7-1B5C-4253-A4D7-4B2681D29662}"/>
                    </a:ext>
                  </a:extLst>
                </p:cNvPr>
                <p:cNvSpPr/>
                <p:nvPr/>
              </p:nvSpPr>
              <p:spPr>
                <a:xfrm>
                  <a:off x="2254855" y="1388909"/>
                  <a:ext cx="68849" cy="162900"/>
                </a:xfrm>
                <a:custGeom>
                  <a:avLst/>
                  <a:gdLst>
                    <a:gd name="connsiteX0" fmla="*/ 68850 w 68849"/>
                    <a:gd name="connsiteY0" fmla="*/ 0 h 162900"/>
                    <a:gd name="connsiteX1" fmla="*/ 68850 w 68849"/>
                    <a:gd name="connsiteY1" fmla="*/ 126900 h 162900"/>
                    <a:gd name="connsiteX2" fmla="*/ 32850 w 68849"/>
                    <a:gd name="connsiteY2" fmla="*/ 162900 h 162900"/>
                    <a:gd name="connsiteX3" fmla="*/ 0 w 68849"/>
                    <a:gd name="connsiteY3" fmla="*/ 162900 h 162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849" h="162900">
                      <a:moveTo>
                        <a:pt x="68850" y="0"/>
                      </a:moveTo>
                      <a:lnTo>
                        <a:pt x="68850" y="126900"/>
                      </a:lnTo>
                      <a:cubicBezTo>
                        <a:pt x="68850" y="146700"/>
                        <a:pt x="52650" y="162900"/>
                        <a:pt x="32850" y="162900"/>
                      </a:cubicBezTo>
                      <a:lnTo>
                        <a:pt x="0" y="162900"/>
                      </a:lnTo>
                    </a:path>
                  </a:pathLst>
                </a:custGeom>
                <a:noFill/>
                <a:ln w="9525" cap="rnd">
                  <a:solidFill>
                    <a:schemeClr val="bg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93">
                    <a:defRPr/>
                  </a:pPr>
                  <a:endParaRPr lang="en-US">
                    <a:solidFill>
                      <a:srgbClr val="CCCCCC"/>
                    </a:solidFill>
                    <a:latin typeface="Nokia Pure Text Light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A909706-6185-CF97-078C-81CFBCBD5B7F}"/>
                </a:ext>
              </a:extLst>
            </p:cNvPr>
            <p:cNvGrpSpPr/>
            <p:nvPr/>
          </p:nvGrpSpPr>
          <p:grpSpPr>
            <a:xfrm>
              <a:off x="7805592" y="4150210"/>
              <a:ext cx="311175" cy="347697"/>
              <a:chOff x="2248186" y="2432985"/>
              <a:chExt cx="540000" cy="540000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E3C65E8-8948-2D47-E12E-4B265CA0FCCE}"/>
                  </a:ext>
                </a:extLst>
              </p:cNvPr>
              <p:cNvSpPr/>
              <p:nvPr/>
            </p:nvSpPr>
            <p:spPr>
              <a:xfrm>
                <a:off x="2248186" y="2432985"/>
                <a:ext cx="540000" cy="540000"/>
              </a:xfrm>
              <a:custGeom>
                <a:avLst/>
                <a:gdLst>
                  <a:gd name="connsiteX0" fmla="*/ 0 w 540000"/>
                  <a:gd name="connsiteY0" fmla="*/ 0 h 540000"/>
                  <a:gd name="connsiteX1" fmla="*/ 540000 w 540000"/>
                  <a:gd name="connsiteY1" fmla="*/ 0 h 540000"/>
                  <a:gd name="connsiteX2" fmla="*/ 540000 w 540000"/>
                  <a:gd name="connsiteY2" fmla="*/ 540000 h 540000"/>
                  <a:gd name="connsiteX3" fmla="*/ 0 w 540000"/>
                  <a:gd name="connsiteY3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000" h="540000">
                    <a:moveTo>
                      <a:pt x="0" y="0"/>
                    </a:moveTo>
                    <a:lnTo>
                      <a:pt x="540000" y="0"/>
                    </a:lnTo>
                    <a:lnTo>
                      <a:pt x="540000" y="540000"/>
                    </a:lnTo>
                    <a:lnTo>
                      <a:pt x="0" y="540000"/>
                    </a:lnTo>
                    <a:close/>
                  </a:path>
                </a:pathLst>
              </a:custGeom>
              <a:noFill/>
              <a:ln w="44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93">
                  <a:defRPr/>
                </a:pPr>
                <a:endParaRPr lang="en-US">
                  <a:solidFill>
                    <a:srgbClr val="CCCCCC"/>
                  </a:solidFill>
                  <a:latin typeface="Nokia Pure Text Light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0136CAF-BE2B-3227-48A1-40F2E87AA0B8}"/>
                  </a:ext>
                </a:extLst>
              </p:cNvPr>
              <p:cNvSpPr/>
              <p:nvPr/>
            </p:nvSpPr>
            <p:spPr>
              <a:xfrm>
                <a:off x="2338186" y="2531985"/>
                <a:ext cx="360000" cy="342000"/>
              </a:xfrm>
              <a:custGeom>
                <a:avLst/>
                <a:gdLst>
                  <a:gd name="connsiteX0" fmla="*/ 306000 w 360000"/>
                  <a:gd name="connsiteY0" fmla="*/ 252000 h 342000"/>
                  <a:gd name="connsiteX1" fmla="*/ 252000 w 360000"/>
                  <a:gd name="connsiteY1" fmla="*/ 252000 h 342000"/>
                  <a:gd name="connsiteX2" fmla="*/ 252000 w 360000"/>
                  <a:gd name="connsiteY2" fmla="*/ 342000 h 342000"/>
                  <a:gd name="connsiteX3" fmla="*/ 0 w 360000"/>
                  <a:gd name="connsiteY3" fmla="*/ 342000 h 342000"/>
                  <a:gd name="connsiteX4" fmla="*/ 0 w 360000"/>
                  <a:gd name="connsiteY4" fmla="*/ 90000 h 342000"/>
                  <a:gd name="connsiteX5" fmla="*/ 89550 w 360000"/>
                  <a:gd name="connsiteY5" fmla="*/ 90450 h 342000"/>
                  <a:gd name="connsiteX6" fmla="*/ 180000 w 360000"/>
                  <a:gd name="connsiteY6" fmla="*/ 0 h 342000"/>
                  <a:gd name="connsiteX7" fmla="*/ 180000 w 360000"/>
                  <a:gd name="connsiteY7" fmla="*/ 90000 h 342000"/>
                  <a:gd name="connsiteX8" fmla="*/ 270000 w 360000"/>
                  <a:gd name="connsiteY8" fmla="*/ 0 h 342000"/>
                  <a:gd name="connsiteX9" fmla="*/ 270000 w 360000"/>
                  <a:gd name="connsiteY9" fmla="*/ 90000 h 342000"/>
                  <a:gd name="connsiteX10" fmla="*/ 360000 w 360000"/>
                  <a:gd name="connsiteY10" fmla="*/ 0 h 342000"/>
                  <a:gd name="connsiteX11" fmla="*/ 360000 w 360000"/>
                  <a:gd name="connsiteY11" fmla="*/ 342000 h 342000"/>
                  <a:gd name="connsiteX12" fmla="*/ 306000 w 360000"/>
                  <a:gd name="connsiteY12" fmla="*/ 342000 h 342000"/>
                  <a:gd name="connsiteX13" fmla="*/ 306000 w 360000"/>
                  <a:gd name="connsiteY13" fmla="*/ 252000 h 34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0000" h="342000">
                    <a:moveTo>
                      <a:pt x="306000" y="252000"/>
                    </a:moveTo>
                    <a:lnTo>
                      <a:pt x="252000" y="252000"/>
                    </a:lnTo>
                    <a:lnTo>
                      <a:pt x="252000" y="342000"/>
                    </a:lnTo>
                    <a:lnTo>
                      <a:pt x="0" y="342000"/>
                    </a:lnTo>
                    <a:lnTo>
                      <a:pt x="0" y="90000"/>
                    </a:lnTo>
                    <a:cubicBezTo>
                      <a:pt x="450" y="89550"/>
                      <a:pt x="89550" y="90450"/>
                      <a:pt x="89550" y="90450"/>
                    </a:cubicBezTo>
                    <a:lnTo>
                      <a:pt x="180000" y="0"/>
                    </a:lnTo>
                    <a:lnTo>
                      <a:pt x="180000" y="90000"/>
                    </a:lnTo>
                    <a:lnTo>
                      <a:pt x="270000" y="0"/>
                    </a:lnTo>
                    <a:lnTo>
                      <a:pt x="270000" y="90000"/>
                    </a:lnTo>
                    <a:lnTo>
                      <a:pt x="360000" y="0"/>
                    </a:lnTo>
                    <a:lnTo>
                      <a:pt x="360000" y="342000"/>
                    </a:lnTo>
                    <a:lnTo>
                      <a:pt x="306000" y="342000"/>
                    </a:lnTo>
                    <a:lnTo>
                      <a:pt x="306000" y="252000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bg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defTabSz="609593">
                  <a:defRPr/>
                </a:pPr>
                <a:endParaRPr lang="en-US">
                  <a:solidFill>
                    <a:srgbClr val="CCCCCC"/>
                  </a:solidFill>
                  <a:latin typeface="Nokia Pure Text Light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37A36B4-B538-63A5-03B2-C7553A2A4F49}"/>
                </a:ext>
              </a:extLst>
            </p:cNvPr>
            <p:cNvGrpSpPr/>
            <p:nvPr/>
          </p:nvGrpSpPr>
          <p:grpSpPr>
            <a:xfrm>
              <a:off x="7793087" y="3810329"/>
              <a:ext cx="336184" cy="347696"/>
              <a:chOff x="2248186" y="1767622"/>
              <a:chExt cx="540000" cy="540000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C7C585F-0816-1F6F-98E8-89A15A613482}"/>
                  </a:ext>
                </a:extLst>
              </p:cNvPr>
              <p:cNvSpPr/>
              <p:nvPr/>
            </p:nvSpPr>
            <p:spPr>
              <a:xfrm>
                <a:off x="2248186" y="1767622"/>
                <a:ext cx="540000" cy="540000"/>
              </a:xfrm>
              <a:custGeom>
                <a:avLst/>
                <a:gdLst>
                  <a:gd name="connsiteX0" fmla="*/ 0 w 540000"/>
                  <a:gd name="connsiteY0" fmla="*/ 0 h 540000"/>
                  <a:gd name="connsiteX1" fmla="*/ 540000 w 540000"/>
                  <a:gd name="connsiteY1" fmla="*/ 0 h 540000"/>
                  <a:gd name="connsiteX2" fmla="*/ 540000 w 540000"/>
                  <a:gd name="connsiteY2" fmla="*/ 540000 h 540000"/>
                  <a:gd name="connsiteX3" fmla="*/ 0 w 540000"/>
                  <a:gd name="connsiteY3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000" h="540000">
                    <a:moveTo>
                      <a:pt x="0" y="0"/>
                    </a:moveTo>
                    <a:lnTo>
                      <a:pt x="540000" y="0"/>
                    </a:lnTo>
                    <a:lnTo>
                      <a:pt x="540000" y="540000"/>
                    </a:lnTo>
                    <a:lnTo>
                      <a:pt x="0" y="540000"/>
                    </a:lnTo>
                    <a:close/>
                  </a:path>
                </a:pathLst>
              </a:custGeom>
              <a:noFill/>
              <a:ln w="44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93">
                  <a:defRPr/>
                </a:pPr>
                <a:endParaRPr lang="en-US">
                  <a:solidFill>
                    <a:srgbClr val="CCCCCC"/>
                  </a:solidFill>
                  <a:latin typeface="Nokia Pure Text Light"/>
                </a:endParaRPr>
              </a:p>
            </p:txBody>
          </p:sp>
          <p:grpSp>
            <p:nvGrpSpPr>
              <p:cNvPr id="38" name="Graphic 39">
                <a:extLst>
                  <a:ext uri="{FF2B5EF4-FFF2-40B4-BE49-F238E27FC236}">
                    <a16:creationId xmlns:a16="http://schemas.microsoft.com/office/drawing/2014/main" id="{A665D5F7-AD0E-6CE5-39AF-20DDD5B3BB93}"/>
                  </a:ext>
                </a:extLst>
              </p:cNvPr>
              <p:cNvGrpSpPr/>
              <p:nvPr/>
            </p:nvGrpSpPr>
            <p:grpSpPr>
              <a:xfrm>
                <a:off x="2344936" y="1857622"/>
                <a:ext cx="346500" cy="360000"/>
                <a:chOff x="2344936" y="1857622"/>
                <a:chExt cx="346500" cy="360000"/>
              </a:xfrm>
              <a:noFill/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0C85BCBC-58D5-D12D-CE9A-5FF5FA0EE6C5}"/>
                    </a:ext>
                  </a:extLst>
                </p:cNvPr>
                <p:cNvSpPr/>
                <p:nvPr/>
              </p:nvSpPr>
              <p:spPr>
                <a:xfrm>
                  <a:off x="2344936" y="1857622"/>
                  <a:ext cx="210149" cy="360000"/>
                </a:xfrm>
                <a:custGeom>
                  <a:avLst/>
                  <a:gdLst>
                    <a:gd name="connsiteX0" fmla="*/ 210150 w 210149"/>
                    <a:gd name="connsiteY0" fmla="*/ 112050 h 360000"/>
                    <a:gd name="connsiteX1" fmla="*/ 210150 w 210149"/>
                    <a:gd name="connsiteY1" fmla="*/ 180000 h 360000"/>
                    <a:gd name="connsiteX2" fmla="*/ 210150 w 210149"/>
                    <a:gd name="connsiteY2" fmla="*/ 270000 h 360000"/>
                    <a:gd name="connsiteX3" fmla="*/ 210150 w 210149"/>
                    <a:gd name="connsiteY3" fmla="*/ 360000 h 360000"/>
                    <a:gd name="connsiteX4" fmla="*/ 0 w 210149"/>
                    <a:gd name="connsiteY4" fmla="*/ 360000 h 360000"/>
                    <a:gd name="connsiteX5" fmla="*/ 0 w 210149"/>
                    <a:gd name="connsiteY5" fmla="*/ 0 h 360000"/>
                    <a:gd name="connsiteX6" fmla="*/ 210150 w 210149"/>
                    <a:gd name="connsiteY6" fmla="*/ 0 h 360000"/>
                    <a:gd name="connsiteX7" fmla="*/ 210150 w 210149"/>
                    <a:gd name="connsiteY7" fmla="*/ 40050 h 36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0149" h="360000">
                      <a:moveTo>
                        <a:pt x="210150" y="112050"/>
                      </a:moveTo>
                      <a:lnTo>
                        <a:pt x="210150" y="180000"/>
                      </a:lnTo>
                      <a:lnTo>
                        <a:pt x="210150" y="270000"/>
                      </a:lnTo>
                      <a:lnTo>
                        <a:pt x="210150" y="360000"/>
                      </a:lnTo>
                      <a:lnTo>
                        <a:pt x="0" y="360000"/>
                      </a:lnTo>
                      <a:lnTo>
                        <a:pt x="0" y="0"/>
                      </a:lnTo>
                      <a:lnTo>
                        <a:pt x="210150" y="0"/>
                      </a:lnTo>
                      <a:lnTo>
                        <a:pt x="210150" y="40050"/>
                      </a:lnTo>
                    </a:path>
                  </a:pathLst>
                </a:custGeom>
                <a:noFill/>
                <a:ln w="9525" cap="rnd">
                  <a:solidFill>
                    <a:schemeClr val="bg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93">
                    <a:defRPr/>
                  </a:pPr>
                  <a:endParaRPr lang="en-US">
                    <a:solidFill>
                      <a:srgbClr val="CCCCCC"/>
                    </a:solidFill>
                    <a:latin typeface="Nokia Pure Text Light"/>
                  </a:endParaRPr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82E024A8-409C-F6C0-DAFC-0DAD325723B5}"/>
                    </a:ext>
                  </a:extLst>
                </p:cNvPr>
                <p:cNvSpPr/>
                <p:nvPr/>
              </p:nvSpPr>
              <p:spPr>
                <a:xfrm>
                  <a:off x="2554186" y="1968772"/>
                  <a:ext cx="137250" cy="248849"/>
                </a:xfrm>
                <a:custGeom>
                  <a:avLst/>
                  <a:gdLst>
                    <a:gd name="connsiteX0" fmla="*/ 2250 w 137250"/>
                    <a:gd name="connsiteY0" fmla="*/ 0 h 248849"/>
                    <a:gd name="connsiteX1" fmla="*/ 137250 w 137250"/>
                    <a:gd name="connsiteY1" fmla="*/ 0 h 248849"/>
                    <a:gd name="connsiteX2" fmla="*/ 137250 w 137250"/>
                    <a:gd name="connsiteY2" fmla="*/ 248850 h 248849"/>
                    <a:gd name="connsiteX3" fmla="*/ 0 w 137250"/>
                    <a:gd name="connsiteY3" fmla="*/ 248850 h 248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250" h="248849">
                      <a:moveTo>
                        <a:pt x="2250" y="0"/>
                      </a:moveTo>
                      <a:lnTo>
                        <a:pt x="137250" y="0"/>
                      </a:lnTo>
                      <a:lnTo>
                        <a:pt x="137250" y="248850"/>
                      </a:lnTo>
                      <a:lnTo>
                        <a:pt x="0" y="248850"/>
                      </a:lnTo>
                    </a:path>
                  </a:pathLst>
                </a:custGeom>
                <a:noFill/>
                <a:ln w="9525" cap="rnd">
                  <a:solidFill>
                    <a:schemeClr val="bg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93">
                    <a:defRPr/>
                  </a:pPr>
                  <a:endParaRPr lang="en-US">
                    <a:solidFill>
                      <a:srgbClr val="CCCCCC"/>
                    </a:solidFill>
                    <a:latin typeface="Nokia Pure Text Light"/>
                  </a:endParaRPr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927E5D30-21FA-6F7A-25E7-DC0622BA7F0D}"/>
                    </a:ext>
                  </a:extLst>
                </p:cNvPr>
                <p:cNvSpPr/>
                <p:nvPr/>
              </p:nvSpPr>
              <p:spPr>
                <a:xfrm>
                  <a:off x="2413336" y="1932321"/>
                  <a:ext cx="4500" cy="25200"/>
                </a:xfrm>
                <a:custGeom>
                  <a:avLst/>
                  <a:gdLst>
                    <a:gd name="connsiteX0" fmla="*/ 0 w 4500"/>
                    <a:gd name="connsiteY0" fmla="*/ 0 h 25200"/>
                    <a:gd name="connsiteX1" fmla="*/ 0 w 4500"/>
                    <a:gd name="connsiteY1" fmla="*/ 25200 h 25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500" h="25200">
                      <a:moveTo>
                        <a:pt x="0" y="0"/>
                      </a:moveTo>
                      <a:lnTo>
                        <a:pt x="0" y="25200"/>
                      </a:lnTo>
                    </a:path>
                  </a:pathLst>
                </a:custGeom>
                <a:noFill/>
                <a:ln w="1778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93">
                    <a:defRPr/>
                  </a:pPr>
                  <a:endParaRPr lang="en-US">
                    <a:solidFill>
                      <a:srgbClr val="CCCCCC"/>
                    </a:solidFill>
                    <a:latin typeface="Nokia Pure Text Light"/>
                  </a:endParaRPr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5D6391A7-D615-693F-CE48-B50B9BD45B6D}"/>
                    </a:ext>
                  </a:extLst>
                </p:cNvPr>
                <p:cNvSpPr/>
                <p:nvPr/>
              </p:nvSpPr>
              <p:spPr>
                <a:xfrm>
                  <a:off x="2486236" y="1932321"/>
                  <a:ext cx="4500" cy="25200"/>
                </a:xfrm>
                <a:custGeom>
                  <a:avLst/>
                  <a:gdLst>
                    <a:gd name="connsiteX0" fmla="*/ 0 w 4500"/>
                    <a:gd name="connsiteY0" fmla="*/ 0 h 25200"/>
                    <a:gd name="connsiteX1" fmla="*/ 0 w 4500"/>
                    <a:gd name="connsiteY1" fmla="*/ 25200 h 25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500" h="25200">
                      <a:moveTo>
                        <a:pt x="0" y="0"/>
                      </a:moveTo>
                      <a:lnTo>
                        <a:pt x="0" y="25200"/>
                      </a:lnTo>
                    </a:path>
                  </a:pathLst>
                </a:custGeom>
                <a:noFill/>
                <a:ln w="1778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93">
                    <a:defRPr/>
                  </a:pPr>
                  <a:endParaRPr lang="en-US">
                    <a:solidFill>
                      <a:srgbClr val="CCCCCC"/>
                    </a:solidFill>
                    <a:latin typeface="Nokia Pure Text Light"/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A2CC62CC-C148-599C-F210-A23AC986DA3F}"/>
                    </a:ext>
                  </a:extLst>
                </p:cNvPr>
                <p:cNvSpPr/>
                <p:nvPr/>
              </p:nvSpPr>
              <p:spPr>
                <a:xfrm>
                  <a:off x="2413336" y="2125821"/>
                  <a:ext cx="4500" cy="25199"/>
                </a:xfrm>
                <a:custGeom>
                  <a:avLst/>
                  <a:gdLst>
                    <a:gd name="connsiteX0" fmla="*/ 0 w 4500"/>
                    <a:gd name="connsiteY0" fmla="*/ 0 h 25199"/>
                    <a:gd name="connsiteX1" fmla="*/ 0 w 4500"/>
                    <a:gd name="connsiteY1" fmla="*/ 25200 h 25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500" h="25199">
                      <a:moveTo>
                        <a:pt x="0" y="0"/>
                      </a:moveTo>
                      <a:lnTo>
                        <a:pt x="0" y="25200"/>
                      </a:lnTo>
                    </a:path>
                  </a:pathLst>
                </a:custGeom>
                <a:noFill/>
                <a:ln w="1778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93">
                    <a:defRPr/>
                  </a:pPr>
                  <a:endParaRPr lang="en-US">
                    <a:solidFill>
                      <a:srgbClr val="CCCCCC"/>
                    </a:solidFill>
                    <a:latin typeface="Nokia Pure Text Light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736CB2F9-31F8-1872-6AF0-2FFB5B85AB40}"/>
                    </a:ext>
                  </a:extLst>
                </p:cNvPr>
                <p:cNvSpPr/>
                <p:nvPr/>
              </p:nvSpPr>
              <p:spPr>
                <a:xfrm>
                  <a:off x="2486236" y="2125821"/>
                  <a:ext cx="4500" cy="25199"/>
                </a:xfrm>
                <a:custGeom>
                  <a:avLst/>
                  <a:gdLst>
                    <a:gd name="connsiteX0" fmla="*/ 0 w 4500"/>
                    <a:gd name="connsiteY0" fmla="*/ 0 h 25199"/>
                    <a:gd name="connsiteX1" fmla="*/ 0 w 4500"/>
                    <a:gd name="connsiteY1" fmla="*/ 25200 h 25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500" h="25199">
                      <a:moveTo>
                        <a:pt x="0" y="0"/>
                      </a:moveTo>
                      <a:lnTo>
                        <a:pt x="0" y="25200"/>
                      </a:lnTo>
                    </a:path>
                  </a:pathLst>
                </a:custGeom>
                <a:noFill/>
                <a:ln w="1778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93">
                    <a:defRPr/>
                  </a:pPr>
                  <a:endParaRPr lang="en-US">
                    <a:solidFill>
                      <a:srgbClr val="CCCCCC"/>
                    </a:solidFill>
                    <a:latin typeface="Nokia Pure Text Light"/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98EC55D7-CB5D-F7EB-9544-24C54DC94650}"/>
                    </a:ext>
                  </a:extLst>
                </p:cNvPr>
                <p:cNvSpPr/>
                <p:nvPr/>
              </p:nvSpPr>
              <p:spPr>
                <a:xfrm>
                  <a:off x="2413336" y="2029071"/>
                  <a:ext cx="4500" cy="25200"/>
                </a:xfrm>
                <a:custGeom>
                  <a:avLst/>
                  <a:gdLst>
                    <a:gd name="connsiteX0" fmla="*/ 0 w 4500"/>
                    <a:gd name="connsiteY0" fmla="*/ 0 h 25200"/>
                    <a:gd name="connsiteX1" fmla="*/ 0 w 4500"/>
                    <a:gd name="connsiteY1" fmla="*/ 25200 h 25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500" h="25200">
                      <a:moveTo>
                        <a:pt x="0" y="0"/>
                      </a:moveTo>
                      <a:lnTo>
                        <a:pt x="0" y="25200"/>
                      </a:lnTo>
                    </a:path>
                  </a:pathLst>
                </a:custGeom>
                <a:noFill/>
                <a:ln w="1778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93">
                    <a:defRPr/>
                  </a:pPr>
                  <a:endParaRPr lang="en-US">
                    <a:solidFill>
                      <a:srgbClr val="CCCCCC"/>
                    </a:solidFill>
                    <a:latin typeface="Nokia Pure Text Light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E70443FD-A4D1-227C-0690-73C4EA880471}"/>
                    </a:ext>
                  </a:extLst>
                </p:cNvPr>
                <p:cNvSpPr/>
                <p:nvPr/>
              </p:nvSpPr>
              <p:spPr>
                <a:xfrm>
                  <a:off x="2486236" y="2029071"/>
                  <a:ext cx="4500" cy="25200"/>
                </a:xfrm>
                <a:custGeom>
                  <a:avLst/>
                  <a:gdLst>
                    <a:gd name="connsiteX0" fmla="*/ 0 w 4500"/>
                    <a:gd name="connsiteY0" fmla="*/ 0 h 25200"/>
                    <a:gd name="connsiteX1" fmla="*/ 0 w 4500"/>
                    <a:gd name="connsiteY1" fmla="*/ 25200 h 25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500" h="25200">
                      <a:moveTo>
                        <a:pt x="0" y="0"/>
                      </a:moveTo>
                      <a:lnTo>
                        <a:pt x="0" y="25200"/>
                      </a:lnTo>
                    </a:path>
                  </a:pathLst>
                </a:custGeom>
                <a:noFill/>
                <a:ln w="1778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93">
                    <a:defRPr/>
                  </a:pPr>
                  <a:endParaRPr lang="en-US">
                    <a:solidFill>
                      <a:srgbClr val="CCCCCC"/>
                    </a:solidFill>
                    <a:latin typeface="Nokia Pure Text Light"/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593B118C-CE21-AE6F-6AB5-2C567C476979}"/>
                    </a:ext>
                  </a:extLst>
                </p:cNvPr>
                <p:cNvSpPr/>
                <p:nvPr/>
              </p:nvSpPr>
              <p:spPr>
                <a:xfrm>
                  <a:off x="2623036" y="2125821"/>
                  <a:ext cx="4500" cy="25199"/>
                </a:xfrm>
                <a:custGeom>
                  <a:avLst/>
                  <a:gdLst>
                    <a:gd name="connsiteX0" fmla="*/ 0 w 4500"/>
                    <a:gd name="connsiteY0" fmla="*/ 0 h 25199"/>
                    <a:gd name="connsiteX1" fmla="*/ 0 w 4500"/>
                    <a:gd name="connsiteY1" fmla="*/ 25200 h 25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500" h="25199">
                      <a:moveTo>
                        <a:pt x="0" y="0"/>
                      </a:moveTo>
                      <a:lnTo>
                        <a:pt x="0" y="25200"/>
                      </a:lnTo>
                    </a:path>
                  </a:pathLst>
                </a:custGeom>
                <a:noFill/>
                <a:ln w="1778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93">
                    <a:defRPr/>
                  </a:pPr>
                  <a:endParaRPr lang="en-US">
                    <a:solidFill>
                      <a:srgbClr val="CCCCCC"/>
                    </a:solidFill>
                    <a:latin typeface="Nokia Pure Text Light"/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D2D83F68-11A1-5814-C496-9D65A3372A47}"/>
                    </a:ext>
                  </a:extLst>
                </p:cNvPr>
                <p:cNvSpPr/>
                <p:nvPr/>
              </p:nvSpPr>
              <p:spPr>
                <a:xfrm>
                  <a:off x="2623036" y="2029071"/>
                  <a:ext cx="4500" cy="25200"/>
                </a:xfrm>
                <a:custGeom>
                  <a:avLst/>
                  <a:gdLst>
                    <a:gd name="connsiteX0" fmla="*/ 0 w 4500"/>
                    <a:gd name="connsiteY0" fmla="*/ 0 h 25200"/>
                    <a:gd name="connsiteX1" fmla="*/ 0 w 4500"/>
                    <a:gd name="connsiteY1" fmla="*/ 25200 h 25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500" h="25200">
                      <a:moveTo>
                        <a:pt x="0" y="0"/>
                      </a:moveTo>
                      <a:lnTo>
                        <a:pt x="0" y="25200"/>
                      </a:lnTo>
                    </a:path>
                  </a:pathLst>
                </a:custGeom>
                <a:noFill/>
                <a:ln w="1778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93">
                    <a:defRPr/>
                  </a:pPr>
                  <a:endParaRPr lang="en-US">
                    <a:solidFill>
                      <a:srgbClr val="CCCCCC"/>
                    </a:solidFill>
                    <a:latin typeface="Nokia Pure Text Light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D016010-1D1E-D763-600F-1F0105D151EB}"/>
                </a:ext>
              </a:extLst>
            </p:cNvPr>
            <p:cNvGrpSpPr/>
            <p:nvPr/>
          </p:nvGrpSpPr>
          <p:grpSpPr>
            <a:xfrm>
              <a:off x="7473621" y="3660799"/>
              <a:ext cx="383973" cy="717790"/>
              <a:chOff x="7473621" y="3470299"/>
              <a:chExt cx="383973" cy="717790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13B53A5-B330-0666-7796-B0B9E1C7737C}"/>
                  </a:ext>
                </a:extLst>
              </p:cNvPr>
              <p:cNvCxnSpPr/>
              <p:nvPr/>
            </p:nvCxnSpPr>
            <p:spPr>
              <a:xfrm>
                <a:off x="7710272" y="3470299"/>
                <a:ext cx="0" cy="717790"/>
              </a:xfrm>
              <a:prstGeom prst="line">
                <a:avLst/>
              </a:prstGeom>
              <a:ln w="63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69C6FC0-B204-9DEE-2CD9-0E2402EEB9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73621" y="3806429"/>
                <a:ext cx="375554" cy="0"/>
              </a:xfrm>
              <a:prstGeom prst="line">
                <a:avLst/>
              </a:prstGeom>
              <a:ln w="63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D951247-4887-92CF-C830-D18990DFB8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00894" y="4188089"/>
                <a:ext cx="144000" cy="0"/>
              </a:xfrm>
              <a:prstGeom prst="line">
                <a:avLst/>
              </a:prstGeom>
              <a:ln w="63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E998B46-64C4-5D9C-7B8E-45A8BFC095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13594" y="3471823"/>
                <a:ext cx="144000" cy="0"/>
              </a:xfrm>
              <a:prstGeom prst="line">
                <a:avLst/>
              </a:prstGeom>
              <a:ln w="63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08" name="Straight Arrow Connector 307">
            <a:extLst>
              <a:ext uri="{FF2B5EF4-FFF2-40B4-BE49-F238E27FC236}">
                <a16:creationId xmlns:a16="http://schemas.microsoft.com/office/drawing/2014/main" id="{0655D27D-6FDD-E874-BCCF-15724EB741BD}"/>
              </a:ext>
            </a:extLst>
          </p:cNvPr>
          <p:cNvCxnSpPr>
            <a:cxnSpLocks/>
          </p:cNvCxnSpPr>
          <p:nvPr/>
        </p:nvCxnSpPr>
        <p:spPr>
          <a:xfrm flipV="1">
            <a:off x="8286006" y="4655127"/>
            <a:ext cx="740845" cy="4412"/>
          </a:xfrm>
          <a:prstGeom prst="straightConnector1">
            <a:avLst/>
          </a:prstGeom>
          <a:ln w="635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4F3B1D1-091B-F55C-2D3B-3DE74A3289C7}"/>
              </a:ext>
            </a:extLst>
          </p:cNvPr>
          <p:cNvCxnSpPr>
            <a:cxnSpLocks/>
          </p:cNvCxnSpPr>
          <p:nvPr/>
        </p:nvCxnSpPr>
        <p:spPr>
          <a:xfrm flipH="1" flipV="1">
            <a:off x="10030199" y="2828805"/>
            <a:ext cx="639880" cy="1560100"/>
          </a:xfrm>
          <a:prstGeom prst="straightConnector1">
            <a:avLst/>
          </a:prstGeom>
          <a:ln w="6350">
            <a:solidFill>
              <a:schemeClr val="bg2"/>
            </a:solidFill>
            <a:prstDash val="dash"/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Graphic 114">
            <a:extLst>
              <a:ext uri="{FF2B5EF4-FFF2-40B4-BE49-F238E27FC236}">
                <a16:creationId xmlns:a16="http://schemas.microsoft.com/office/drawing/2014/main" id="{D91FB194-BC9E-7BC6-B9DF-5CE767BEA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14578" y="4493894"/>
            <a:ext cx="327191" cy="327191"/>
          </a:xfrm>
          <a:prstGeom prst="rect">
            <a:avLst/>
          </a:prstGeom>
        </p:spPr>
      </p:pic>
      <p:pic>
        <p:nvPicPr>
          <p:cNvPr id="165" name="Graphic 164">
            <a:extLst>
              <a:ext uri="{FF2B5EF4-FFF2-40B4-BE49-F238E27FC236}">
                <a16:creationId xmlns:a16="http://schemas.microsoft.com/office/drawing/2014/main" id="{63E118B8-ACE4-B652-137A-E74B2395F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0262" y="4477346"/>
            <a:ext cx="332093" cy="332093"/>
          </a:xfrm>
          <a:prstGeom prst="rect">
            <a:avLst/>
          </a:prstGeom>
        </p:spPr>
      </p:pic>
      <p:sp>
        <p:nvSpPr>
          <p:cNvPr id="184" name="Freeform 5">
            <a:extLst>
              <a:ext uri="{FF2B5EF4-FFF2-40B4-BE49-F238E27FC236}">
                <a16:creationId xmlns:a16="http://schemas.microsoft.com/office/drawing/2014/main" id="{ED7019AB-1D95-29F3-DC5D-8F4A21D9C7B9}"/>
              </a:ext>
            </a:extLst>
          </p:cNvPr>
          <p:cNvSpPr>
            <a:spLocks/>
          </p:cNvSpPr>
          <p:nvPr/>
        </p:nvSpPr>
        <p:spPr bwMode="auto">
          <a:xfrm>
            <a:off x="10552567" y="4509593"/>
            <a:ext cx="205115" cy="216000"/>
          </a:xfrm>
          <a:custGeom>
            <a:avLst/>
            <a:gdLst>
              <a:gd name="T0" fmla="*/ 42 w 85"/>
              <a:gd name="T1" fmla="*/ 87 h 87"/>
              <a:gd name="T2" fmla="*/ 7 w 85"/>
              <a:gd name="T3" fmla="*/ 17 h 87"/>
              <a:gd name="T4" fmla="*/ 42 w 85"/>
              <a:gd name="T5" fmla="*/ 0 h 87"/>
              <a:gd name="T6" fmla="*/ 78 w 85"/>
              <a:gd name="T7" fmla="*/ 17 h 87"/>
              <a:gd name="T8" fmla="*/ 42 w 85"/>
              <a:gd name="T9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87">
                <a:moveTo>
                  <a:pt x="42" y="87"/>
                </a:moveTo>
                <a:cubicBezTo>
                  <a:pt x="0" y="60"/>
                  <a:pt x="7" y="17"/>
                  <a:pt x="7" y="17"/>
                </a:cubicBezTo>
                <a:cubicBezTo>
                  <a:pt x="30" y="11"/>
                  <a:pt x="42" y="0"/>
                  <a:pt x="42" y="0"/>
                </a:cubicBezTo>
                <a:cubicBezTo>
                  <a:pt x="42" y="0"/>
                  <a:pt x="55" y="11"/>
                  <a:pt x="78" y="17"/>
                </a:cubicBezTo>
                <a:cubicBezTo>
                  <a:pt x="78" y="17"/>
                  <a:pt x="85" y="60"/>
                  <a:pt x="42" y="87"/>
                </a:cubicBezTo>
                <a:close/>
              </a:path>
            </a:pathLst>
          </a:custGeom>
          <a:solidFill>
            <a:srgbClr val="00B050"/>
          </a:solidFill>
          <a:ln w="9525" cap="flat">
            <a:solidFill>
              <a:srgbClr val="00B05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93">
              <a:defRPr/>
            </a:pPr>
            <a:endParaRPr lang="en-US">
              <a:solidFill>
                <a:srgbClr val="124191"/>
              </a:solidFill>
              <a:latin typeface="Arial" pitchFamily="34" charset="0"/>
            </a:endParaRPr>
          </a:p>
        </p:txBody>
      </p: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A09EDA62-7F39-7439-BA4E-BF060CAB8168}"/>
              </a:ext>
            </a:extLst>
          </p:cNvPr>
          <p:cNvGrpSpPr/>
          <p:nvPr/>
        </p:nvGrpSpPr>
        <p:grpSpPr>
          <a:xfrm>
            <a:off x="9079319" y="4552288"/>
            <a:ext cx="1644363" cy="216000"/>
            <a:chOff x="6877242" y="3555673"/>
            <a:chExt cx="1233272" cy="162000"/>
          </a:xfrm>
        </p:grpSpPr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767DF636-5DA5-677B-57F1-3DB44CDDF94C}"/>
                </a:ext>
              </a:extLst>
            </p:cNvPr>
            <p:cNvGrpSpPr/>
            <p:nvPr/>
          </p:nvGrpSpPr>
          <p:grpSpPr>
            <a:xfrm>
              <a:off x="6877242" y="3555673"/>
              <a:ext cx="153836" cy="162000"/>
              <a:chOff x="6877242" y="3555673"/>
              <a:chExt cx="153836" cy="162000"/>
            </a:xfrm>
          </p:grpSpPr>
          <p:sp>
            <p:nvSpPr>
              <p:cNvPr id="123" name="Freeform 5">
                <a:extLst>
                  <a:ext uri="{FF2B5EF4-FFF2-40B4-BE49-F238E27FC236}">
                    <a16:creationId xmlns:a16="http://schemas.microsoft.com/office/drawing/2014/main" id="{0E7C782A-C89E-F494-77CD-E45B79C75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7242" y="3555673"/>
                <a:ext cx="153836" cy="162000"/>
              </a:xfrm>
              <a:custGeom>
                <a:avLst/>
                <a:gdLst>
                  <a:gd name="T0" fmla="*/ 42 w 85"/>
                  <a:gd name="T1" fmla="*/ 87 h 87"/>
                  <a:gd name="T2" fmla="*/ 7 w 85"/>
                  <a:gd name="T3" fmla="*/ 17 h 87"/>
                  <a:gd name="T4" fmla="*/ 42 w 85"/>
                  <a:gd name="T5" fmla="*/ 0 h 87"/>
                  <a:gd name="T6" fmla="*/ 78 w 85"/>
                  <a:gd name="T7" fmla="*/ 17 h 87"/>
                  <a:gd name="T8" fmla="*/ 42 w 85"/>
                  <a:gd name="T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7">
                    <a:moveTo>
                      <a:pt x="42" y="87"/>
                    </a:moveTo>
                    <a:cubicBezTo>
                      <a:pt x="0" y="60"/>
                      <a:pt x="7" y="17"/>
                      <a:pt x="7" y="17"/>
                    </a:cubicBezTo>
                    <a:cubicBezTo>
                      <a:pt x="30" y="11"/>
                      <a:pt x="42" y="0"/>
                      <a:pt x="42" y="0"/>
                    </a:cubicBezTo>
                    <a:cubicBezTo>
                      <a:pt x="42" y="0"/>
                      <a:pt x="55" y="11"/>
                      <a:pt x="78" y="17"/>
                    </a:cubicBezTo>
                    <a:cubicBezTo>
                      <a:pt x="78" y="17"/>
                      <a:pt x="85" y="60"/>
                      <a:pt x="42" y="87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 cap="flat">
                <a:solidFill>
                  <a:srgbClr val="00B0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09593">
                  <a:defRPr/>
                </a:pPr>
                <a:endParaRPr lang="en-US">
                  <a:solidFill>
                    <a:srgbClr val="124191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BED9908-75B5-BEF5-7DA5-CC7DBD870E93}"/>
                  </a:ext>
                </a:extLst>
              </p:cNvPr>
              <p:cNvGrpSpPr/>
              <p:nvPr/>
            </p:nvGrpSpPr>
            <p:grpSpPr>
              <a:xfrm>
                <a:off x="6901264" y="3588675"/>
                <a:ext cx="104314" cy="71598"/>
                <a:chOff x="3603770" y="1981580"/>
                <a:chExt cx="3500185" cy="2351238"/>
              </a:xfrm>
            </p:grpSpPr>
            <p:sp>
              <p:nvSpPr>
                <p:cNvPr id="125" name="Free Form 4">
                  <a:extLst>
                    <a:ext uri="{FF2B5EF4-FFF2-40B4-BE49-F238E27FC236}">
                      <a16:creationId xmlns:a16="http://schemas.microsoft.com/office/drawing/2014/main" id="{1D0F064D-DD5C-5291-C4DA-16D3343BD6DA}"/>
                    </a:ext>
                  </a:extLst>
                </p:cNvPr>
                <p:cNvSpPr/>
                <p:nvPr/>
              </p:nvSpPr>
              <p:spPr>
                <a:xfrm>
                  <a:off x="3614341" y="2073008"/>
                  <a:ext cx="2714051" cy="217720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702908" h="1366069">
                      <a:moveTo>
                        <a:pt x="1702908" y="874136"/>
                      </a:moveTo>
                      <a:cubicBezTo>
                        <a:pt x="1702908" y="874136"/>
                        <a:pt x="1621510" y="1016596"/>
                        <a:pt x="1556956" y="1098090"/>
                      </a:cubicBezTo>
                      <a:cubicBezTo>
                        <a:pt x="1492545" y="1179489"/>
                        <a:pt x="1329652" y="1366069"/>
                        <a:pt x="1102301" y="1366069"/>
                      </a:cubicBezTo>
                      <a:cubicBezTo>
                        <a:pt x="861407" y="1366069"/>
                        <a:pt x="651140" y="1070909"/>
                        <a:pt x="583284" y="962330"/>
                      </a:cubicBezTo>
                      <a:cubicBezTo>
                        <a:pt x="515380" y="853751"/>
                        <a:pt x="389861" y="538158"/>
                        <a:pt x="328704" y="433024"/>
                      </a:cubicBezTo>
                      <a:cubicBezTo>
                        <a:pt x="267691" y="327843"/>
                        <a:pt x="185527" y="212803"/>
                        <a:pt x="111546" y="127576"/>
                      </a:cubicBezTo>
                      <a:cubicBezTo>
                        <a:pt x="31631" y="35602"/>
                        <a:pt x="0" y="0"/>
                        <a:pt x="0" y="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2"/>
                  </a:solidFill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 defTabSz="609593">
                    <a:defRPr/>
                  </a:pPr>
                  <a:endParaRPr lang="en-US">
                    <a:solidFill>
                      <a:srgbClr val="124191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27" name="Free Form 5">
                  <a:extLst>
                    <a:ext uri="{FF2B5EF4-FFF2-40B4-BE49-F238E27FC236}">
                      <a16:creationId xmlns:a16="http://schemas.microsoft.com/office/drawing/2014/main" id="{4A9AFB07-DE78-3E49-EFC5-C22D34649E7A}"/>
                    </a:ext>
                  </a:extLst>
                </p:cNvPr>
                <p:cNvSpPr/>
                <p:nvPr/>
              </p:nvSpPr>
              <p:spPr>
                <a:xfrm>
                  <a:off x="6429295" y="2012138"/>
                  <a:ext cx="674660" cy="8196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23310" h="514279">
                      <a:moveTo>
                        <a:pt x="423310" y="27180"/>
                      </a:moveTo>
                      <a:cubicBezTo>
                        <a:pt x="399048" y="0"/>
                        <a:pt x="319373" y="56419"/>
                        <a:pt x="319373" y="56419"/>
                      </a:cubicBezTo>
                      <a:cubicBezTo>
                        <a:pt x="319373" y="56419"/>
                        <a:pt x="272764" y="89246"/>
                        <a:pt x="183661" y="202371"/>
                      </a:cubicBezTo>
                      <a:cubicBezTo>
                        <a:pt x="124131" y="277932"/>
                        <a:pt x="50150" y="412687"/>
                        <a:pt x="0" y="514279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2"/>
                  </a:solidFill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 defTabSz="609593">
                    <a:defRPr/>
                  </a:pPr>
                  <a:endParaRPr lang="en-US">
                    <a:solidFill>
                      <a:srgbClr val="124191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30" name="Free Form 6">
                  <a:extLst>
                    <a:ext uri="{FF2B5EF4-FFF2-40B4-BE49-F238E27FC236}">
                      <a16:creationId xmlns:a16="http://schemas.microsoft.com/office/drawing/2014/main" id="{245D0C59-6C4A-67D2-3DFD-F5ADA8B66B7A}"/>
                    </a:ext>
                  </a:extLst>
                </p:cNvPr>
                <p:cNvSpPr/>
                <p:nvPr/>
              </p:nvSpPr>
              <p:spPr>
                <a:xfrm>
                  <a:off x="4483316" y="1981580"/>
                  <a:ext cx="2503701" cy="206569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570929" h="1296107">
                      <a:moveTo>
                        <a:pt x="1570929" y="1296107"/>
                      </a:moveTo>
                      <a:cubicBezTo>
                        <a:pt x="1570929" y="1296107"/>
                        <a:pt x="1483597" y="1215809"/>
                        <a:pt x="1394446" y="1102732"/>
                      </a:cubicBezTo>
                      <a:cubicBezTo>
                        <a:pt x="1306300" y="990755"/>
                        <a:pt x="1197625" y="780440"/>
                        <a:pt x="1170540" y="709138"/>
                      </a:cubicBezTo>
                      <a:cubicBezTo>
                        <a:pt x="1143311" y="637884"/>
                        <a:pt x="1041527" y="427569"/>
                        <a:pt x="1021285" y="396991"/>
                      </a:cubicBezTo>
                      <a:cubicBezTo>
                        <a:pt x="1000900" y="366413"/>
                        <a:pt x="793934" y="0"/>
                        <a:pt x="563138" y="0"/>
                      </a:cubicBezTo>
                      <a:cubicBezTo>
                        <a:pt x="332484" y="0"/>
                        <a:pt x="210267" y="183230"/>
                        <a:pt x="189977" y="206965"/>
                      </a:cubicBezTo>
                      <a:cubicBezTo>
                        <a:pt x="169640" y="230700"/>
                        <a:pt x="111976" y="305447"/>
                        <a:pt x="81398" y="359713"/>
                      </a:cubicBezTo>
                      <a:cubicBezTo>
                        <a:pt x="50820" y="413931"/>
                        <a:pt x="0" y="512317"/>
                        <a:pt x="0" y="512317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2"/>
                  </a:solidFill>
                  <a:prstDash val="solid"/>
                  <a:miter lim="800000"/>
                </a:ln>
              </p:spPr>
              <p:txBody>
                <a:bodyPr wrap="square" anchor="ctr">
                  <a:spAutoFit/>
                </a:bodyPr>
                <a:lstStyle/>
                <a:p>
                  <a:pPr algn="ctr" defTabSz="609593">
                    <a:defRPr/>
                  </a:pPr>
                  <a:endParaRPr lang="en-US">
                    <a:solidFill>
                      <a:srgbClr val="124191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34" name="Free Form 7">
                  <a:extLst>
                    <a:ext uri="{FF2B5EF4-FFF2-40B4-BE49-F238E27FC236}">
                      <a16:creationId xmlns:a16="http://schemas.microsoft.com/office/drawing/2014/main" id="{69033950-1480-48B8-8C4C-50E2E748189E}"/>
                    </a:ext>
                  </a:extLst>
                </p:cNvPr>
                <p:cNvSpPr/>
                <p:nvPr/>
              </p:nvSpPr>
              <p:spPr>
                <a:xfrm>
                  <a:off x="3603770" y="3503106"/>
                  <a:ext cx="674738" cy="82971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23358" h="520596">
                      <a:moveTo>
                        <a:pt x="0" y="487051"/>
                      </a:moveTo>
                      <a:cubicBezTo>
                        <a:pt x="27276" y="520596"/>
                        <a:pt x="103937" y="457812"/>
                        <a:pt x="103937" y="457812"/>
                      </a:cubicBezTo>
                      <a:cubicBezTo>
                        <a:pt x="103937" y="457812"/>
                        <a:pt x="150546" y="425033"/>
                        <a:pt x="239697" y="311908"/>
                      </a:cubicBezTo>
                      <a:cubicBezTo>
                        <a:pt x="299179" y="236347"/>
                        <a:pt x="373160" y="101592"/>
                        <a:pt x="423358" y="0"/>
                      </a:cubicBezTo>
                    </a:path>
                  </a:pathLst>
                </a:custGeom>
                <a:noFill/>
                <a:ln w="3175" cap="flat" cmpd="sng">
                  <a:solidFill>
                    <a:schemeClr val="tx2"/>
                  </a:solidFill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 defTabSz="609593">
                    <a:defRPr/>
                  </a:pPr>
                  <a:endParaRPr lang="en-US">
                    <a:solidFill>
                      <a:srgbClr val="124191"/>
                    </a:solidFill>
                    <a:latin typeface="Arial" pitchFamily="34" charset="0"/>
                  </a:endParaRPr>
                </a:p>
              </p:txBody>
            </p: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5FFB955C-1947-3CAA-2E37-29627AE086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01620" y="2422252"/>
                  <a:ext cx="0" cy="1604741"/>
                </a:xfrm>
                <a:prstGeom prst="line">
                  <a:avLst/>
                </a:prstGeom>
                <a:solidFill>
                  <a:schemeClr val="bg1"/>
                </a:solidFill>
                <a:ln w="3175" cmpd="sng">
                  <a:solidFill>
                    <a:schemeClr val="tx2"/>
                  </a:solidFill>
                </a:ln>
                <a:effectLst/>
                <a:scene3d>
                  <a:camera prst="orthographicFront" fov="0">
                    <a:rot lat="0" lon="0" rev="0"/>
                  </a:camera>
                  <a:lightRig rig="threePt" dir="t">
                    <a:rot lat="0" lon="0" rev="0"/>
                  </a:lightRig>
                </a:scene3d>
                <a:sp3d prstMaterial="matte">
                  <a:contourClr>
                    <a:schemeClr val="accent1">
                      <a:shade val="70000"/>
                      <a:satMod val="105000"/>
                    </a:schemeClr>
                  </a:contourClr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51059FE4-15A2-199C-51BA-0943F142CB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91048" y="2767423"/>
                  <a:ext cx="0" cy="884121"/>
                </a:xfrm>
                <a:prstGeom prst="line">
                  <a:avLst/>
                </a:prstGeom>
                <a:solidFill>
                  <a:schemeClr val="bg1"/>
                </a:solidFill>
                <a:ln w="3175" cmpd="sng">
                  <a:solidFill>
                    <a:schemeClr val="tx2"/>
                  </a:solidFill>
                </a:ln>
                <a:effectLst/>
                <a:scene3d>
                  <a:camera prst="orthographicFront" fov="0">
                    <a:rot lat="0" lon="0" rev="0"/>
                  </a:camera>
                  <a:lightRig rig="threePt" dir="t">
                    <a:rot lat="0" lon="0" rev="0"/>
                  </a:lightRig>
                </a:scene3d>
                <a:sp3d prstMaterial="matte">
                  <a:contourClr>
                    <a:schemeClr val="accent1">
                      <a:shade val="70000"/>
                      <a:satMod val="105000"/>
                    </a:schemeClr>
                  </a:contourClr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15CD2952-D8BE-464B-6FAE-B2D1FCB1A7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57394" y="2767423"/>
                  <a:ext cx="0" cy="884121"/>
                </a:xfrm>
                <a:prstGeom prst="line">
                  <a:avLst/>
                </a:prstGeom>
                <a:solidFill>
                  <a:schemeClr val="bg1"/>
                </a:solidFill>
                <a:ln w="3175" cmpd="sng">
                  <a:solidFill>
                    <a:schemeClr val="tx2"/>
                  </a:solidFill>
                </a:ln>
                <a:effectLst/>
                <a:scene3d>
                  <a:camera prst="orthographicFront" fov="0">
                    <a:rot lat="0" lon="0" rev="0"/>
                  </a:camera>
                  <a:lightRig rig="threePt" dir="t">
                    <a:rot lat="0" lon="0" rev="0"/>
                  </a:lightRig>
                </a:scene3d>
                <a:sp3d prstMaterial="matte">
                  <a:contourClr>
                    <a:schemeClr val="accent1">
                      <a:shade val="70000"/>
                      <a:satMod val="105000"/>
                    </a:schemeClr>
                  </a:contourClr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FA5E461-680F-9EF6-A373-EDD88EFB2919}"/>
                </a:ext>
              </a:extLst>
            </p:cNvPr>
            <p:cNvGrpSpPr/>
            <p:nvPr/>
          </p:nvGrpSpPr>
          <p:grpSpPr>
            <a:xfrm>
              <a:off x="8006200" y="3570943"/>
              <a:ext cx="104314" cy="71598"/>
              <a:chOff x="3603770" y="1981580"/>
              <a:chExt cx="3500185" cy="2351238"/>
            </a:xfrm>
          </p:grpSpPr>
          <p:sp>
            <p:nvSpPr>
              <p:cNvPr id="186" name="Free Form 4">
                <a:extLst>
                  <a:ext uri="{FF2B5EF4-FFF2-40B4-BE49-F238E27FC236}">
                    <a16:creationId xmlns:a16="http://schemas.microsoft.com/office/drawing/2014/main" id="{011DC2C7-7020-2F9A-6C3E-50EEA7B0356C}"/>
                  </a:ext>
                </a:extLst>
              </p:cNvPr>
              <p:cNvSpPr/>
              <p:nvPr/>
            </p:nvSpPr>
            <p:spPr>
              <a:xfrm>
                <a:off x="3614341" y="2073008"/>
                <a:ext cx="2714051" cy="2177205"/>
              </a:xfrm>
              <a:custGeom>
                <a:avLst/>
                <a:gdLst/>
                <a:ahLst/>
                <a:cxnLst/>
                <a:rect l="0" t="0" r="0" b="0"/>
                <a:pathLst>
                  <a:path w="1702908" h="1366069">
                    <a:moveTo>
                      <a:pt x="1702908" y="874136"/>
                    </a:moveTo>
                    <a:cubicBezTo>
                      <a:pt x="1702908" y="874136"/>
                      <a:pt x="1621510" y="1016596"/>
                      <a:pt x="1556956" y="1098090"/>
                    </a:cubicBezTo>
                    <a:cubicBezTo>
                      <a:pt x="1492545" y="1179489"/>
                      <a:pt x="1329652" y="1366069"/>
                      <a:pt x="1102301" y="1366069"/>
                    </a:cubicBezTo>
                    <a:cubicBezTo>
                      <a:pt x="861407" y="1366069"/>
                      <a:pt x="651140" y="1070909"/>
                      <a:pt x="583284" y="962330"/>
                    </a:cubicBezTo>
                    <a:cubicBezTo>
                      <a:pt x="515380" y="853751"/>
                      <a:pt x="389861" y="538158"/>
                      <a:pt x="328704" y="433024"/>
                    </a:cubicBezTo>
                    <a:cubicBezTo>
                      <a:pt x="267691" y="327843"/>
                      <a:pt x="185527" y="212803"/>
                      <a:pt x="111546" y="127576"/>
                    </a:cubicBezTo>
                    <a:cubicBezTo>
                      <a:pt x="31631" y="35602"/>
                      <a:pt x="0" y="0"/>
                      <a:pt x="0" y="0"/>
                    </a:cubicBezTo>
                  </a:path>
                </a:pathLst>
              </a:custGeom>
              <a:noFill/>
              <a:ln w="3175" cap="flat" cmpd="sng">
                <a:solidFill>
                  <a:schemeClr val="tx2"/>
                </a:solidFill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 defTabSz="609593">
                  <a:defRPr/>
                </a:pPr>
                <a:endParaRPr lang="en-US">
                  <a:solidFill>
                    <a:srgbClr val="124191"/>
                  </a:solidFill>
                  <a:latin typeface="Arial" pitchFamily="34" charset="0"/>
                </a:endParaRPr>
              </a:p>
            </p:txBody>
          </p:sp>
          <p:sp>
            <p:nvSpPr>
              <p:cNvPr id="187" name="Free Form 5">
                <a:extLst>
                  <a:ext uri="{FF2B5EF4-FFF2-40B4-BE49-F238E27FC236}">
                    <a16:creationId xmlns:a16="http://schemas.microsoft.com/office/drawing/2014/main" id="{2D27D0D0-289A-0AE4-443D-BA2D2E0C5266}"/>
                  </a:ext>
                </a:extLst>
              </p:cNvPr>
              <p:cNvSpPr/>
              <p:nvPr/>
            </p:nvSpPr>
            <p:spPr>
              <a:xfrm>
                <a:off x="6429295" y="2012138"/>
                <a:ext cx="674660" cy="819646"/>
              </a:xfrm>
              <a:custGeom>
                <a:avLst/>
                <a:gdLst/>
                <a:ahLst/>
                <a:cxnLst/>
                <a:rect l="0" t="0" r="0" b="0"/>
                <a:pathLst>
                  <a:path w="423310" h="514279">
                    <a:moveTo>
                      <a:pt x="423310" y="27180"/>
                    </a:moveTo>
                    <a:cubicBezTo>
                      <a:pt x="399048" y="0"/>
                      <a:pt x="319373" y="56419"/>
                      <a:pt x="319373" y="56419"/>
                    </a:cubicBezTo>
                    <a:cubicBezTo>
                      <a:pt x="319373" y="56419"/>
                      <a:pt x="272764" y="89246"/>
                      <a:pt x="183661" y="202371"/>
                    </a:cubicBezTo>
                    <a:cubicBezTo>
                      <a:pt x="124131" y="277932"/>
                      <a:pt x="50150" y="412687"/>
                      <a:pt x="0" y="514279"/>
                    </a:cubicBezTo>
                  </a:path>
                </a:pathLst>
              </a:custGeom>
              <a:noFill/>
              <a:ln w="3175" cap="flat" cmpd="sng">
                <a:solidFill>
                  <a:schemeClr val="tx2"/>
                </a:solidFill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 defTabSz="609593">
                  <a:defRPr/>
                </a:pPr>
                <a:endParaRPr lang="en-US">
                  <a:solidFill>
                    <a:srgbClr val="124191"/>
                  </a:solidFill>
                  <a:latin typeface="Arial" pitchFamily="34" charset="0"/>
                </a:endParaRPr>
              </a:p>
            </p:txBody>
          </p:sp>
          <p:sp>
            <p:nvSpPr>
              <p:cNvPr id="188" name="Free Form 6">
                <a:extLst>
                  <a:ext uri="{FF2B5EF4-FFF2-40B4-BE49-F238E27FC236}">
                    <a16:creationId xmlns:a16="http://schemas.microsoft.com/office/drawing/2014/main" id="{1147EBB0-6A4D-47BB-A2E7-15E2B26A83B3}"/>
                  </a:ext>
                </a:extLst>
              </p:cNvPr>
              <p:cNvSpPr/>
              <p:nvPr/>
            </p:nvSpPr>
            <p:spPr>
              <a:xfrm>
                <a:off x="4483316" y="1981580"/>
                <a:ext cx="2503701" cy="2065698"/>
              </a:xfrm>
              <a:custGeom>
                <a:avLst/>
                <a:gdLst/>
                <a:ahLst/>
                <a:cxnLst/>
                <a:rect l="0" t="0" r="0" b="0"/>
                <a:pathLst>
                  <a:path w="1570929" h="1296107">
                    <a:moveTo>
                      <a:pt x="1570929" y="1296107"/>
                    </a:moveTo>
                    <a:cubicBezTo>
                      <a:pt x="1570929" y="1296107"/>
                      <a:pt x="1483597" y="1215809"/>
                      <a:pt x="1394446" y="1102732"/>
                    </a:cubicBezTo>
                    <a:cubicBezTo>
                      <a:pt x="1306300" y="990755"/>
                      <a:pt x="1197625" y="780440"/>
                      <a:pt x="1170540" y="709138"/>
                    </a:cubicBezTo>
                    <a:cubicBezTo>
                      <a:pt x="1143311" y="637884"/>
                      <a:pt x="1041527" y="427569"/>
                      <a:pt x="1021285" y="396991"/>
                    </a:cubicBezTo>
                    <a:cubicBezTo>
                      <a:pt x="1000900" y="366413"/>
                      <a:pt x="793934" y="0"/>
                      <a:pt x="563138" y="0"/>
                    </a:cubicBezTo>
                    <a:cubicBezTo>
                      <a:pt x="332484" y="0"/>
                      <a:pt x="210267" y="183230"/>
                      <a:pt x="189977" y="206965"/>
                    </a:cubicBezTo>
                    <a:cubicBezTo>
                      <a:pt x="169640" y="230700"/>
                      <a:pt x="111976" y="305447"/>
                      <a:pt x="81398" y="359713"/>
                    </a:cubicBezTo>
                    <a:cubicBezTo>
                      <a:pt x="50820" y="413931"/>
                      <a:pt x="0" y="512317"/>
                      <a:pt x="0" y="512317"/>
                    </a:cubicBezTo>
                  </a:path>
                </a:pathLst>
              </a:custGeom>
              <a:noFill/>
              <a:ln w="3175" cap="flat" cmpd="sng">
                <a:solidFill>
                  <a:schemeClr val="tx2"/>
                </a:solidFill>
                <a:prstDash val="solid"/>
                <a:miter lim="800000"/>
              </a:ln>
            </p:spPr>
            <p:txBody>
              <a:bodyPr wrap="square" anchor="ctr">
                <a:spAutoFit/>
              </a:bodyPr>
              <a:lstStyle/>
              <a:p>
                <a:pPr algn="ctr" defTabSz="609593">
                  <a:defRPr/>
                </a:pPr>
                <a:endParaRPr lang="en-US">
                  <a:solidFill>
                    <a:srgbClr val="124191"/>
                  </a:solidFill>
                  <a:latin typeface="Arial" pitchFamily="34" charset="0"/>
                </a:endParaRPr>
              </a:p>
            </p:txBody>
          </p:sp>
          <p:sp>
            <p:nvSpPr>
              <p:cNvPr id="189" name="Free Form 7">
                <a:extLst>
                  <a:ext uri="{FF2B5EF4-FFF2-40B4-BE49-F238E27FC236}">
                    <a16:creationId xmlns:a16="http://schemas.microsoft.com/office/drawing/2014/main" id="{EBC76A7D-2A48-83F8-18F7-06EDE432C200}"/>
                  </a:ext>
                </a:extLst>
              </p:cNvPr>
              <p:cNvSpPr/>
              <p:nvPr/>
            </p:nvSpPr>
            <p:spPr>
              <a:xfrm>
                <a:off x="3603770" y="3503106"/>
                <a:ext cx="674738" cy="829712"/>
              </a:xfrm>
              <a:custGeom>
                <a:avLst/>
                <a:gdLst/>
                <a:ahLst/>
                <a:cxnLst/>
                <a:rect l="0" t="0" r="0" b="0"/>
                <a:pathLst>
                  <a:path w="423358" h="520596">
                    <a:moveTo>
                      <a:pt x="0" y="487051"/>
                    </a:moveTo>
                    <a:cubicBezTo>
                      <a:pt x="27276" y="520596"/>
                      <a:pt x="103937" y="457812"/>
                      <a:pt x="103937" y="457812"/>
                    </a:cubicBezTo>
                    <a:cubicBezTo>
                      <a:pt x="103937" y="457812"/>
                      <a:pt x="150546" y="425033"/>
                      <a:pt x="239697" y="311908"/>
                    </a:cubicBezTo>
                    <a:cubicBezTo>
                      <a:pt x="299179" y="236347"/>
                      <a:pt x="373160" y="101592"/>
                      <a:pt x="423358" y="0"/>
                    </a:cubicBezTo>
                  </a:path>
                </a:pathLst>
              </a:custGeom>
              <a:noFill/>
              <a:ln w="3175" cap="flat" cmpd="sng">
                <a:solidFill>
                  <a:schemeClr val="tx2"/>
                </a:solidFill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 defTabSz="609593">
                  <a:defRPr/>
                </a:pPr>
                <a:endParaRPr lang="en-US">
                  <a:solidFill>
                    <a:srgbClr val="124191"/>
                  </a:solidFill>
                  <a:latin typeface="Arial" pitchFamily="34" charset="0"/>
                </a:endParaRPr>
              </a:p>
            </p:txBody>
          </p: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11B0FC7E-F857-BA2E-CCBA-AD821739BE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20" y="2422252"/>
                <a:ext cx="0" cy="1604741"/>
              </a:xfrm>
              <a:prstGeom prst="line">
                <a:avLst/>
              </a:prstGeom>
              <a:solidFill>
                <a:schemeClr val="bg1"/>
              </a:solidFill>
              <a:ln w="3175" cmpd="sng">
                <a:solidFill>
                  <a:schemeClr val="tx2"/>
                </a:solidFill>
              </a:ln>
              <a:effectLst/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prstMaterial="matte">
                <a:contourClr>
                  <a:schemeClr val="accent1">
                    <a:shade val="70000"/>
                    <a:satMod val="105000"/>
                  </a:schemeClr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E6A105DA-CBE1-F902-5A97-B4CCF9E42C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91048" y="2767423"/>
                <a:ext cx="0" cy="884121"/>
              </a:xfrm>
              <a:prstGeom prst="line">
                <a:avLst/>
              </a:prstGeom>
              <a:solidFill>
                <a:schemeClr val="bg1"/>
              </a:solidFill>
              <a:ln w="3175" cmpd="sng">
                <a:solidFill>
                  <a:schemeClr val="tx2"/>
                </a:solidFill>
              </a:ln>
              <a:effectLst/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prstMaterial="matte">
                <a:contourClr>
                  <a:schemeClr val="accent1">
                    <a:shade val="70000"/>
                    <a:satMod val="105000"/>
                  </a:schemeClr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8CEC3AD4-2BC9-1ACD-1A86-3D1D486264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7394" y="2767423"/>
                <a:ext cx="0" cy="884121"/>
              </a:xfrm>
              <a:prstGeom prst="line">
                <a:avLst/>
              </a:prstGeom>
              <a:solidFill>
                <a:schemeClr val="bg1"/>
              </a:solidFill>
              <a:ln w="3175" cmpd="sng">
                <a:solidFill>
                  <a:schemeClr val="tx2"/>
                </a:solidFill>
              </a:ln>
              <a:effectLst/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prstMaterial="matte">
                <a:contourClr>
                  <a:schemeClr val="accent1">
                    <a:shade val="70000"/>
                    <a:satMod val="105000"/>
                  </a:schemeClr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</p:grp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11BA4971-49A9-5EC0-C792-448AE0E38E8D}"/>
              </a:ext>
            </a:extLst>
          </p:cNvPr>
          <p:cNvCxnSpPr>
            <a:cxnSpLocks/>
            <a:endCxn id="165" idx="3"/>
          </p:cNvCxnSpPr>
          <p:nvPr/>
        </p:nvCxnSpPr>
        <p:spPr>
          <a:xfrm flipH="1">
            <a:off x="10822355" y="4632635"/>
            <a:ext cx="333061" cy="10757"/>
          </a:xfrm>
          <a:prstGeom prst="straightConnector1">
            <a:avLst/>
          </a:prstGeom>
          <a:ln w="539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3E8AF64D-59FF-806B-57B9-394E09D180FD}"/>
              </a:ext>
            </a:extLst>
          </p:cNvPr>
          <p:cNvGrpSpPr/>
          <p:nvPr/>
        </p:nvGrpSpPr>
        <p:grpSpPr>
          <a:xfrm>
            <a:off x="9237497" y="2955316"/>
            <a:ext cx="1338440" cy="1460733"/>
            <a:chOff x="6995876" y="2372233"/>
            <a:chExt cx="1003830" cy="109555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A17417B-DEF7-C6B6-A098-BC47F5DF31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95876" y="2372233"/>
              <a:ext cx="511678" cy="1095550"/>
            </a:xfrm>
            <a:prstGeom prst="straightConnector1">
              <a:avLst/>
            </a:prstGeom>
            <a:ln w="6350">
              <a:solidFill>
                <a:schemeClr val="bg2"/>
              </a:solidFill>
              <a:prstDash val="dash"/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B71BE3A7-AD8E-7010-52E6-13442567BB1F}"/>
                </a:ext>
              </a:extLst>
            </p:cNvPr>
            <p:cNvCxnSpPr>
              <a:cxnSpLocks/>
            </p:cNvCxnSpPr>
            <p:nvPr/>
          </p:nvCxnSpPr>
          <p:spPr>
            <a:xfrm>
              <a:off x="7561843" y="2386989"/>
              <a:ext cx="437863" cy="1080794"/>
            </a:xfrm>
            <a:prstGeom prst="straightConnector1">
              <a:avLst/>
            </a:prstGeom>
            <a:ln w="6350">
              <a:solidFill>
                <a:schemeClr val="bg2"/>
              </a:solidFill>
              <a:prstDash val="dash"/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EA2B724-8AA6-41F8-D462-0509053E1347}"/>
                </a:ext>
              </a:extLst>
            </p:cNvPr>
            <p:cNvSpPr txBox="1"/>
            <p:nvPr/>
          </p:nvSpPr>
          <p:spPr>
            <a:xfrm>
              <a:off x="7311153" y="2666065"/>
              <a:ext cx="437949" cy="15398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square" lIns="0" tIns="0" rIns="0" bIns="0" rtlCol="0">
              <a:spAutoFit/>
            </a:bodyPr>
            <a:lstStyle>
              <a:defPPr>
                <a:defRPr lang="en-LT"/>
              </a:defPPr>
              <a:lvl1pPr defTabSz="960012" eaLnBrk="1" hangingPunct="1">
                <a:tabLst>
                  <a:tab pos="960012" algn="l"/>
                </a:tabLst>
                <a:defRPr sz="1600" kern="0">
                  <a:solidFill>
                    <a:schemeClr val="bg2"/>
                  </a:solidFill>
                  <a:latin typeface="Nokia Pure Text Light" panose="020B0304040602060303" pitchFamily="34" charset="0"/>
                  <a:ea typeface="Nokia Pure Text Light" panose="020B0304040602060303" pitchFamily="34" charset="0"/>
                  <a:cs typeface="Nokia Pure Text Light" panose="020B0304040602060303" pitchFamily="34" charset="0"/>
                </a:defRPr>
              </a:lvl1pPr>
            </a:lstStyle>
            <a:p>
              <a:pPr algn="ctr"/>
              <a:r>
                <a:rPr lang="en-US" sz="667" dirty="0"/>
                <a:t>NETCONF</a:t>
              </a:r>
              <a:endParaRPr lang="en-BE" sz="667" dirty="0"/>
            </a:p>
            <a:p>
              <a:pPr algn="ctr"/>
              <a:r>
                <a:rPr lang="en-BE" sz="667" dirty="0"/>
                <a:t>/</a:t>
              </a:r>
              <a:r>
                <a:rPr lang="en-US" sz="667" dirty="0" err="1"/>
                <a:t>FlowSpec</a:t>
              </a:r>
              <a:endParaRPr lang="en-US" sz="667" dirty="0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0088F9A9-2AA2-8116-900B-7A8EBA2A22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46132" y="2372233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93">
                <a:defRPr/>
              </a:pPr>
              <a:r>
                <a:rPr lang="en-US" sz="1467">
                  <a:solidFill>
                    <a:srgbClr val="FFFFFF"/>
                  </a:solidFill>
                  <a:latin typeface="Nokia Pure Text Light"/>
                </a:rPr>
                <a:t>3</a:t>
              </a:r>
              <a:endParaRPr lang="en-BE" sz="1467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E5E8B9A-8B11-5904-9384-14B89179E075}"/>
              </a:ext>
            </a:extLst>
          </p:cNvPr>
          <p:cNvGrpSpPr/>
          <p:nvPr/>
        </p:nvGrpSpPr>
        <p:grpSpPr>
          <a:xfrm>
            <a:off x="9645982" y="1367707"/>
            <a:ext cx="659197" cy="779215"/>
            <a:chOff x="7302239" y="1181526"/>
            <a:chExt cx="494398" cy="584411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2AD7B4C4-209E-F2A6-956A-280038B17F3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02239" y="1181526"/>
              <a:ext cx="467786" cy="242997"/>
              <a:chOff x="590799" y="791059"/>
              <a:chExt cx="6673341" cy="3300493"/>
            </a:xfrm>
          </p:grpSpPr>
          <p:grpSp>
            <p:nvGrpSpPr>
              <p:cNvPr id="229" name="Group 2">
                <a:extLst>
                  <a:ext uri="{FF2B5EF4-FFF2-40B4-BE49-F238E27FC236}">
                    <a16:creationId xmlns:a16="http://schemas.microsoft.com/office/drawing/2014/main" id="{63699511-2B95-F114-C6B0-70460BD1BE6D}"/>
                  </a:ext>
                </a:extLst>
              </p:cNvPr>
              <p:cNvGrpSpPr/>
              <p:nvPr/>
            </p:nvGrpSpPr>
            <p:grpSpPr>
              <a:xfrm>
                <a:off x="6179282" y="1256134"/>
                <a:ext cx="330210" cy="318929"/>
                <a:chOff x="3420321" y="4655579"/>
                <a:chExt cx="3057907" cy="2953438"/>
              </a:xfrm>
              <a:solidFill>
                <a:schemeClr val="accent3"/>
              </a:solidFill>
            </p:grpSpPr>
            <p:sp>
              <p:nvSpPr>
                <p:cNvPr id="275" name="Free Form 3">
                  <a:extLst>
                    <a:ext uri="{FF2B5EF4-FFF2-40B4-BE49-F238E27FC236}">
                      <a16:creationId xmlns:a16="http://schemas.microsoft.com/office/drawing/2014/main" id="{65234B35-DD9F-37F6-F619-D0509F55BCB4}"/>
                    </a:ext>
                  </a:extLst>
                </p:cNvPr>
                <p:cNvSpPr/>
                <p:nvPr/>
              </p:nvSpPr>
              <p:spPr>
                <a:xfrm>
                  <a:off x="3420321" y="4655579"/>
                  <a:ext cx="3057907" cy="29534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57907" h="2953438">
                      <a:moveTo>
                        <a:pt x="2989643" y="0"/>
                      </a:moveTo>
                      <a:lnTo>
                        <a:pt x="3057907" y="118121"/>
                      </a:lnTo>
                      <a:cubicBezTo>
                        <a:pt x="2614142" y="431628"/>
                        <a:pt x="2202943" y="828366"/>
                        <a:pt x="1824307" y="1308537"/>
                      </a:cubicBezTo>
                      <a:cubicBezTo>
                        <a:pt x="1445570" y="1788608"/>
                        <a:pt x="1172212" y="2258868"/>
                        <a:pt x="1004132" y="2719319"/>
                      </a:cubicBezTo>
                      <a:lnTo>
                        <a:pt x="904113" y="2785257"/>
                      </a:lnTo>
                      <a:cubicBezTo>
                        <a:pt x="817848" y="2841283"/>
                        <a:pt x="743719" y="2897209"/>
                        <a:pt x="681624" y="2953438"/>
                      </a:cubicBezTo>
                      <a:cubicBezTo>
                        <a:pt x="670905" y="2898827"/>
                        <a:pt x="641374" y="2810944"/>
                        <a:pt x="592932" y="2689789"/>
                      </a:cubicBezTo>
                      <a:lnTo>
                        <a:pt x="540647" y="2560341"/>
                      </a:lnTo>
                      <a:cubicBezTo>
                        <a:pt x="427077" y="2280106"/>
                        <a:pt x="331306" y="2084417"/>
                        <a:pt x="253333" y="1973071"/>
                      </a:cubicBezTo>
                      <a:cubicBezTo>
                        <a:pt x="175361" y="1861726"/>
                        <a:pt x="90815" y="1801552"/>
                        <a:pt x="0" y="1792451"/>
                      </a:cubicBezTo>
                      <a:cubicBezTo>
                        <a:pt x="122672" y="1680397"/>
                        <a:pt x="229466" y="1624370"/>
                        <a:pt x="320282" y="1624370"/>
                      </a:cubicBezTo>
                      <a:cubicBezTo>
                        <a:pt x="446090" y="1624370"/>
                        <a:pt x="583830" y="1793159"/>
                        <a:pt x="733808" y="2130937"/>
                      </a:cubicBezTo>
                      <a:lnTo>
                        <a:pt x="815623" y="2312771"/>
                      </a:lnTo>
                      <a:cubicBezTo>
                        <a:pt x="1083621" y="1832701"/>
                        <a:pt x="1407343" y="1390353"/>
                        <a:pt x="1786787" y="986030"/>
                      </a:cubicBezTo>
                      <a:cubicBezTo>
                        <a:pt x="2166232" y="581606"/>
                        <a:pt x="2567217" y="252828"/>
                        <a:pt x="2989643" y="0"/>
                      </a:cubicBez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tx1"/>
                  </a:solidFill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 defTabSz="609593">
                    <a:defRPr/>
                  </a:pPr>
                  <a:endParaRPr lang="en-US">
                    <a:solidFill>
                      <a:srgbClr val="124191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76" name="Free Form 4">
                  <a:extLst>
                    <a:ext uri="{FF2B5EF4-FFF2-40B4-BE49-F238E27FC236}">
                      <a16:creationId xmlns:a16="http://schemas.microsoft.com/office/drawing/2014/main" id="{C8AEEC7C-9B88-40CB-4CC2-1E3BF20F9ABD}"/>
                    </a:ext>
                  </a:extLst>
                </p:cNvPr>
                <p:cNvSpPr/>
                <p:nvPr/>
              </p:nvSpPr>
              <p:spPr>
                <a:xfrm>
                  <a:off x="3420321" y="4655579"/>
                  <a:ext cx="3057907" cy="29534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57907" h="2953438">
                      <a:moveTo>
                        <a:pt x="2989643" y="0"/>
                      </a:moveTo>
                      <a:lnTo>
                        <a:pt x="3057907" y="118121"/>
                      </a:lnTo>
                      <a:cubicBezTo>
                        <a:pt x="2614142" y="431628"/>
                        <a:pt x="2202943" y="828366"/>
                        <a:pt x="1824307" y="1308537"/>
                      </a:cubicBezTo>
                      <a:cubicBezTo>
                        <a:pt x="1445570" y="1788608"/>
                        <a:pt x="1172212" y="2258868"/>
                        <a:pt x="1004132" y="2719319"/>
                      </a:cubicBezTo>
                      <a:lnTo>
                        <a:pt x="904113" y="2785257"/>
                      </a:lnTo>
                      <a:cubicBezTo>
                        <a:pt x="817848" y="2841283"/>
                        <a:pt x="743719" y="2897209"/>
                        <a:pt x="681624" y="2953438"/>
                      </a:cubicBezTo>
                      <a:cubicBezTo>
                        <a:pt x="670905" y="2898827"/>
                        <a:pt x="641374" y="2810944"/>
                        <a:pt x="592932" y="2689789"/>
                      </a:cubicBezTo>
                      <a:lnTo>
                        <a:pt x="540647" y="2560341"/>
                      </a:lnTo>
                      <a:cubicBezTo>
                        <a:pt x="427077" y="2280106"/>
                        <a:pt x="331306" y="2084417"/>
                        <a:pt x="253333" y="1973071"/>
                      </a:cubicBezTo>
                      <a:cubicBezTo>
                        <a:pt x="175361" y="1861726"/>
                        <a:pt x="90815" y="1801552"/>
                        <a:pt x="0" y="1792451"/>
                      </a:cubicBezTo>
                      <a:cubicBezTo>
                        <a:pt x="122672" y="1680397"/>
                        <a:pt x="229466" y="1624370"/>
                        <a:pt x="320282" y="1624370"/>
                      </a:cubicBezTo>
                      <a:cubicBezTo>
                        <a:pt x="446090" y="1624370"/>
                        <a:pt x="583830" y="1793159"/>
                        <a:pt x="733808" y="2130937"/>
                      </a:cubicBezTo>
                      <a:lnTo>
                        <a:pt x="815623" y="2312771"/>
                      </a:lnTo>
                      <a:cubicBezTo>
                        <a:pt x="1083621" y="1832701"/>
                        <a:pt x="1407343" y="1390353"/>
                        <a:pt x="1786787" y="986030"/>
                      </a:cubicBezTo>
                      <a:cubicBezTo>
                        <a:pt x="2166232" y="581606"/>
                        <a:pt x="2567217" y="252828"/>
                        <a:pt x="2989643" y="0"/>
                      </a:cubicBez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tx1"/>
                  </a:solidFill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 defTabSz="609593">
                    <a:defRPr/>
                  </a:pPr>
                  <a:endParaRPr lang="en-US">
                    <a:solidFill>
                      <a:srgbClr val="124191"/>
                    </a:solidFill>
                    <a:latin typeface="Arial" pitchFamily="34" charset="0"/>
                  </a:endParaRPr>
                </a:p>
              </p:txBody>
            </p:sp>
          </p:grpSp>
          <p:sp>
            <p:nvSpPr>
              <p:cNvPr id="230" name="Freeform 35">
                <a:extLst>
                  <a:ext uri="{FF2B5EF4-FFF2-40B4-BE49-F238E27FC236}">
                    <a16:creationId xmlns:a16="http://schemas.microsoft.com/office/drawing/2014/main" id="{0F47EBC6-BCD3-4BE9-E1FE-3FB292FE2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1734" y="1793522"/>
                <a:ext cx="2146708" cy="2298030"/>
              </a:xfrm>
              <a:custGeom>
                <a:avLst/>
                <a:gdLst>
                  <a:gd name="T0" fmla="*/ 68 w 68"/>
                  <a:gd name="T1" fmla="*/ 68 h 68"/>
                  <a:gd name="T2" fmla="*/ 48 w 68"/>
                  <a:gd name="T3" fmla="*/ 37 h 68"/>
                  <a:gd name="T4" fmla="*/ 55 w 68"/>
                  <a:gd name="T5" fmla="*/ 21 h 68"/>
                  <a:gd name="T6" fmla="*/ 34 w 68"/>
                  <a:gd name="T7" fmla="*/ 0 h 68"/>
                  <a:gd name="T8" fmla="*/ 13 w 68"/>
                  <a:gd name="T9" fmla="*/ 21 h 68"/>
                  <a:gd name="T10" fmla="*/ 20 w 68"/>
                  <a:gd name="T11" fmla="*/ 37 h 68"/>
                  <a:gd name="T12" fmla="*/ 0 w 68"/>
                  <a:gd name="T1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cubicBezTo>
                      <a:pt x="68" y="54"/>
                      <a:pt x="60" y="42"/>
                      <a:pt x="48" y="37"/>
                    </a:cubicBezTo>
                    <a:cubicBezTo>
                      <a:pt x="52" y="33"/>
                      <a:pt x="55" y="28"/>
                      <a:pt x="55" y="21"/>
                    </a:cubicBezTo>
                    <a:cubicBezTo>
                      <a:pt x="55" y="10"/>
                      <a:pt x="46" y="0"/>
                      <a:pt x="34" y="0"/>
                    </a:cubicBezTo>
                    <a:cubicBezTo>
                      <a:pt x="22" y="0"/>
                      <a:pt x="13" y="10"/>
                      <a:pt x="13" y="21"/>
                    </a:cubicBezTo>
                    <a:cubicBezTo>
                      <a:pt x="13" y="28"/>
                      <a:pt x="16" y="33"/>
                      <a:pt x="20" y="37"/>
                    </a:cubicBezTo>
                    <a:cubicBezTo>
                      <a:pt x="9" y="42"/>
                      <a:pt x="0" y="54"/>
                      <a:pt x="0" y="68"/>
                    </a:cubicBezTo>
                  </a:path>
                </a:pathLst>
              </a:custGeom>
              <a:noFill/>
              <a:ln w="63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58496" tIns="79248" rIns="158496" bIns="79248" numCol="1" anchor="t" anchorCtr="0" compatLnSpc="1">
                <a:prstTxWarp prst="textNoShape">
                  <a:avLst/>
                </a:prstTxWarp>
              </a:bodyPr>
              <a:lstStyle/>
              <a:p>
                <a:pPr defTabSz="609593">
                  <a:defRPr/>
                </a:pPr>
                <a:endParaRPr lang="en-US">
                  <a:latin typeface="Nokia Pure Headline Light"/>
                </a:endParaRPr>
              </a:p>
            </p:txBody>
          </p:sp>
          <p:sp>
            <p:nvSpPr>
              <p:cNvPr id="231" name="Freeform 36">
                <a:extLst>
                  <a:ext uri="{FF2B5EF4-FFF2-40B4-BE49-F238E27FC236}">
                    <a16:creationId xmlns:a16="http://schemas.microsoft.com/office/drawing/2014/main" id="{0D85F471-C185-5EDF-F22B-3802CCB8A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9251" y="1560291"/>
                <a:ext cx="1804013" cy="980952"/>
              </a:xfrm>
              <a:custGeom>
                <a:avLst/>
                <a:gdLst>
                  <a:gd name="T0" fmla="*/ 0 w 57"/>
                  <a:gd name="T1" fmla="*/ 29 h 29"/>
                  <a:gd name="T2" fmla="*/ 28 w 57"/>
                  <a:gd name="T3" fmla="*/ 0 h 29"/>
                  <a:gd name="T4" fmla="*/ 57 w 57"/>
                  <a:gd name="T5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29">
                    <a:moveTo>
                      <a:pt x="0" y="29"/>
                    </a:moveTo>
                    <a:cubicBezTo>
                      <a:pt x="0" y="13"/>
                      <a:pt x="12" y="0"/>
                      <a:pt x="28" y="0"/>
                    </a:cubicBezTo>
                    <a:cubicBezTo>
                      <a:pt x="44" y="0"/>
                      <a:pt x="57" y="13"/>
                      <a:pt x="57" y="29"/>
                    </a:cubicBezTo>
                  </a:path>
                </a:pathLst>
              </a:custGeom>
              <a:noFill/>
              <a:ln w="63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58496" tIns="79248" rIns="158496" bIns="79248" numCol="1" anchor="t" anchorCtr="0" compatLnSpc="1">
                <a:prstTxWarp prst="textNoShape">
                  <a:avLst/>
                </a:prstTxWarp>
              </a:bodyPr>
              <a:lstStyle/>
              <a:p>
                <a:pPr defTabSz="609593">
                  <a:defRPr/>
                </a:pPr>
                <a:endParaRPr lang="en-US">
                  <a:latin typeface="Nokia Pure Headline Light"/>
                </a:endParaRPr>
              </a:p>
            </p:txBody>
          </p:sp>
          <p:sp>
            <p:nvSpPr>
              <p:cNvPr id="232" name="Rectangle 37">
                <a:extLst>
                  <a:ext uri="{FF2B5EF4-FFF2-40B4-BE49-F238E27FC236}">
                    <a16:creationId xmlns:a16="http://schemas.microsoft.com/office/drawing/2014/main" id="{BB7364C7-583F-3E46-C66F-03C11539E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590" y="2301148"/>
                <a:ext cx="161652" cy="40473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58496" tIns="79248" rIns="158496" bIns="79248" numCol="1" anchor="t" anchorCtr="0" compatLnSpc="1">
                <a:prstTxWarp prst="textNoShape">
                  <a:avLst/>
                </a:prstTxWarp>
              </a:bodyPr>
              <a:lstStyle/>
              <a:p>
                <a:pPr defTabSz="609593">
                  <a:defRPr/>
                </a:pPr>
                <a:endParaRPr lang="en-US">
                  <a:latin typeface="Nokia Pure Headline Light"/>
                </a:endParaRPr>
              </a:p>
            </p:txBody>
          </p:sp>
          <p:sp>
            <p:nvSpPr>
              <p:cNvPr id="233" name="Rectangle 38">
                <a:extLst>
                  <a:ext uri="{FF2B5EF4-FFF2-40B4-BE49-F238E27FC236}">
                    <a16:creationId xmlns:a16="http://schemas.microsoft.com/office/drawing/2014/main" id="{679F8F19-329C-51A7-AD24-3E37F40B6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3939" y="2301148"/>
                <a:ext cx="193981" cy="40473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58496" tIns="79248" rIns="158496" bIns="79248" numCol="1" anchor="t" anchorCtr="0" compatLnSpc="1">
                <a:prstTxWarp prst="textNoShape">
                  <a:avLst/>
                </a:prstTxWarp>
              </a:bodyPr>
              <a:lstStyle/>
              <a:p>
                <a:pPr defTabSz="609593">
                  <a:defRPr/>
                </a:pPr>
                <a:endParaRPr lang="en-US">
                  <a:latin typeface="Nokia Pure Headline Light"/>
                </a:endParaRPr>
              </a:p>
            </p:txBody>
          </p:sp>
          <p:sp>
            <p:nvSpPr>
              <p:cNvPr id="234" name="Freeform 39">
                <a:extLst>
                  <a:ext uri="{FF2B5EF4-FFF2-40B4-BE49-F238E27FC236}">
                    <a16:creationId xmlns:a16="http://schemas.microsoft.com/office/drawing/2014/main" id="{98F88ED9-CF53-44F4-8485-278F3B3C8D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7668" y="958674"/>
                <a:ext cx="2795354" cy="2014597"/>
              </a:xfrm>
              <a:custGeom>
                <a:avLst/>
                <a:gdLst>
                  <a:gd name="T0" fmla="*/ 98 w 299"/>
                  <a:gd name="T1" fmla="*/ 177 h 177"/>
                  <a:gd name="T2" fmla="*/ 299 w 299"/>
                  <a:gd name="T3" fmla="*/ 177 h 177"/>
                  <a:gd name="T4" fmla="*/ 299 w 299"/>
                  <a:gd name="T5" fmla="*/ 0 h 177"/>
                  <a:gd name="T6" fmla="*/ 0 w 299"/>
                  <a:gd name="T7" fmla="*/ 0 h 177"/>
                  <a:gd name="T8" fmla="*/ 0 w 299"/>
                  <a:gd name="T9" fmla="*/ 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9" h="177">
                    <a:moveTo>
                      <a:pt x="98" y="177"/>
                    </a:moveTo>
                    <a:lnTo>
                      <a:pt x="299" y="177"/>
                    </a:lnTo>
                    <a:lnTo>
                      <a:pt x="299" y="0"/>
                    </a:lnTo>
                    <a:lnTo>
                      <a:pt x="0" y="0"/>
                    </a:lnTo>
                    <a:lnTo>
                      <a:pt x="0" y="29"/>
                    </a:lnTo>
                  </a:path>
                </a:pathLst>
              </a:custGeom>
              <a:noFill/>
              <a:ln w="63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58496" tIns="79248" rIns="158496" bIns="79248" numCol="1" anchor="t" anchorCtr="0" compatLnSpc="1">
                <a:prstTxWarp prst="textNoShape">
                  <a:avLst/>
                </a:prstTxWarp>
              </a:bodyPr>
              <a:lstStyle/>
              <a:p>
                <a:pPr defTabSz="609593">
                  <a:defRPr/>
                </a:pPr>
                <a:endParaRPr lang="en-US">
                  <a:latin typeface="Nokia Pure Headline Light"/>
                </a:endParaRPr>
              </a:p>
            </p:txBody>
          </p:sp>
          <p:sp>
            <p:nvSpPr>
              <p:cNvPr id="235" name="Freeform 44">
                <a:extLst>
                  <a:ext uri="{FF2B5EF4-FFF2-40B4-BE49-F238E27FC236}">
                    <a16:creationId xmlns:a16="http://schemas.microsoft.com/office/drawing/2014/main" id="{6F09E10B-D135-43D0-0770-77BDD79E8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543" y="791059"/>
                <a:ext cx="3337597" cy="2588701"/>
              </a:xfrm>
              <a:custGeom>
                <a:avLst/>
                <a:gdLst>
                  <a:gd name="T0" fmla="*/ 16 w 73"/>
                  <a:gd name="T1" fmla="*/ 53 h 53"/>
                  <a:gd name="T2" fmla="*/ 68 w 73"/>
                  <a:gd name="T3" fmla="*/ 53 h 53"/>
                  <a:gd name="T4" fmla="*/ 73 w 73"/>
                  <a:gd name="T5" fmla="*/ 47 h 53"/>
                  <a:gd name="T6" fmla="*/ 73 w 73"/>
                  <a:gd name="T7" fmla="*/ 5 h 53"/>
                  <a:gd name="T8" fmla="*/ 68 w 73"/>
                  <a:gd name="T9" fmla="*/ 0 h 53"/>
                  <a:gd name="T10" fmla="*/ 5 w 73"/>
                  <a:gd name="T11" fmla="*/ 0 h 53"/>
                  <a:gd name="T12" fmla="*/ 0 w 73"/>
                  <a:gd name="T13" fmla="*/ 5 h 53"/>
                  <a:gd name="T14" fmla="*/ 0 w 73"/>
                  <a:gd name="T15" fmla="*/ 9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3" h="53">
                    <a:moveTo>
                      <a:pt x="16" y="53"/>
                    </a:moveTo>
                    <a:cubicBezTo>
                      <a:pt x="68" y="53"/>
                      <a:pt x="68" y="53"/>
                      <a:pt x="68" y="53"/>
                    </a:cubicBezTo>
                    <a:cubicBezTo>
                      <a:pt x="71" y="53"/>
                      <a:pt x="73" y="50"/>
                      <a:pt x="73" y="47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3" y="2"/>
                      <a:pt x="71" y="0"/>
                      <a:pt x="6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9"/>
                      <a:pt x="0" y="9"/>
                      <a:pt x="0" y="9"/>
                    </a:cubicBezTo>
                  </a:path>
                </a:pathLst>
              </a:custGeom>
              <a:noFill/>
              <a:ln w="63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58496" tIns="79248" rIns="158496" bIns="79248" numCol="1" anchor="t" anchorCtr="0" compatLnSpc="1">
                <a:prstTxWarp prst="textNoShape">
                  <a:avLst/>
                </a:prstTxWarp>
              </a:bodyPr>
              <a:lstStyle/>
              <a:p>
                <a:pPr defTabSz="609593">
                  <a:defRPr/>
                </a:pPr>
                <a:endParaRPr lang="en-US">
                  <a:latin typeface="Nokia Pure Headline Light"/>
                </a:endParaRPr>
              </a:p>
            </p:txBody>
          </p: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4B487813-A855-E963-E64F-7BC659BB4E19}"/>
                  </a:ext>
                </a:extLst>
              </p:cNvPr>
              <p:cNvGrpSpPr/>
              <p:nvPr/>
            </p:nvGrpSpPr>
            <p:grpSpPr>
              <a:xfrm>
                <a:off x="5324314" y="1537350"/>
                <a:ext cx="885342" cy="879676"/>
                <a:chOff x="5293316" y="1478326"/>
                <a:chExt cx="991541" cy="985195"/>
              </a:xfrm>
            </p:grpSpPr>
            <p:sp>
              <p:nvSpPr>
                <p:cNvPr id="265" name="Oval 264">
                  <a:extLst>
                    <a:ext uri="{FF2B5EF4-FFF2-40B4-BE49-F238E27FC236}">
                      <a16:creationId xmlns:a16="http://schemas.microsoft.com/office/drawing/2014/main" id="{0D8CC1C9-DDFC-9C9C-0941-6CA80320CA15}"/>
                    </a:ext>
                  </a:extLst>
                </p:cNvPr>
                <p:cNvSpPr/>
                <p:nvPr/>
              </p:nvSpPr>
              <p:spPr>
                <a:xfrm>
                  <a:off x="5293316" y="1478326"/>
                  <a:ext cx="985194" cy="985194"/>
                </a:xfrm>
                <a:prstGeom prst="ellipse">
                  <a:avLst/>
                </a:prstGeom>
                <a:noFill/>
                <a:ln w="635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000" tIns="96000" rIns="96000" bIns="96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234942" indent="-234942" algn="ctr" defTabSz="609593">
                    <a:defRPr/>
                  </a:pPr>
                  <a:endParaRPr lang="en-US" sz="1600">
                    <a:solidFill>
                      <a:srgbClr val="4D5766"/>
                    </a:solidFill>
                    <a:latin typeface="Nokia Pure Text Light"/>
                  </a:endParaRPr>
                </a:p>
              </p:txBody>
            </p:sp>
            <p:cxnSp>
              <p:nvCxnSpPr>
                <p:cNvPr id="266" name="Straight Connector 265">
                  <a:extLst>
                    <a:ext uri="{FF2B5EF4-FFF2-40B4-BE49-F238E27FC236}">
                      <a16:creationId xmlns:a16="http://schemas.microsoft.com/office/drawing/2014/main" id="{BB6F91A6-461C-C2FF-070C-F1D94FDBD918}"/>
                    </a:ext>
                  </a:extLst>
                </p:cNvPr>
                <p:cNvCxnSpPr/>
                <p:nvPr/>
              </p:nvCxnSpPr>
              <p:spPr>
                <a:xfrm flipH="1" flipV="1">
                  <a:off x="5451802" y="1621844"/>
                  <a:ext cx="696639" cy="696639"/>
                </a:xfrm>
                <a:prstGeom prst="line">
                  <a:avLst/>
                </a:prstGeom>
                <a:ln w="6350" cmpd="sng">
                  <a:solidFill>
                    <a:schemeClr val="tx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>
                  <a:extLst>
                    <a:ext uri="{FF2B5EF4-FFF2-40B4-BE49-F238E27FC236}">
                      <a16:creationId xmlns:a16="http://schemas.microsoft.com/office/drawing/2014/main" id="{F4A05E9F-09F3-005D-790D-B4D665480388}"/>
                    </a:ext>
                  </a:extLst>
                </p:cNvPr>
                <p:cNvCxnSpPr/>
                <p:nvPr/>
              </p:nvCxnSpPr>
              <p:spPr>
                <a:xfrm flipV="1">
                  <a:off x="5809758" y="1770439"/>
                  <a:ext cx="177790" cy="200484"/>
                </a:xfrm>
                <a:prstGeom prst="line">
                  <a:avLst/>
                </a:prstGeom>
                <a:ln w="6350" cmpd="sng">
                  <a:solidFill>
                    <a:schemeClr val="tx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>
                  <a:extLst>
                    <a:ext uri="{FF2B5EF4-FFF2-40B4-BE49-F238E27FC236}">
                      <a16:creationId xmlns:a16="http://schemas.microsoft.com/office/drawing/2014/main" id="{064517C9-61BB-8B59-7A49-379ADF7BCA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92260" y="1970923"/>
                  <a:ext cx="17498" cy="492598"/>
                </a:xfrm>
                <a:prstGeom prst="line">
                  <a:avLst/>
                </a:prstGeom>
                <a:ln w="6350" cmpd="sng">
                  <a:solidFill>
                    <a:schemeClr val="tx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Straight Connector 268">
                  <a:extLst>
                    <a:ext uri="{FF2B5EF4-FFF2-40B4-BE49-F238E27FC236}">
                      <a16:creationId xmlns:a16="http://schemas.microsoft.com/office/drawing/2014/main" id="{F1978201-69D3-31FC-9393-F6216D6CF3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792259" y="1478326"/>
                  <a:ext cx="199377" cy="292113"/>
                </a:xfrm>
                <a:prstGeom prst="line">
                  <a:avLst/>
                </a:prstGeom>
                <a:ln w="6350" cmpd="sng">
                  <a:solidFill>
                    <a:schemeClr val="tx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>
                  <a:extLst>
                    <a:ext uri="{FF2B5EF4-FFF2-40B4-BE49-F238E27FC236}">
                      <a16:creationId xmlns:a16="http://schemas.microsoft.com/office/drawing/2014/main" id="{7CA8F59C-3881-AEB7-D6CC-CCD4B158CB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99662" y="1970923"/>
                  <a:ext cx="985194" cy="0"/>
                </a:xfrm>
                <a:prstGeom prst="line">
                  <a:avLst/>
                </a:prstGeom>
                <a:ln w="6350" cmpd="sng">
                  <a:solidFill>
                    <a:schemeClr val="tx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Straight Connector 270">
                  <a:extLst>
                    <a:ext uri="{FF2B5EF4-FFF2-40B4-BE49-F238E27FC236}">
                      <a16:creationId xmlns:a16="http://schemas.microsoft.com/office/drawing/2014/main" id="{7C1D9AAA-9039-9329-B664-DDBB64ECC6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91637" y="1759764"/>
                  <a:ext cx="293220" cy="211158"/>
                </a:xfrm>
                <a:prstGeom prst="line">
                  <a:avLst/>
                </a:prstGeom>
                <a:ln w="6350" cmpd="sng">
                  <a:solidFill>
                    <a:schemeClr val="tx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>
                  <a:extLst>
                    <a:ext uri="{FF2B5EF4-FFF2-40B4-BE49-F238E27FC236}">
                      <a16:creationId xmlns:a16="http://schemas.microsoft.com/office/drawing/2014/main" id="{7A6B8D8A-A70E-4A26-CE46-A0EC82AD2B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92259" y="1970923"/>
                  <a:ext cx="492597" cy="492598"/>
                </a:xfrm>
                <a:prstGeom prst="line">
                  <a:avLst/>
                </a:prstGeom>
                <a:ln w="6350" cmpd="sng">
                  <a:solidFill>
                    <a:schemeClr val="tx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B55BD922-C7F4-A071-D92E-619C9947DE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43939" y="1622603"/>
                  <a:ext cx="0" cy="696639"/>
                </a:xfrm>
                <a:prstGeom prst="line">
                  <a:avLst/>
                </a:prstGeom>
                <a:ln w="6350" cmpd="sng">
                  <a:solidFill>
                    <a:schemeClr val="tx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>
                  <a:extLst>
                    <a:ext uri="{FF2B5EF4-FFF2-40B4-BE49-F238E27FC236}">
                      <a16:creationId xmlns:a16="http://schemas.microsoft.com/office/drawing/2014/main" id="{665C7228-927D-E7D3-097A-293500D9AF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43939" y="1622603"/>
                  <a:ext cx="543608" cy="135718"/>
                </a:xfrm>
                <a:prstGeom prst="line">
                  <a:avLst/>
                </a:prstGeom>
                <a:ln w="6350" cmpd="sng">
                  <a:solidFill>
                    <a:schemeClr val="tx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7" name="Freeform 39">
                <a:extLst>
                  <a:ext uri="{FF2B5EF4-FFF2-40B4-BE49-F238E27FC236}">
                    <a16:creationId xmlns:a16="http://schemas.microsoft.com/office/drawing/2014/main" id="{11B8FCFC-C5AA-08A6-BCDD-7365B68EF89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84941" y="1090293"/>
                <a:ext cx="1823178" cy="1882974"/>
              </a:xfrm>
              <a:custGeom>
                <a:avLst/>
                <a:gdLst>
                  <a:gd name="T0" fmla="*/ 98 w 299"/>
                  <a:gd name="T1" fmla="*/ 177 h 177"/>
                  <a:gd name="T2" fmla="*/ 299 w 299"/>
                  <a:gd name="T3" fmla="*/ 177 h 177"/>
                  <a:gd name="T4" fmla="*/ 299 w 299"/>
                  <a:gd name="T5" fmla="*/ 0 h 177"/>
                  <a:gd name="T6" fmla="*/ 0 w 299"/>
                  <a:gd name="T7" fmla="*/ 0 h 177"/>
                  <a:gd name="T8" fmla="*/ 0 w 299"/>
                  <a:gd name="T9" fmla="*/ 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9" h="177">
                    <a:moveTo>
                      <a:pt x="98" y="177"/>
                    </a:moveTo>
                    <a:lnTo>
                      <a:pt x="299" y="177"/>
                    </a:lnTo>
                    <a:lnTo>
                      <a:pt x="299" y="0"/>
                    </a:lnTo>
                    <a:lnTo>
                      <a:pt x="0" y="0"/>
                    </a:lnTo>
                    <a:lnTo>
                      <a:pt x="0" y="29"/>
                    </a:lnTo>
                  </a:path>
                </a:pathLst>
              </a:custGeom>
              <a:noFill/>
              <a:ln w="63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58496" tIns="79248" rIns="158496" bIns="79248" numCol="1" anchor="t" anchorCtr="0" compatLnSpc="1">
                <a:prstTxWarp prst="textNoShape">
                  <a:avLst/>
                </a:prstTxWarp>
              </a:bodyPr>
              <a:lstStyle/>
              <a:p>
                <a:pPr defTabSz="609593">
                  <a:defRPr/>
                </a:pPr>
                <a:endParaRPr lang="en-US">
                  <a:latin typeface="Nokia Pure Headline Light"/>
                </a:endParaRPr>
              </a:p>
            </p:txBody>
          </p:sp>
          <p:sp>
            <p:nvSpPr>
              <p:cNvPr id="238" name="Freeform 44">
                <a:extLst>
                  <a:ext uri="{FF2B5EF4-FFF2-40B4-BE49-F238E27FC236}">
                    <a16:creationId xmlns:a16="http://schemas.microsoft.com/office/drawing/2014/main" id="{B35E98C5-AC78-24B5-1FAB-B99233B5173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90799" y="848660"/>
                <a:ext cx="2419313" cy="2522574"/>
              </a:xfrm>
              <a:custGeom>
                <a:avLst/>
                <a:gdLst>
                  <a:gd name="T0" fmla="*/ 16 w 73"/>
                  <a:gd name="T1" fmla="*/ 53 h 53"/>
                  <a:gd name="T2" fmla="*/ 68 w 73"/>
                  <a:gd name="T3" fmla="*/ 53 h 53"/>
                  <a:gd name="T4" fmla="*/ 73 w 73"/>
                  <a:gd name="T5" fmla="*/ 47 h 53"/>
                  <a:gd name="T6" fmla="*/ 73 w 73"/>
                  <a:gd name="T7" fmla="*/ 5 h 53"/>
                  <a:gd name="T8" fmla="*/ 68 w 73"/>
                  <a:gd name="T9" fmla="*/ 0 h 53"/>
                  <a:gd name="T10" fmla="*/ 5 w 73"/>
                  <a:gd name="T11" fmla="*/ 0 h 53"/>
                  <a:gd name="T12" fmla="*/ 0 w 73"/>
                  <a:gd name="T13" fmla="*/ 5 h 53"/>
                  <a:gd name="T14" fmla="*/ 0 w 73"/>
                  <a:gd name="T15" fmla="*/ 9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3" h="53">
                    <a:moveTo>
                      <a:pt x="16" y="53"/>
                    </a:moveTo>
                    <a:cubicBezTo>
                      <a:pt x="68" y="53"/>
                      <a:pt x="68" y="53"/>
                      <a:pt x="68" y="53"/>
                    </a:cubicBezTo>
                    <a:cubicBezTo>
                      <a:pt x="71" y="53"/>
                      <a:pt x="73" y="50"/>
                      <a:pt x="73" y="47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3" y="2"/>
                      <a:pt x="71" y="0"/>
                      <a:pt x="6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9"/>
                      <a:pt x="0" y="9"/>
                      <a:pt x="0" y="9"/>
                    </a:cubicBezTo>
                  </a:path>
                </a:pathLst>
              </a:custGeom>
              <a:noFill/>
              <a:ln w="63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58496" tIns="79248" rIns="158496" bIns="79248" numCol="1" anchor="t" anchorCtr="0" compatLnSpc="1">
                <a:prstTxWarp prst="textNoShape">
                  <a:avLst/>
                </a:prstTxWarp>
              </a:bodyPr>
              <a:lstStyle/>
              <a:p>
                <a:pPr defTabSz="609593">
                  <a:defRPr/>
                </a:pPr>
                <a:endParaRPr lang="en-US">
                  <a:latin typeface="Nokia Pure Headline Light"/>
                </a:endParaRPr>
              </a:p>
            </p:txBody>
          </p: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994E49F7-26D9-2E5B-6F19-379D6745434F}"/>
                  </a:ext>
                </a:extLst>
              </p:cNvPr>
              <p:cNvCxnSpPr/>
              <p:nvPr/>
            </p:nvCxnSpPr>
            <p:spPr>
              <a:xfrm>
                <a:off x="1796535" y="1548642"/>
                <a:ext cx="567990" cy="0"/>
              </a:xfrm>
              <a:prstGeom prst="line">
                <a:avLst/>
              </a:prstGeom>
              <a:ln w="635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B280B946-4782-BB50-7BE4-EC84FFA70A16}"/>
                  </a:ext>
                </a:extLst>
              </p:cNvPr>
              <p:cNvCxnSpPr/>
              <p:nvPr/>
            </p:nvCxnSpPr>
            <p:spPr>
              <a:xfrm>
                <a:off x="1796535" y="1732024"/>
                <a:ext cx="567990" cy="0"/>
              </a:xfrm>
              <a:prstGeom prst="line">
                <a:avLst/>
              </a:prstGeom>
              <a:ln w="635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1" name="Group 2">
                <a:extLst>
                  <a:ext uri="{FF2B5EF4-FFF2-40B4-BE49-F238E27FC236}">
                    <a16:creationId xmlns:a16="http://schemas.microsoft.com/office/drawing/2014/main" id="{DEB84BC6-BB5F-603E-6FDF-0A956C354208}"/>
                  </a:ext>
                </a:extLst>
              </p:cNvPr>
              <p:cNvGrpSpPr/>
              <p:nvPr/>
            </p:nvGrpSpPr>
            <p:grpSpPr>
              <a:xfrm>
                <a:off x="6354796" y="1760267"/>
                <a:ext cx="330210" cy="318929"/>
                <a:chOff x="3420321" y="4655579"/>
                <a:chExt cx="3057907" cy="2953438"/>
              </a:xfrm>
              <a:solidFill>
                <a:schemeClr val="accent3"/>
              </a:solidFill>
            </p:grpSpPr>
            <p:sp>
              <p:nvSpPr>
                <p:cNvPr id="263" name="Free Form 3">
                  <a:extLst>
                    <a:ext uri="{FF2B5EF4-FFF2-40B4-BE49-F238E27FC236}">
                      <a16:creationId xmlns:a16="http://schemas.microsoft.com/office/drawing/2014/main" id="{1813A669-41E1-8432-7047-99A76588E549}"/>
                    </a:ext>
                  </a:extLst>
                </p:cNvPr>
                <p:cNvSpPr/>
                <p:nvPr/>
              </p:nvSpPr>
              <p:spPr>
                <a:xfrm>
                  <a:off x="3420321" y="4655579"/>
                  <a:ext cx="3057907" cy="29534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57907" h="2953438">
                      <a:moveTo>
                        <a:pt x="2989643" y="0"/>
                      </a:moveTo>
                      <a:lnTo>
                        <a:pt x="3057907" y="118121"/>
                      </a:lnTo>
                      <a:cubicBezTo>
                        <a:pt x="2614142" y="431628"/>
                        <a:pt x="2202943" y="828366"/>
                        <a:pt x="1824307" y="1308537"/>
                      </a:cubicBezTo>
                      <a:cubicBezTo>
                        <a:pt x="1445570" y="1788608"/>
                        <a:pt x="1172212" y="2258868"/>
                        <a:pt x="1004132" y="2719319"/>
                      </a:cubicBezTo>
                      <a:lnTo>
                        <a:pt x="904113" y="2785257"/>
                      </a:lnTo>
                      <a:cubicBezTo>
                        <a:pt x="817848" y="2841283"/>
                        <a:pt x="743719" y="2897209"/>
                        <a:pt x="681624" y="2953438"/>
                      </a:cubicBezTo>
                      <a:cubicBezTo>
                        <a:pt x="670905" y="2898827"/>
                        <a:pt x="641374" y="2810944"/>
                        <a:pt x="592932" y="2689789"/>
                      </a:cubicBezTo>
                      <a:lnTo>
                        <a:pt x="540647" y="2560341"/>
                      </a:lnTo>
                      <a:cubicBezTo>
                        <a:pt x="427077" y="2280106"/>
                        <a:pt x="331306" y="2084417"/>
                        <a:pt x="253333" y="1973071"/>
                      </a:cubicBezTo>
                      <a:cubicBezTo>
                        <a:pt x="175361" y="1861726"/>
                        <a:pt x="90815" y="1801552"/>
                        <a:pt x="0" y="1792451"/>
                      </a:cubicBezTo>
                      <a:cubicBezTo>
                        <a:pt x="122672" y="1680397"/>
                        <a:pt x="229466" y="1624370"/>
                        <a:pt x="320282" y="1624370"/>
                      </a:cubicBezTo>
                      <a:cubicBezTo>
                        <a:pt x="446090" y="1624370"/>
                        <a:pt x="583830" y="1793159"/>
                        <a:pt x="733808" y="2130937"/>
                      </a:cubicBezTo>
                      <a:lnTo>
                        <a:pt x="815623" y="2312771"/>
                      </a:lnTo>
                      <a:cubicBezTo>
                        <a:pt x="1083621" y="1832701"/>
                        <a:pt x="1407343" y="1390353"/>
                        <a:pt x="1786787" y="986030"/>
                      </a:cubicBezTo>
                      <a:cubicBezTo>
                        <a:pt x="2166232" y="581606"/>
                        <a:pt x="2567217" y="252828"/>
                        <a:pt x="2989643" y="0"/>
                      </a:cubicBez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tx1"/>
                  </a:solidFill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 defTabSz="609593">
                    <a:defRPr/>
                  </a:pPr>
                  <a:endParaRPr lang="en-US">
                    <a:solidFill>
                      <a:srgbClr val="124191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64" name="Free Form 4">
                  <a:extLst>
                    <a:ext uri="{FF2B5EF4-FFF2-40B4-BE49-F238E27FC236}">
                      <a16:creationId xmlns:a16="http://schemas.microsoft.com/office/drawing/2014/main" id="{9B4EBD47-FFF5-E305-9C4E-5FBFC4B27BBC}"/>
                    </a:ext>
                  </a:extLst>
                </p:cNvPr>
                <p:cNvSpPr/>
                <p:nvPr/>
              </p:nvSpPr>
              <p:spPr>
                <a:xfrm>
                  <a:off x="3420321" y="4655579"/>
                  <a:ext cx="3057907" cy="29534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57907" h="2953438">
                      <a:moveTo>
                        <a:pt x="2989643" y="0"/>
                      </a:moveTo>
                      <a:lnTo>
                        <a:pt x="3057907" y="118121"/>
                      </a:lnTo>
                      <a:cubicBezTo>
                        <a:pt x="2614142" y="431628"/>
                        <a:pt x="2202943" y="828366"/>
                        <a:pt x="1824307" y="1308537"/>
                      </a:cubicBezTo>
                      <a:cubicBezTo>
                        <a:pt x="1445570" y="1788608"/>
                        <a:pt x="1172212" y="2258868"/>
                        <a:pt x="1004132" y="2719319"/>
                      </a:cubicBezTo>
                      <a:lnTo>
                        <a:pt x="904113" y="2785257"/>
                      </a:lnTo>
                      <a:cubicBezTo>
                        <a:pt x="817848" y="2841283"/>
                        <a:pt x="743719" y="2897209"/>
                        <a:pt x="681624" y="2953438"/>
                      </a:cubicBezTo>
                      <a:cubicBezTo>
                        <a:pt x="670905" y="2898827"/>
                        <a:pt x="641374" y="2810944"/>
                        <a:pt x="592932" y="2689789"/>
                      </a:cubicBezTo>
                      <a:lnTo>
                        <a:pt x="540647" y="2560341"/>
                      </a:lnTo>
                      <a:cubicBezTo>
                        <a:pt x="427077" y="2280106"/>
                        <a:pt x="331306" y="2084417"/>
                        <a:pt x="253333" y="1973071"/>
                      </a:cubicBezTo>
                      <a:cubicBezTo>
                        <a:pt x="175361" y="1861726"/>
                        <a:pt x="90815" y="1801552"/>
                        <a:pt x="0" y="1792451"/>
                      </a:cubicBezTo>
                      <a:cubicBezTo>
                        <a:pt x="122672" y="1680397"/>
                        <a:pt x="229466" y="1624370"/>
                        <a:pt x="320282" y="1624370"/>
                      </a:cubicBezTo>
                      <a:cubicBezTo>
                        <a:pt x="446090" y="1624370"/>
                        <a:pt x="583830" y="1793159"/>
                        <a:pt x="733808" y="2130937"/>
                      </a:cubicBezTo>
                      <a:lnTo>
                        <a:pt x="815623" y="2312771"/>
                      </a:lnTo>
                      <a:cubicBezTo>
                        <a:pt x="1083621" y="1832701"/>
                        <a:pt x="1407343" y="1390353"/>
                        <a:pt x="1786787" y="986030"/>
                      </a:cubicBezTo>
                      <a:cubicBezTo>
                        <a:pt x="2166232" y="581606"/>
                        <a:pt x="2567217" y="252828"/>
                        <a:pt x="2989643" y="0"/>
                      </a:cubicBez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tx1"/>
                  </a:solidFill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 defTabSz="609593">
                    <a:defRPr/>
                  </a:pPr>
                  <a:endParaRPr lang="en-US">
                    <a:solidFill>
                      <a:srgbClr val="124191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242" name="Group 2">
                <a:extLst>
                  <a:ext uri="{FF2B5EF4-FFF2-40B4-BE49-F238E27FC236}">
                    <a16:creationId xmlns:a16="http://schemas.microsoft.com/office/drawing/2014/main" id="{81BAC040-074A-92C1-89DD-E4AAB21CDB65}"/>
                  </a:ext>
                </a:extLst>
              </p:cNvPr>
              <p:cNvGrpSpPr/>
              <p:nvPr/>
            </p:nvGrpSpPr>
            <p:grpSpPr>
              <a:xfrm>
                <a:off x="6175570" y="2264005"/>
                <a:ext cx="330210" cy="318929"/>
                <a:chOff x="3420321" y="4655579"/>
                <a:chExt cx="3057907" cy="2953438"/>
              </a:xfrm>
              <a:solidFill>
                <a:schemeClr val="accent3"/>
              </a:solidFill>
            </p:grpSpPr>
            <p:sp>
              <p:nvSpPr>
                <p:cNvPr id="261" name="Free Form 3">
                  <a:extLst>
                    <a:ext uri="{FF2B5EF4-FFF2-40B4-BE49-F238E27FC236}">
                      <a16:creationId xmlns:a16="http://schemas.microsoft.com/office/drawing/2014/main" id="{A10F2A80-DB4D-1C02-CD92-3BBEA1F14FE6}"/>
                    </a:ext>
                  </a:extLst>
                </p:cNvPr>
                <p:cNvSpPr/>
                <p:nvPr/>
              </p:nvSpPr>
              <p:spPr>
                <a:xfrm>
                  <a:off x="3420321" y="4655579"/>
                  <a:ext cx="3057907" cy="29534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57907" h="2953438">
                      <a:moveTo>
                        <a:pt x="2989643" y="0"/>
                      </a:moveTo>
                      <a:lnTo>
                        <a:pt x="3057907" y="118121"/>
                      </a:lnTo>
                      <a:cubicBezTo>
                        <a:pt x="2614142" y="431628"/>
                        <a:pt x="2202943" y="828366"/>
                        <a:pt x="1824307" y="1308537"/>
                      </a:cubicBezTo>
                      <a:cubicBezTo>
                        <a:pt x="1445570" y="1788608"/>
                        <a:pt x="1172212" y="2258868"/>
                        <a:pt x="1004132" y="2719319"/>
                      </a:cubicBezTo>
                      <a:lnTo>
                        <a:pt x="904113" y="2785257"/>
                      </a:lnTo>
                      <a:cubicBezTo>
                        <a:pt x="817848" y="2841283"/>
                        <a:pt x="743719" y="2897209"/>
                        <a:pt x="681624" y="2953438"/>
                      </a:cubicBezTo>
                      <a:cubicBezTo>
                        <a:pt x="670905" y="2898827"/>
                        <a:pt x="641374" y="2810944"/>
                        <a:pt x="592932" y="2689789"/>
                      </a:cubicBezTo>
                      <a:lnTo>
                        <a:pt x="540647" y="2560341"/>
                      </a:lnTo>
                      <a:cubicBezTo>
                        <a:pt x="427077" y="2280106"/>
                        <a:pt x="331306" y="2084417"/>
                        <a:pt x="253333" y="1973071"/>
                      </a:cubicBezTo>
                      <a:cubicBezTo>
                        <a:pt x="175361" y="1861726"/>
                        <a:pt x="90815" y="1801552"/>
                        <a:pt x="0" y="1792451"/>
                      </a:cubicBezTo>
                      <a:cubicBezTo>
                        <a:pt x="122672" y="1680397"/>
                        <a:pt x="229466" y="1624370"/>
                        <a:pt x="320282" y="1624370"/>
                      </a:cubicBezTo>
                      <a:cubicBezTo>
                        <a:pt x="446090" y="1624370"/>
                        <a:pt x="583830" y="1793159"/>
                        <a:pt x="733808" y="2130937"/>
                      </a:cubicBezTo>
                      <a:lnTo>
                        <a:pt x="815623" y="2312771"/>
                      </a:lnTo>
                      <a:cubicBezTo>
                        <a:pt x="1083621" y="1832701"/>
                        <a:pt x="1407343" y="1390353"/>
                        <a:pt x="1786787" y="986030"/>
                      </a:cubicBezTo>
                      <a:cubicBezTo>
                        <a:pt x="2166232" y="581606"/>
                        <a:pt x="2567217" y="252828"/>
                        <a:pt x="2989643" y="0"/>
                      </a:cubicBez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tx1"/>
                  </a:solidFill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 defTabSz="609593">
                    <a:defRPr/>
                  </a:pPr>
                  <a:endParaRPr lang="en-US">
                    <a:solidFill>
                      <a:srgbClr val="124191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62" name="Free Form 4">
                  <a:extLst>
                    <a:ext uri="{FF2B5EF4-FFF2-40B4-BE49-F238E27FC236}">
                      <a16:creationId xmlns:a16="http://schemas.microsoft.com/office/drawing/2014/main" id="{82749592-3C23-3E61-DAFE-9DCA48E18F88}"/>
                    </a:ext>
                  </a:extLst>
                </p:cNvPr>
                <p:cNvSpPr/>
                <p:nvPr/>
              </p:nvSpPr>
              <p:spPr>
                <a:xfrm>
                  <a:off x="3420321" y="4655579"/>
                  <a:ext cx="3057907" cy="29534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57907" h="2953438">
                      <a:moveTo>
                        <a:pt x="2989643" y="0"/>
                      </a:moveTo>
                      <a:lnTo>
                        <a:pt x="3057907" y="118121"/>
                      </a:lnTo>
                      <a:cubicBezTo>
                        <a:pt x="2614142" y="431628"/>
                        <a:pt x="2202943" y="828366"/>
                        <a:pt x="1824307" y="1308537"/>
                      </a:cubicBezTo>
                      <a:cubicBezTo>
                        <a:pt x="1445570" y="1788608"/>
                        <a:pt x="1172212" y="2258868"/>
                        <a:pt x="1004132" y="2719319"/>
                      </a:cubicBezTo>
                      <a:lnTo>
                        <a:pt x="904113" y="2785257"/>
                      </a:lnTo>
                      <a:cubicBezTo>
                        <a:pt x="817848" y="2841283"/>
                        <a:pt x="743719" y="2897209"/>
                        <a:pt x="681624" y="2953438"/>
                      </a:cubicBezTo>
                      <a:cubicBezTo>
                        <a:pt x="670905" y="2898827"/>
                        <a:pt x="641374" y="2810944"/>
                        <a:pt x="592932" y="2689789"/>
                      </a:cubicBezTo>
                      <a:lnTo>
                        <a:pt x="540647" y="2560341"/>
                      </a:lnTo>
                      <a:cubicBezTo>
                        <a:pt x="427077" y="2280106"/>
                        <a:pt x="331306" y="2084417"/>
                        <a:pt x="253333" y="1973071"/>
                      </a:cubicBezTo>
                      <a:cubicBezTo>
                        <a:pt x="175361" y="1861726"/>
                        <a:pt x="90815" y="1801552"/>
                        <a:pt x="0" y="1792451"/>
                      </a:cubicBezTo>
                      <a:cubicBezTo>
                        <a:pt x="122672" y="1680397"/>
                        <a:pt x="229466" y="1624370"/>
                        <a:pt x="320282" y="1624370"/>
                      </a:cubicBezTo>
                      <a:cubicBezTo>
                        <a:pt x="446090" y="1624370"/>
                        <a:pt x="583830" y="1793159"/>
                        <a:pt x="733808" y="2130937"/>
                      </a:cubicBezTo>
                      <a:lnTo>
                        <a:pt x="815623" y="2312771"/>
                      </a:lnTo>
                      <a:cubicBezTo>
                        <a:pt x="1083621" y="1832701"/>
                        <a:pt x="1407343" y="1390353"/>
                        <a:pt x="1786787" y="986030"/>
                      </a:cubicBezTo>
                      <a:cubicBezTo>
                        <a:pt x="2166232" y="581606"/>
                        <a:pt x="2567217" y="252828"/>
                        <a:pt x="2989643" y="0"/>
                      </a:cubicBez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tx1"/>
                  </a:solidFill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 defTabSz="609593">
                    <a:defRPr/>
                  </a:pPr>
                  <a:endParaRPr lang="en-US">
                    <a:solidFill>
                      <a:srgbClr val="124191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243" name="Group 2">
                <a:extLst>
                  <a:ext uri="{FF2B5EF4-FFF2-40B4-BE49-F238E27FC236}">
                    <a16:creationId xmlns:a16="http://schemas.microsoft.com/office/drawing/2014/main" id="{B4C5D3E5-BAE3-09A6-9BDD-CA99DEC4FAE6}"/>
                  </a:ext>
                </a:extLst>
              </p:cNvPr>
              <p:cNvGrpSpPr/>
              <p:nvPr/>
            </p:nvGrpSpPr>
            <p:grpSpPr>
              <a:xfrm>
                <a:off x="5590127" y="1085413"/>
                <a:ext cx="330210" cy="318929"/>
                <a:chOff x="3420321" y="4655579"/>
                <a:chExt cx="3057907" cy="2953438"/>
              </a:xfrm>
              <a:solidFill>
                <a:schemeClr val="accent3"/>
              </a:solidFill>
            </p:grpSpPr>
            <p:sp>
              <p:nvSpPr>
                <p:cNvPr id="259" name="Free Form 3">
                  <a:extLst>
                    <a:ext uri="{FF2B5EF4-FFF2-40B4-BE49-F238E27FC236}">
                      <a16:creationId xmlns:a16="http://schemas.microsoft.com/office/drawing/2014/main" id="{462E26AF-2946-707A-85BB-C55815125990}"/>
                    </a:ext>
                  </a:extLst>
                </p:cNvPr>
                <p:cNvSpPr/>
                <p:nvPr/>
              </p:nvSpPr>
              <p:spPr>
                <a:xfrm>
                  <a:off x="3420321" y="4655579"/>
                  <a:ext cx="3057907" cy="29534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57907" h="2953438">
                      <a:moveTo>
                        <a:pt x="2989643" y="0"/>
                      </a:moveTo>
                      <a:lnTo>
                        <a:pt x="3057907" y="118121"/>
                      </a:lnTo>
                      <a:cubicBezTo>
                        <a:pt x="2614142" y="431628"/>
                        <a:pt x="2202943" y="828366"/>
                        <a:pt x="1824307" y="1308537"/>
                      </a:cubicBezTo>
                      <a:cubicBezTo>
                        <a:pt x="1445570" y="1788608"/>
                        <a:pt x="1172212" y="2258868"/>
                        <a:pt x="1004132" y="2719319"/>
                      </a:cubicBezTo>
                      <a:lnTo>
                        <a:pt x="904113" y="2785257"/>
                      </a:lnTo>
                      <a:cubicBezTo>
                        <a:pt x="817848" y="2841283"/>
                        <a:pt x="743719" y="2897209"/>
                        <a:pt x="681624" y="2953438"/>
                      </a:cubicBezTo>
                      <a:cubicBezTo>
                        <a:pt x="670905" y="2898827"/>
                        <a:pt x="641374" y="2810944"/>
                        <a:pt x="592932" y="2689789"/>
                      </a:cubicBezTo>
                      <a:lnTo>
                        <a:pt x="540647" y="2560341"/>
                      </a:lnTo>
                      <a:cubicBezTo>
                        <a:pt x="427077" y="2280106"/>
                        <a:pt x="331306" y="2084417"/>
                        <a:pt x="253333" y="1973071"/>
                      </a:cubicBezTo>
                      <a:cubicBezTo>
                        <a:pt x="175361" y="1861726"/>
                        <a:pt x="90815" y="1801552"/>
                        <a:pt x="0" y="1792451"/>
                      </a:cubicBezTo>
                      <a:cubicBezTo>
                        <a:pt x="122672" y="1680397"/>
                        <a:pt x="229466" y="1624370"/>
                        <a:pt x="320282" y="1624370"/>
                      </a:cubicBezTo>
                      <a:cubicBezTo>
                        <a:pt x="446090" y="1624370"/>
                        <a:pt x="583830" y="1793159"/>
                        <a:pt x="733808" y="2130937"/>
                      </a:cubicBezTo>
                      <a:lnTo>
                        <a:pt x="815623" y="2312771"/>
                      </a:lnTo>
                      <a:cubicBezTo>
                        <a:pt x="1083621" y="1832701"/>
                        <a:pt x="1407343" y="1390353"/>
                        <a:pt x="1786787" y="986030"/>
                      </a:cubicBezTo>
                      <a:cubicBezTo>
                        <a:pt x="2166232" y="581606"/>
                        <a:pt x="2567217" y="252828"/>
                        <a:pt x="2989643" y="0"/>
                      </a:cubicBez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tx1"/>
                  </a:solidFill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 defTabSz="609593">
                    <a:defRPr/>
                  </a:pPr>
                  <a:endParaRPr lang="en-US">
                    <a:solidFill>
                      <a:srgbClr val="124191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60" name="Free Form 4">
                  <a:extLst>
                    <a:ext uri="{FF2B5EF4-FFF2-40B4-BE49-F238E27FC236}">
                      <a16:creationId xmlns:a16="http://schemas.microsoft.com/office/drawing/2014/main" id="{83E3079F-4085-E95B-CFF6-D438FE1F01B1}"/>
                    </a:ext>
                  </a:extLst>
                </p:cNvPr>
                <p:cNvSpPr/>
                <p:nvPr/>
              </p:nvSpPr>
              <p:spPr>
                <a:xfrm>
                  <a:off x="3420321" y="4655579"/>
                  <a:ext cx="3057907" cy="29534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57907" h="2953438">
                      <a:moveTo>
                        <a:pt x="2989643" y="0"/>
                      </a:moveTo>
                      <a:lnTo>
                        <a:pt x="3057907" y="118121"/>
                      </a:lnTo>
                      <a:cubicBezTo>
                        <a:pt x="2614142" y="431628"/>
                        <a:pt x="2202943" y="828366"/>
                        <a:pt x="1824307" y="1308537"/>
                      </a:cubicBezTo>
                      <a:cubicBezTo>
                        <a:pt x="1445570" y="1788608"/>
                        <a:pt x="1172212" y="2258868"/>
                        <a:pt x="1004132" y="2719319"/>
                      </a:cubicBezTo>
                      <a:lnTo>
                        <a:pt x="904113" y="2785257"/>
                      </a:lnTo>
                      <a:cubicBezTo>
                        <a:pt x="817848" y="2841283"/>
                        <a:pt x="743719" y="2897209"/>
                        <a:pt x="681624" y="2953438"/>
                      </a:cubicBezTo>
                      <a:cubicBezTo>
                        <a:pt x="670905" y="2898827"/>
                        <a:pt x="641374" y="2810944"/>
                        <a:pt x="592932" y="2689789"/>
                      </a:cubicBezTo>
                      <a:lnTo>
                        <a:pt x="540647" y="2560341"/>
                      </a:lnTo>
                      <a:cubicBezTo>
                        <a:pt x="427077" y="2280106"/>
                        <a:pt x="331306" y="2084417"/>
                        <a:pt x="253333" y="1973071"/>
                      </a:cubicBezTo>
                      <a:cubicBezTo>
                        <a:pt x="175361" y="1861726"/>
                        <a:pt x="90815" y="1801552"/>
                        <a:pt x="0" y="1792451"/>
                      </a:cubicBezTo>
                      <a:cubicBezTo>
                        <a:pt x="122672" y="1680397"/>
                        <a:pt x="229466" y="1624370"/>
                        <a:pt x="320282" y="1624370"/>
                      </a:cubicBezTo>
                      <a:cubicBezTo>
                        <a:pt x="446090" y="1624370"/>
                        <a:pt x="583830" y="1793159"/>
                        <a:pt x="733808" y="2130937"/>
                      </a:cubicBezTo>
                      <a:lnTo>
                        <a:pt x="815623" y="2312771"/>
                      </a:lnTo>
                      <a:cubicBezTo>
                        <a:pt x="1083621" y="1832701"/>
                        <a:pt x="1407343" y="1390353"/>
                        <a:pt x="1786787" y="986030"/>
                      </a:cubicBezTo>
                      <a:cubicBezTo>
                        <a:pt x="2166232" y="581606"/>
                        <a:pt x="2567217" y="252828"/>
                        <a:pt x="2989643" y="0"/>
                      </a:cubicBez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tx1"/>
                  </a:solidFill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 defTabSz="609593">
                    <a:defRPr/>
                  </a:pPr>
                  <a:endParaRPr lang="en-US">
                    <a:solidFill>
                      <a:srgbClr val="124191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244" name="Group 2">
                <a:extLst>
                  <a:ext uri="{FF2B5EF4-FFF2-40B4-BE49-F238E27FC236}">
                    <a16:creationId xmlns:a16="http://schemas.microsoft.com/office/drawing/2014/main" id="{BBA4018E-5C69-F56D-30B7-9B28A10F1BDB}"/>
                  </a:ext>
                </a:extLst>
              </p:cNvPr>
              <p:cNvGrpSpPr/>
              <p:nvPr/>
            </p:nvGrpSpPr>
            <p:grpSpPr>
              <a:xfrm>
                <a:off x="5590127" y="2515876"/>
                <a:ext cx="330210" cy="318929"/>
                <a:chOff x="3420321" y="4655579"/>
                <a:chExt cx="3057907" cy="2953438"/>
              </a:xfrm>
              <a:solidFill>
                <a:schemeClr val="accent3"/>
              </a:solidFill>
            </p:grpSpPr>
            <p:sp>
              <p:nvSpPr>
                <p:cNvPr id="257" name="Free Form 3">
                  <a:extLst>
                    <a:ext uri="{FF2B5EF4-FFF2-40B4-BE49-F238E27FC236}">
                      <a16:creationId xmlns:a16="http://schemas.microsoft.com/office/drawing/2014/main" id="{EF7C566B-4F26-65AF-0F98-F945AFCC75F7}"/>
                    </a:ext>
                  </a:extLst>
                </p:cNvPr>
                <p:cNvSpPr/>
                <p:nvPr/>
              </p:nvSpPr>
              <p:spPr>
                <a:xfrm>
                  <a:off x="3420321" y="4655579"/>
                  <a:ext cx="3057907" cy="29534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57907" h="2953438">
                      <a:moveTo>
                        <a:pt x="2989643" y="0"/>
                      </a:moveTo>
                      <a:lnTo>
                        <a:pt x="3057907" y="118121"/>
                      </a:lnTo>
                      <a:cubicBezTo>
                        <a:pt x="2614142" y="431628"/>
                        <a:pt x="2202943" y="828366"/>
                        <a:pt x="1824307" y="1308537"/>
                      </a:cubicBezTo>
                      <a:cubicBezTo>
                        <a:pt x="1445570" y="1788608"/>
                        <a:pt x="1172212" y="2258868"/>
                        <a:pt x="1004132" y="2719319"/>
                      </a:cubicBezTo>
                      <a:lnTo>
                        <a:pt x="904113" y="2785257"/>
                      </a:lnTo>
                      <a:cubicBezTo>
                        <a:pt x="817848" y="2841283"/>
                        <a:pt x="743719" y="2897209"/>
                        <a:pt x="681624" y="2953438"/>
                      </a:cubicBezTo>
                      <a:cubicBezTo>
                        <a:pt x="670905" y="2898827"/>
                        <a:pt x="641374" y="2810944"/>
                        <a:pt x="592932" y="2689789"/>
                      </a:cubicBezTo>
                      <a:lnTo>
                        <a:pt x="540647" y="2560341"/>
                      </a:lnTo>
                      <a:cubicBezTo>
                        <a:pt x="427077" y="2280106"/>
                        <a:pt x="331306" y="2084417"/>
                        <a:pt x="253333" y="1973071"/>
                      </a:cubicBezTo>
                      <a:cubicBezTo>
                        <a:pt x="175361" y="1861726"/>
                        <a:pt x="90815" y="1801552"/>
                        <a:pt x="0" y="1792451"/>
                      </a:cubicBezTo>
                      <a:cubicBezTo>
                        <a:pt x="122672" y="1680397"/>
                        <a:pt x="229466" y="1624370"/>
                        <a:pt x="320282" y="1624370"/>
                      </a:cubicBezTo>
                      <a:cubicBezTo>
                        <a:pt x="446090" y="1624370"/>
                        <a:pt x="583830" y="1793159"/>
                        <a:pt x="733808" y="2130937"/>
                      </a:cubicBezTo>
                      <a:lnTo>
                        <a:pt x="815623" y="2312771"/>
                      </a:lnTo>
                      <a:cubicBezTo>
                        <a:pt x="1083621" y="1832701"/>
                        <a:pt x="1407343" y="1390353"/>
                        <a:pt x="1786787" y="986030"/>
                      </a:cubicBezTo>
                      <a:cubicBezTo>
                        <a:pt x="2166232" y="581606"/>
                        <a:pt x="2567217" y="252828"/>
                        <a:pt x="2989643" y="0"/>
                      </a:cubicBez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tx1"/>
                  </a:solidFill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 defTabSz="609593">
                    <a:defRPr/>
                  </a:pPr>
                  <a:endParaRPr lang="en-US">
                    <a:solidFill>
                      <a:srgbClr val="124191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58" name="Free Form 4">
                  <a:extLst>
                    <a:ext uri="{FF2B5EF4-FFF2-40B4-BE49-F238E27FC236}">
                      <a16:creationId xmlns:a16="http://schemas.microsoft.com/office/drawing/2014/main" id="{7C3FEE1C-E0C3-1F51-82E3-A09566660AEF}"/>
                    </a:ext>
                  </a:extLst>
                </p:cNvPr>
                <p:cNvSpPr/>
                <p:nvPr/>
              </p:nvSpPr>
              <p:spPr>
                <a:xfrm>
                  <a:off x="3420321" y="4655579"/>
                  <a:ext cx="3057907" cy="29534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57907" h="2953438">
                      <a:moveTo>
                        <a:pt x="2989643" y="0"/>
                      </a:moveTo>
                      <a:lnTo>
                        <a:pt x="3057907" y="118121"/>
                      </a:lnTo>
                      <a:cubicBezTo>
                        <a:pt x="2614142" y="431628"/>
                        <a:pt x="2202943" y="828366"/>
                        <a:pt x="1824307" y="1308537"/>
                      </a:cubicBezTo>
                      <a:cubicBezTo>
                        <a:pt x="1445570" y="1788608"/>
                        <a:pt x="1172212" y="2258868"/>
                        <a:pt x="1004132" y="2719319"/>
                      </a:cubicBezTo>
                      <a:lnTo>
                        <a:pt x="904113" y="2785257"/>
                      </a:lnTo>
                      <a:cubicBezTo>
                        <a:pt x="817848" y="2841283"/>
                        <a:pt x="743719" y="2897209"/>
                        <a:pt x="681624" y="2953438"/>
                      </a:cubicBezTo>
                      <a:cubicBezTo>
                        <a:pt x="670905" y="2898827"/>
                        <a:pt x="641374" y="2810944"/>
                        <a:pt x="592932" y="2689789"/>
                      </a:cubicBezTo>
                      <a:lnTo>
                        <a:pt x="540647" y="2560341"/>
                      </a:lnTo>
                      <a:cubicBezTo>
                        <a:pt x="427077" y="2280106"/>
                        <a:pt x="331306" y="2084417"/>
                        <a:pt x="253333" y="1973071"/>
                      </a:cubicBezTo>
                      <a:cubicBezTo>
                        <a:pt x="175361" y="1861726"/>
                        <a:pt x="90815" y="1801552"/>
                        <a:pt x="0" y="1792451"/>
                      </a:cubicBezTo>
                      <a:cubicBezTo>
                        <a:pt x="122672" y="1680397"/>
                        <a:pt x="229466" y="1624370"/>
                        <a:pt x="320282" y="1624370"/>
                      </a:cubicBezTo>
                      <a:cubicBezTo>
                        <a:pt x="446090" y="1624370"/>
                        <a:pt x="583830" y="1793159"/>
                        <a:pt x="733808" y="2130937"/>
                      </a:cubicBezTo>
                      <a:lnTo>
                        <a:pt x="815623" y="2312771"/>
                      </a:lnTo>
                      <a:cubicBezTo>
                        <a:pt x="1083621" y="1832701"/>
                        <a:pt x="1407343" y="1390353"/>
                        <a:pt x="1786787" y="986030"/>
                      </a:cubicBezTo>
                      <a:cubicBezTo>
                        <a:pt x="2166232" y="581606"/>
                        <a:pt x="2567217" y="252828"/>
                        <a:pt x="2989643" y="0"/>
                      </a:cubicBez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tx1"/>
                  </a:solidFill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 defTabSz="609593">
                    <a:defRPr/>
                  </a:pPr>
                  <a:endParaRPr lang="en-US">
                    <a:solidFill>
                      <a:srgbClr val="124191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245" name="Group 2">
                <a:extLst>
                  <a:ext uri="{FF2B5EF4-FFF2-40B4-BE49-F238E27FC236}">
                    <a16:creationId xmlns:a16="http://schemas.microsoft.com/office/drawing/2014/main" id="{C80CEE5D-0BB1-1FB3-1394-283D5348DD82}"/>
                  </a:ext>
                </a:extLst>
              </p:cNvPr>
              <p:cNvGrpSpPr/>
              <p:nvPr/>
            </p:nvGrpSpPr>
            <p:grpSpPr>
              <a:xfrm>
                <a:off x="4947538" y="2264005"/>
                <a:ext cx="330210" cy="318929"/>
                <a:chOff x="3420321" y="4655579"/>
                <a:chExt cx="3057907" cy="2953438"/>
              </a:xfrm>
              <a:solidFill>
                <a:schemeClr val="accent3"/>
              </a:solidFill>
            </p:grpSpPr>
            <p:sp>
              <p:nvSpPr>
                <p:cNvPr id="255" name="Free Form 3">
                  <a:extLst>
                    <a:ext uri="{FF2B5EF4-FFF2-40B4-BE49-F238E27FC236}">
                      <a16:creationId xmlns:a16="http://schemas.microsoft.com/office/drawing/2014/main" id="{F1C4100F-B17E-B5F5-6707-F49A3F149968}"/>
                    </a:ext>
                  </a:extLst>
                </p:cNvPr>
                <p:cNvSpPr/>
                <p:nvPr/>
              </p:nvSpPr>
              <p:spPr>
                <a:xfrm>
                  <a:off x="3420321" y="4655579"/>
                  <a:ext cx="3057907" cy="29534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57907" h="2953438">
                      <a:moveTo>
                        <a:pt x="2989643" y="0"/>
                      </a:moveTo>
                      <a:lnTo>
                        <a:pt x="3057907" y="118121"/>
                      </a:lnTo>
                      <a:cubicBezTo>
                        <a:pt x="2614142" y="431628"/>
                        <a:pt x="2202943" y="828366"/>
                        <a:pt x="1824307" y="1308537"/>
                      </a:cubicBezTo>
                      <a:cubicBezTo>
                        <a:pt x="1445570" y="1788608"/>
                        <a:pt x="1172212" y="2258868"/>
                        <a:pt x="1004132" y="2719319"/>
                      </a:cubicBezTo>
                      <a:lnTo>
                        <a:pt x="904113" y="2785257"/>
                      </a:lnTo>
                      <a:cubicBezTo>
                        <a:pt x="817848" y="2841283"/>
                        <a:pt x="743719" y="2897209"/>
                        <a:pt x="681624" y="2953438"/>
                      </a:cubicBezTo>
                      <a:cubicBezTo>
                        <a:pt x="670905" y="2898827"/>
                        <a:pt x="641374" y="2810944"/>
                        <a:pt x="592932" y="2689789"/>
                      </a:cubicBezTo>
                      <a:lnTo>
                        <a:pt x="540647" y="2560341"/>
                      </a:lnTo>
                      <a:cubicBezTo>
                        <a:pt x="427077" y="2280106"/>
                        <a:pt x="331306" y="2084417"/>
                        <a:pt x="253333" y="1973071"/>
                      </a:cubicBezTo>
                      <a:cubicBezTo>
                        <a:pt x="175361" y="1861726"/>
                        <a:pt x="90815" y="1801552"/>
                        <a:pt x="0" y="1792451"/>
                      </a:cubicBezTo>
                      <a:cubicBezTo>
                        <a:pt x="122672" y="1680397"/>
                        <a:pt x="229466" y="1624370"/>
                        <a:pt x="320282" y="1624370"/>
                      </a:cubicBezTo>
                      <a:cubicBezTo>
                        <a:pt x="446090" y="1624370"/>
                        <a:pt x="583830" y="1793159"/>
                        <a:pt x="733808" y="2130937"/>
                      </a:cubicBezTo>
                      <a:lnTo>
                        <a:pt x="815623" y="2312771"/>
                      </a:lnTo>
                      <a:cubicBezTo>
                        <a:pt x="1083621" y="1832701"/>
                        <a:pt x="1407343" y="1390353"/>
                        <a:pt x="1786787" y="986030"/>
                      </a:cubicBezTo>
                      <a:cubicBezTo>
                        <a:pt x="2166232" y="581606"/>
                        <a:pt x="2567217" y="252828"/>
                        <a:pt x="2989643" y="0"/>
                      </a:cubicBez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tx1"/>
                  </a:solidFill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 defTabSz="609593">
                    <a:defRPr/>
                  </a:pPr>
                  <a:endParaRPr lang="en-US">
                    <a:solidFill>
                      <a:srgbClr val="124191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56" name="Free Form 4">
                  <a:extLst>
                    <a:ext uri="{FF2B5EF4-FFF2-40B4-BE49-F238E27FC236}">
                      <a16:creationId xmlns:a16="http://schemas.microsoft.com/office/drawing/2014/main" id="{8A1BE895-103C-7525-9C82-EE7787330D92}"/>
                    </a:ext>
                  </a:extLst>
                </p:cNvPr>
                <p:cNvSpPr/>
                <p:nvPr/>
              </p:nvSpPr>
              <p:spPr>
                <a:xfrm>
                  <a:off x="3420321" y="4655579"/>
                  <a:ext cx="3057907" cy="29534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57907" h="2953438">
                      <a:moveTo>
                        <a:pt x="2989643" y="0"/>
                      </a:moveTo>
                      <a:lnTo>
                        <a:pt x="3057907" y="118121"/>
                      </a:lnTo>
                      <a:cubicBezTo>
                        <a:pt x="2614142" y="431628"/>
                        <a:pt x="2202943" y="828366"/>
                        <a:pt x="1824307" y="1308537"/>
                      </a:cubicBezTo>
                      <a:cubicBezTo>
                        <a:pt x="1445570" y="1788608"/>
                        <a:pt x="1172212" y="2258868"/>
                        <a:pt x="1004132" y="2719319"/>
                      </a:cubicBezTo>
                      <a:lnTo>
                        <a:pt x="904113" y="2785257"/>
                      </a:lnTo>
                      <a:cubicBezTo>
                        <a:pt x="817848" y="2841283"/>
                        <a:pt x="743719" y="2897209"/>
                        <a:pt x="681624" y="2953438"/>
                      </a:cubicBezTo>
                      <a:cubicBezTo>
                        <a:pt x="670905" y="2898827"/>
                        <a:pt x="641374" y="2810944"/>
                        <a:pt x="592932" y="2689789"/>
                      </a:cubicBezTo>
                      <a:lnTo>
                        <a:pt x="540647" y="2560341"/>
                      </a:lnTo>
                      <a:cubicBezTo>
                        <a:pt x="427077" y="2280106"/>
                        <a:pt x="331306" y="2084417"/>
                        <a:pt x="253333" y="1973071"/>
                      </a:cubicBezTo>
                      <a:cubicBezTo>
                        <a:pt x="175361" y="1861726"/>
                        <a:pt x="90815" y="1801552"/>
                        <a:pt x="0" y="1792451"/>
                      </a:cubicBezTo>
                      <a:cubicBezTo>
                        <a:pt x="122672" y="1680397"/>
                        <a:pt x="229466" y="1624370"/>
                        <a:pt x="320282" y="1624370"/>
                      </a:cubicBezTo>
                      <a:cubicBezTo>
                        <a:pt x="446090" y="1624370"/>
                        <a:pt x="583830" y="1793159"/>
                        <a:pt x="733808" y="2130937"/>
                      </a:cubicBezTo>
                      <a:lnTo>
                        <a:pt x="815623" y="2312771"/>
                      </a:lnTo>
                      <a:cubicBezTo>
                        <a:pt x="1083621" y="1832701"/>
                        <a:pt x="1407343" y="1390353"/>
                        <a:pt x="1786787" y="986030"/>
                      </a:cubicBezTo>
                      <a:cubicBezTo>
                        <a:pt x="2166232" y="581606"/>
                        <a:pt x="2567217" y="252828"/>
                        <a:pt x="2989643" y="0"/>
                      </a:cubicBez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tx1"/>
                  </a:solidFill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 defTabSz="609593">
                    <a:defRPr/>
                  </a:pPr>
                  <a:endParaRPr lang="en-US">
                    <a:solidFill>
                      <a:srgbClr val="124191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246" name="Group 2">
                <a:extLst>
                  <a:ext uri="{FF2B5EF4-FFF2-40B4-BE49-F238E27FC236}">
                    <a16:creationId xmlns:a16="http://schemas.microsoft.com/office/drawing/2014/main" id="{AD51EE03-43A9-F3B5-8909-AB0D25919038}"/>
                  </a:ext>
                </a:extLst>
              </p:cNvPr>
              <p:cNvGrpSpPr/>
              <p:nvPr/>
            </p:nvGrpSpPr>
            <p:grpSpPr>
              <a:xfrm>
                <a:off x="4901044" y="1760267"/>
                <a:ext cx="330210" cy="318929"/>
                <a:chOff x="3420321" y="4655579"/>
                <a:chExt cx="3057907" cy="2953438"/>
              </a:xfrm>
              <a:solidFill>
                <a:schemeClr val="accent3"/>
              </a:solidFill>
            </p:grpSpPr>
            <p:sp>
              <p:nvSpPr>
                <p:cNvPr id="253" name="Free Form 3">
                  <a:extLst>
                    <a:ext uri="{FF2B5EF4-FFF2-40B4-BE49-F238E27FC236}">
                      <a16:creationId xmlns:a16="http://schemas.microsoft.com/office/drawing/2014/main" id="{91869F50-C752-AB5E-D516-08A95D4C505D}"/>
                    </a:ext>
                  </a:extLst>
                </p:cNvPr>
                <p:cNvSpPr/>
                <p:nvPr/>
              </p:nvSpPr>
              <p:spPr>
                <a:xfrm>
                  <a:off x="3420321" y="4655579"/>
                  <a:ext cx="3057907" cy="29534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57907" h="2953438">
                      <a:moveTo>
                        <a:pt x="2989643" y="0"/>
                      </a:moveTo>
                      <a:lnTo>
                        <a:pt x="3057907" y="118121"/>
                      </a:lnTo>
                      <a:cubicBezTo>
                        <a:pt x="2614142" y="431628"/>
                        <a:pt x="2202943" y="828366"/>
                        <a:pt x="1824307" y="1308537"/>
                      </a:cubicBezTo>
                      <a:cubicBezTo>
                        <a:pt x="1445570" y="1788608"/>
                        <a:pt x="1172212" y="2258868"/>
                        <a:pt x="1004132" y="2719319"/>
                      </a:cubicBezTo>
                      <a:lnTo>
                        <a:pt x="904113" y="2785257"/>
                      </a:lnTo>
                      <a:cubicBezTo>
                        <a:pt x="817848" y="2841283"/>
                        <a:pt x="743719" y="2897209"/>
                        <a:pt x="681624" y="2953438"/>
                      </a:cubicBezTo>
                      <a:cubicBezTo>
                        <a:pt x="670905" y="2898827"/>
                        <a:pt x="641374" y="2810944"/>
                        <a:pt x="592932" y="2689789"/>
                      </a:cubicBezTo>
                      <a:lnTo>
                        <a:pt x="540647" y="2560341"/>
                      </a:lnTo>
                      <a:cubicBezTo>
                        <a:pt x="427077" y="2280106"/>
                        <a:pt x="331306" y="2084417"/>
                        <a:pt x="253333" y="1973071"/>
                      </a:cubicBezTo>
                      <a:cubicBezTo>
                        <a:pt x="175361" y="1861726"/>
                        <a:pt x="90815" y="1801552"/>
                        <a:pt x="0" y="1792451"/>
                      </a:cubicBezTo>
                      <a:cubicBezTo>
                        <a:pt x="122672" y="1680397"/>
                        <a:pt x="229466" y="1624370"/>
                        <a:pt x="320282" y="1624370"/>
                      </a:cubicBezTo>
                      <a:cubicBezTo>
                        <a:pt x="446090" y="1624370"/>
                        <a:pt x="583830" y="1793159"/>
                        <a:pt x="733808" y="2130937"/>
                      </a:cubicBezTo>
                      <a:lnTo>
                        <a:pt x="815623" y="2312771"/>
                      </a:lnTo>
                      <a:cubicBezTo>
                        <a:pt x="1083621" y="1832701"/>
                        <a:pt x="1407343" y="1390353"/>
                        <a:pt x="1786787" y="986030"/>
                      </a:cubicBezTo>
                      <a:cubicBezTo>
                        <a:pt x="2166232" y="581606"/>
                        <a:pt x="2567217" y="252828"/>
                        <a:pt x="2989643" y="0"/>
                      </a:cubicBez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tx1"/>
                  </a:solidFill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 defTabSz="609593">
                    <a:defRPr/>
                  </a:pPr>
                  <a:endParaRPr lang="en-US">
                    <a:solidFill>
                      <a:srgbClr val="124191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54" name="Free Form 4">
                  <a:extLst>
                    <a:ext uri="{FF2B5EF4-FFF2-40B4-BE49-F238E27FC236}">
                      <a16:creationId xmlns:a16="http://schemas.microsoft.com/office/drawing/2014/main" id="{9767BF9D-9E46-E058-45DC-033F1F5A21DA}"/>
                    </a:ext>
                  </a:extLst>
                </p:cNvPr>
                <p:cNvSpPr/>
                <p:nvPr/>
              </p:nvSpPr>
              <p:spPr>
                <a:xfrm>
                  <a:off x="3420321" y="4655579"/>
                  <a:ext cx="3057907" cy="29534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57907" h="2953438">
                      <a:moveTo>
                        <a:pt x="2989643" y="0"/>
                      </a:moveTo>
                      <a:lnTo>
                        <a:pt x="3057907" y="118121"/>
                      </a:lnTo>
                      <a:cubicBezTo>
                        <a:pt x="2614142" y="431628"/>
                        <a:pt x="2202943" y="828366"/>
                        <a:pt x="1824307" y="1308537"/>
                      </a:cubicBezTo>
                      <a:cubicBezTo>
                        <a:pt x="1445570" y="1788608"/>
                        <a:pt x="1172212" y="2258868"/>
                        <a:pt x="1004132" y="2719319"/>
                      </a:cubicBezTo>
                      <a:lnTo>
                        <a:pt x="904113" y="2785257"/>
                      </a:lnTo>
                      <a:cubicBezTo>
                        <a:pt x="817848" y="2841283"/>
                        <a:pt x="743719" y="2897209"/>
                        <a:pt x="681624" y="2953438"/>
                      </a:cubicBezTo>
                      <a:cubicBezTo>
                        <a:pt x="670905" y="2898827"/>
                        <a:pt x="641374" y="2810944"/>
                        <a:pt x="592932" y="2689789"/>
                      </a:cubicBezTo>
                      <a:lnTo>
                        <a:pt x="540647" y="2560341"/>
                      </a:lnTo>
                      <a:cubicBezTo>
                        <a:pt x="427077" y="2280106"/>
                        <a:pt x="331306" y="2084417"/>
                        <a:pt x="253333" y="1973071"/>
                      </a:cubicBezTo>
                      <a:cubicBezTo>
                        <a:pt x="175361" y="1861726"/>
                        <a:pt x="90815" y="1801552"/>
                        <a:pt x="0" y="1792451"/>
                      </a:cubicBezTo>
                      <a:cubicBezTo>
                        <a:pt x="122672" y="1680397"/>
                        <a:pt x="229466" y="1624370"/>
                        <a:pt x="320282" y="1624370"/>
                      </a:cubicBezTo>
                      <a:cubicBezTo>
                        <a:pt x="446090" y="1624370"/>
                        <a:pt x="583830" y="1793159"/>
                        <a:pt x="733808" y="2130937"/>
                      </a:cubicBezTo>
                      <a:lnTo>
                        <a:pt x="815623" y="2312771"/>
                      </a:lnTo>
                      <a:cubicBezTo>
                        <a:pt x="1083621" y="1832701"/>
                        <a:pt x="1407343" y="1390353"/>
                        <a:pt x="1786787" y="986030"/>
                      </a:cubicBezTo>
                      <a:cubicBezTo>
                        <a:pt x="2166232" y="581606"/>
                        <a:pt x="2567217" y="252828"/>
                        <a:pt x="2989643" y="0"/>
                      </a:cubicBez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tx1"/>
                  </a:solidFill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 defTabSz="609593">
                    <a:defRPr/>
                  </a:pPr>
                  <a:endParaRPr lang="en-US">
                    <a:solidFill>
                      <a:srgbClr val="124191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247" name="Group 2">
                <a:extLst>
                  <a:ext uri="{FF2B5EF4-FFF2-40B4-BE49-F238E27FC236}">
                    <a16:creationId xmlns:a16="http://schemas.microsoft.com/office/drawing/2014/main" id="{65123923-ABFB-F6F2-5443-B63069338105}"/>
                  </a:ext>
                </a:extLst>
              </p:cNvPr>
              <p:cNvGrpSpPr/>
              <p:nvPr/>
            </p:nvGrpSpPr>
            <p:grpSpPr>
              <a:xfrm>
                <a:off x="5015967" y="1256134"/>
                <a:ext cx="330210" cy="318929"/>
                <a:chOff x="3420321" y="4655579"/>
                <a:chExt cx="3057907" cy="2953438"/>
              </a:xfrm>
              <a:solidFill>
                <a:schemeClr val="accent3"/>
              </a:solidFill>
            </p:grpSpPr>
            <p:sp>
              <p:nvSpPr>
                <p:cNvPr id="251" name="Free Form 3">
                  <a:extLst>
                    <a:ext uri="{FF2B5EF4-FFF2-40B4-BE49-F238E27FC236}">
                      <a16:creationId xmlns:a16="http://schemas.microsoft.com/office/drawing/2014/main" id="{B51C6797-6283-8692-B88E-45AA87A575B2}"/>
                    </a:ext>
                  </a:extLst>
                </p:cNvPr>
                <p:cNvSpPr/>
                <p:nvPr/>
              </p:nvSpPr>
              <p:spPr>
                <a:xfrm>
                  <a:off x="3420321" y="4655579"/>
                  <a:ext cx="3057907" cy="29534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57907" h="2953438">
                      <a:moveTo>
                        <a:pt x="2989643" y="0"/>
                      </a:moveTo>
                      <a:lnTo>
                        <a:pt x="3057907" y="118121"/>
                      </a:lnTo>
                      <a:cubicBezTo>
                        <a:pt x="2614142" y="431628"/>
                        <a:pt x="2202943" y="828366"/>
                        <a:pt x="1824307" y="1308537"/>
                      </a:cubicBezTo>
                      <a:cubicBezTo>
                        <a:pt x="1445570" y="1788608"/>
                        <a:pt x="1172212" y="2258868"/>
                        <a:pt x="1004132" y="2719319"/>
                      </a:cubicBezTo>
                      <a:lnTo>
                        <a:pt x="904113" y="2785257"/>
                      </a:lnTo>
                      <a:cubicBezTo>
                        <a:pt x="817848" y="2841283"/>
                        <a:pt x="743719" y="2897209"/>
                        <a:pt x="681624" y="2953438"/>
                      </a:cubicBezTo>
                      <a:cubicBezTo>
                        <a:pt x="670905" y="2898827"/>
                        <a:pt x="641374" y="2810944"/>
                        <a:pt x="592932" y="2689789"/>
                      </a:cubicBezTo>
                      <a:lnTo>
                        <a:pt x="540647" y="2560341"/>
                      </a:lnTo>
                      <a:cubicBezTo>
                        <a:pt x="427077" y="2280106"/>
                        <a:pt x="331306" y="2084417"/>
                        <a:pt x="253333" y="1973071"/>
                      </a:cubicBezTo>
                      <a:cubicBezTo>
                        <a:pt x="175361" y="1861726"/>
                        <a:pt x="90815" y="1801552"/>
                        <a:pt x="0" y="1792451"/>
                      </a:cubicBezTo>
                      <a:cubicBezTo>
                        <a:pt x="122672" y="1680397"/>
                        <a:pt x="229466" y="1624370"/>
                        <a:pt x="320282" y="1624370"/>
                      </a:cubicBezTo>
                      <a:cubicBezTo>
                        <a:pt x="446090" y="1624370"/>
                        <a:pt x="583830" y="1793159"/>
                        <a:pt x="733808" y="2130937"/>
                      </a:cubicBezTo>
                      <a:lnTo>
                        <a:pt x="815623" y="2312771"/>
                      </a:lnTo>
                      <a:cubicBezTo>
                        <a:pt x="1083621" y="1832701"/>
                        <a:pt x="1407343" y="1390353"/>
                        <a:pt x="1786787" y="986030"/>
                      </a:cubicBezTo>
                      <a:cubicBezTo>
                        <a:pt x="2166232" y="581606"/>
                        <a:pt x="2567217" y="252828"/>
                        <a:pt x="2989643" y="0"/>
                      </a:cubicBez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tx1"/>
                  </a:solidFill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 defTabSz="609593">
                    <a:defRPr/>
                  </a:pPr>
                  <a:endParaRPr lang="en-US">
                    <a:solidFill>
                      <a:srgbClr val="124191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52" name="Free Form 4">
                  <a:extLst>
                    <a:ext uri="{FF2B5EF4-FFF2-40B4-BE49-F238E27FC236}">
                      <a16:creationId xmlns:a16="http://schemas.microsoft.com/office/drawing/2014/main" id="{8C10DAE2-3C09-DEBB-09AC-40A3FD10A57B}"/>
                    </a:ext>
                  </a:extLst>
                </p:cNvPr>
                <p:cNvSpPr/>
                <p:nvPr/>
              </p:nvSpPr>
              <p:spPr>
                <a:xfrm>
                  <a:off x="3420321" y="4655579"/>
                  <a:ext cx="3057907" cy="29534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57907" h="2953438">
                      <a:moveTo>
                        <a:pt x="2989643" y="0"/>
                      </a:moveTo>
                      <a:lnTo>
                        <a:pt x="3057907" y="118121"/>
                      </a:lnTo>
                      <a:cubicBezTo>
                        <a:pt x="2614142" y="431628"/>
                        <a:pt x="2202943" y="828366"/>
                        <a:pt x="1824307" y="1308537"/>
                      </a:cubicBezTo>
                      <a:cubicBezTo>
                        <a:pt x="1445570" y="1788608"/>
                        <a:pt x="1172212" y="2258868"/>
                        <a:pt x="1004132" y="2719319"/>
                      </a:cubicBezTo>
                      <a:lnTo>
                        <a:pt x="904113" y="2785257"/>
                      </a:lnTo>
                      <a:cubicBezTo>
                        <a:pt x="817848" y="2841283"/>
                        <a:pt x="743719" y="2897209"/>
                        <a:pt x="681624" y="2953438"/>
                      </a:cubicBezTo>
                      <a:cubicBezTo>
                        <a:pt x="670905" y="2898827"/>
                        <a:pt x="641374" y="2810944"/>
                        <a:pt x="592932" y="2689789"/>
                      </a:cubicBezTo>
                      <a:lnTo>
                        <a:pt x="540647" y="2560341"/>
                      </a:lnTo>
                      <a:cubicBezTo>
                        <a:pt x="427077" y="2280106"/>
                        <a:pt x="331306" y="2084417"/>
                        <a:pt x="253333" y="1973071"/>
                      </a:cubicBezTo>
                      <a:cubicBezTo>
                        <a:pt x="175361" y="1861726"/>
                        <a:pt x="90815" y="1801552"/>
                        <a:pt x="0" y="1792451"/>
                      </a:cubicBezTo>
                      <a:cubicBezTo>
                        <a:pt x="122672" y="1680397"/>
                        <a:pt x="229466" y="1624370"/>
                        <a:pt x="320282" y="1624370"/>
                      </a:cubicBezTo>
                      <a:cubicBezTo>
                        <a:pt x="446090" y="1624370"/>
                        <a:pt x="583830" y="1793159"/>
                        <a:pt x="733808" y="2130937"/>
                      </a:cubicBezTo>
                      <a:lnTo>
                        <a:pt x="815623" y="2312771"/>
                      </a:lnTo>
                      <a:cubicBezTo>
                        <a:pt x="1083621" y="1832701"/>
                        <a:pt x="1407343" y="1390353"/>
                        <a:pt x="1786787" y="986030"/>
                      </a:cubicBezTo>
                      <a:cubicBezTo>
                        <a:pt x="2166232" y="581606"/>
                        <a:pt x="2567217" y="252828"/>
                        <a:pt x="2989643" y="0"/>
                      </a:cubicBez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tx1"/>
                  </a:solidFill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 defTabSz="609593">
                    <a:defRPr/>
                  </a:pPr>
                  <a:endParaRPr lang="en-US">
                    <a:solidFill>
                      <a:srgbClr val="124191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248" name="Group 2">
                <a:extLst>
                  <a:ext uri="{FF2B5EF4-FFF2-40B4-BE49-F238E27FC236}">
                    <a16:creationId xmlns:a16="http://schemas.microsoft.com/office/drawing/2014/main" id="{31ED224E-A459-7E74-3661-5424DD3A032F}"/>
                  </a:ext>
                </a:extLst>
              </p:cNvPr>
              <p:cNvGrpSpPr/>
              <p:nvPr/>
            </p:nvGrpSpPr>
            <p:grpSpPr>
              <a:xfrm>
                <a:off x="1125313" y="1284984"/>
                <a:ext cx="627191" cy="605764"/>
                <a:chOff x="3420321" y="4655579"/>
                <a:chExt cx="3057907" cy="2953438"/>
              </a:xfrm>
              <a:solidFill>
                <a:schemeClr val="accent3"/>
              </a:solidFill>
            </p:grpSpPr>
            <p:sp>
              <p:nvSpPr>
                <p:cNvPr id="249" name="Free Form 3">
                  <a:extLst>
                    <a:ext uri="{FF2B5EF4-FFF2-40B4-BE49-F238E27FC236}">
                      <a16:creationId xmlns:a16="http://schemas.microsoft.com/office/drawing/2014/main" id="{841FA18E-D8AB-F51F-1746-2BCA4F6823EC}"/>
                    </a:ext>
                  </a:extLst>
                </p:cNvPr>
                <p:cNvSpPr/>
                <p:nvPr/>
              </p:nvSpPr>
              <p:spPr>
                <a:xfrm>
                  <a:off x="3420321" y="4655579"/>
                  <a:ext cx="3057907" cy="29534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57907" h="2953438">
                      <a:moveTo>
                        <a:pt x="2989643" y="0"/>
                      </a:moveTo>
                      <a:lnTo>
                        <a:pt x="3057907" y="118121"/>
                      </a:lnTo>
                      <a:cubicBezTo>
                        <a:pt x="2614142" y="431628"/>
                        <a:pt x="2202943" y="828366"/>
                        <a:pt x="1824307" y="1308537"/>
                      </a:cubicBezTo>
                      <a:cubicBezTo>
                        <a:pt x="1445570" y="1788608"/>
                        <a:pt x="1172212" y="2258868"/>
                        <a:pt x="1004132" y="2719319"/>
                      </a:cubicBezTo>
                      <a:lnTo>
                        <a:pt x="904113" y="2785257"/>
                      </a:lnTo>
                      <a:cubicBezTo>
                        <a:pt x="817848" y="2841283"/>
                        <a:pt x="743719" y="2897209"/>
                        <a:pt x="681624" y="2953438"/>
                      </a:cubicBezTo>
                      <a:cubicBezTo>
                        <a:pt x="670905" y="2898827"/>
                        <a:pt x="641374" y="2810944"/>
                        <a:pt x="592932" y="2689789"/>
                      </a:cubicBezTo>
                      <a:lnTo>
                        <a:pt x="540647" y="2560341"/>
                      </a:lnTo>
                      <a:cubicBezTo>
                        <a:pt x="427077" y="2280106"/>
                        <a:pt x="331306" y="2084417"/>
                        <a:pt x="253333" y="1973071"/>
                      </a:cubicBezTo>
                      <a:cubicBezTo>
                        <a:pt x="175361" y="1861726"/>
                        <a:pt x="90815" y="1801552"/>
                        <a:pt x="0" y="1792451"/>
                      </a:cubicBezTo>
                      <a:cubicBezTo>
                        <a:pt x="122672" y="1680397"/>
                        <a:pt x="229466" y="1624370"/>
                        <a:pt x="320282" y="1624370"/>
                      </a:cubicBezTo>
                      <a:cubicBezTo>
                        <a:pt x="446090" y="1624370"/>
                        <a:pt x="583830" y="1793159"/>
                        <a:pt x="733808" y="2130937"/>
                      </a:cubicBezTo>
                      <a:lnTo>
                        <a:pt x="815623" y="2312771"/>
                      </a:lnTo>
                      <a:cubicBezTo>
                        <a:pt x="1083621" y="1832701"/>
                        <a:pt x="1407343" y="1390353"/>
                        <a:pt x="1786787" y="986030"/>
                      </a:cubicBezTo>
                      <a:cubicBezTo>
                        <a:pt x="2166232" y="581606"/>
                        <a:pt x="2567217" y="252828"/>
                        <a:pt x="2989643" y="0"/>
                      </a:cubicBez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tx1"/>
                  </a:solidFill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 defTabSz="609593">
                    <a:defRPr/>
                  </a:pPr>
                  <a:endParaRPr lang="en-US">
                    <a:solidFill>
                      <a:srgbClr val="124191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50" name="Free Form 4">
                  <a:extLst>
                    <a:ext uri="{FF2B5EF4-FFF2-40B4-BE49-F238E27FC236}">
                      <a16:creationId xmlns:a16="http://schemas.microsoft.com/office/drawing/2014/main" id="{3D22B1FB-D20C-940A-8490-F3C8A8A54237}"/>
                    </a:ext>
                  </a:extLst>
                </p:cNvPr>
                <p:cNvSpPr/>
                <p:nvPr/>
              </p:nvSpPr>
              <p:spPr>
                <a:xfrm>
                  <a:off x="3420321" y="4655579"/>
                  <a:ext cx="3057907" cy="29534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57907" h="2953438">
                      <a:moveTo>
                        <a:pt x="2989643" y="0"/>
                      </a:moveTo>
                      <a:lnTo>
                        <a:pt x="3057907" y="118121"/>
                      </a:lnTo>
                      <a:cubicBezTo>
                        <a:pt x="2614142" y="431628"/>
                        <a:pt x="2202943" y="828366"/>
                        <a:pt x="1824307" y="1308537"/>
                      </a:cubicBezTo>
                      <a:cubicBezTo>
                        <a:pt x="1445570" y="1788608"/>
                        <a:pt x="1172212" y="2258868"/>
                        <a:pt x="1004132" y="2719319"/>
                      </a:cubicBezTo>
                      <a:lnTo>
                        <a:pt x="904113" y="2785257"/>
                      </a:lnTo>
                      <a:cubicBezTo>
                        <a:pt x="817848" y="2841283"/>
                        <a:pt x="743719" y="2897209"/>
                        <a:pt x="681624" y="2953438"/>
                      </a:cubicBezTo>
                      <a:cubicBezTo>
                        <a:pt x="670905" y="2898827"/>
                        <a:pt x="641374" y="2810944"/>
                        <a:pt x="592932" y="2689789"/>
                      </a:cubicBezTo>
                      <a:lnTo>
                        <a:pt x="540647" y="2560341"/>
                      </a:lnTo>
                      <a:cubicBezTo>
                        <a:pt x="427077" y="2280106"/>
                        <a:pt x="331306" y="2084417"/>
                        <a:pt x="253333" y="1973071"/>
                      </a:cubicBezTo>
                      <a:cubicBezTo>
                        <a:pt x="175361" y="1861726"/>
                        <a:pt x="90815" y="1801552"/>
                        <a:pt x="0" y="1792451"/>
                      </a:cubicBezTo>
                      <a:cubicBezTo>
                        <a:pt x="122672" y="1680397"/>
                        <a:pt x="229466" y="1624370"/>
                        <a:pt x="320282" y="1624370"/>
                      </a:cubicBezTo>
                      <a:cubicBezTo>
                        <a:pt x="446090" y="1624370"/>
                        <a:pt x="583830" y="1793159"/>
                        <a:pt x="733808" y="2130937"/>
                      </a:cubicBezTo>
                      <a:lnTo>
                        <a:pt x="815623" y="2312771"/>
                      </a:lnTo>
                      <a:cubicBezTo>
                        <a:pt x="1083621" y="1832701"/>
                        <a:pt x="1407343" y="1390353"/>
                        <a:pt x="1786787" y="986030"/>
                      </a:cubicBezTo>
                      <a:cubicBezTo>
                        <a:pt x="2166232" y="581606"/>
                        <a:pt x="2567217" y="252828"/>
                        <a:pt x="2989643" y="0"/>
                      </a:cubicBez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tx1"/>
                  </a:solidFill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 defTabSz="609593">
                    <a:defRPr/>
                  </a:pPr>
                  <a:endParaRPr lang="en-US">
                    <a:solidFill>
                      <a:srgbClr val="124191"/>
                    </a:solidFill>
                    <a:latin typeface="Arial" pitchFamily="34" charset="0"/>
                  </a:endParaRPr>
                </a:p>
              </p:txBody>
            </p:sp>
          </p:grp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0B188F6-9A19-C0B7-C074-4E4B585D56A4}"/>
                </a:ext>
              </a:extLst>
            </p:cNvPr>
            <p:cNvCxnSpPr>
              <a:cxnSpLocks/>
            </p:cNvCxnSpPr>
            <p:nvPr/>
          </p:nvCxnSpPr>
          <p:spPr>
            <a:xfrm>
              <a:off x="7527832" y="1487328"/>
              <a:ext cx="0" cy="278609"/>
            </a:xfrm>
            <a:prstGeom prst="straightConnector1">
              <a:avLst/>
            </a:prstGeom>
            <a:ln w="6350">
              <a:solidFill>
                <a:schemeClr val="bg2"/>
              </a:solidFill>
              <a:prstDash val="dash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592C5111-BD02-C39D-7C05-ED101E02B2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16637" y="139732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93">
                <a:defRPr/>
              </a:pPr>
              <a:r>
                <a:rPr lang="en-BE" sz="1467" dirty="0">
                  <a:solidFill>
                    <a:srgbClr val="FFFFFF"/>
                  </a:solidFill>
                  <a:latin typeface="Nokia Pure Text Light"/>
                </a:rPr>
                <a:t>4</a:t>
              </a:r>
            </a:p>
          </p:txBody>
        </p:sp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39A355AE-BB17-7D41-E2CA-36395EAFB820}"/>
              </a:ext>
            </a:extLst>
          </p:cNvPr>
          <p:cNvGrpSpPr/>
          <p:nvPr/>
        </p:nvGrpSpPr>
        <p:grpSpPr>
          <a:xfrm>
            <a:off x="7457873" y="2118386"/>
            <a:ext cx="2162747" cy="2175199"/>
            <a:chOff x="5661158" y="1744535"/>
            <a:chExt cx="1622060" cy="1631399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2D168CC-E4C6-B2E0-C774-E877116034B2}"/>
                </a:ext>
              </a:extLst>
            </p:cNvPr>
            <p:cNvSpPr txBox="1"/>
            <p:nvPr/>
          </p:nvSpPr>
          <p:spPr>
            <a:xfrm>
              <a:off x="5661158" y="1744535"/>
              <a:ext cx="1076841" cy="21534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square" lIns="0" tIns="0" rIns="0" bIns="0" rtlCol="0">
              <a:spAutoFit/>
            </a:bodyPr>
            <a:lstStyle>
              <a:defPPr>
                <a:defRPr lang="en-LT"/>
              </a:defPPr>
              <a:lvl1pPr defTabSz="960012" eaLnBrk="1" hangingPunct="1">
                <a:tabLst>
                  <a:tab pos="960012" algn="l"/>
                </a:tabLst>
                <a:defRPr sz="2133" b="1" kern="0">
                  <a:solidFill>
                    <a:srgbClr val="002060"/>
                  </a:solidFill>
                  <a:latin typeface="Nokia Pure Text Light" panose="020B0304040602060303" pitchFamily="34" charset="0"/>
                  <a:ea typeface="Nokia Pure Text Light" panose="020B0304040602060303" pitchFamily="34" charset="0"/>
                  <a:cs typeface="Nokia Pure Text Light" panose="020B0304040602060303" pitchFamily="34" charset="0"/>
                </a:defRPr>
              </a:lvl1pPr>
            </a:lstStyle>
            <a:p>
              <a:pPr algn="ctr"/>
              <a:r>
                <a:rPr lang="en-US" sz="933" dirty="0"/>
                <a:t>Deepfield Secure</a:t>
              </a:r>
              <a:r>
                <a:rPr lang="en-BE" sz="933" dirty="0"/>
                <a:t> </a:t>
              </a:r>
            </a:p>
            <a:p>
              <a:pPr algn="ctr"/>
              <a:r>
                <a:rPr lang="en-BE" sz="933" dirty="0"/>
                <a:t>&amp; Cloud </a:t>
              </a:r>
              <a:r>
                <a:rPr lang="en-US" sz="933" dirty="0"/>
                <a:t> Genome®</a:t>
              </a: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E039FA9C-8DF5-FE26-3260-984AFB24F3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49317" y="2267655"/>
              <a:ext cx="15454" cy="1108279"/>
            </a:xfrm>
            <a:prstGeom prst="straightConnector1">
              <a:avLst/>
            </a:prstGeom>
            <a:ln w="6350">
              <a:solidFill>
                <a:schemeClr val="bg2"/>
              </a:solidFill>
              <a:prstDash val="dash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ED412489-B285-000C-D420-4095AD7E7EB5}"/>
                </a:ext>
              </a:extLst>
            </p:cNvPr>
            <p:cNvSpPr txBox="1"/>
            <p:nvPr/>
          </p:nvSpPr>
          <p:spPr>
            <a:xfrm>
              <a:off x="5816515" y="2735964"/>
              <a:ext cx="675676" cy="230977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scene3d>
              <a:camera prst="orthographicFront"/>
              <a:lightRig rig="threePt" dir="t"/>
            </a:scene3d>
            <a:sp3d/>
          </p:spPr>
          <p:txBody>
            <a:bodyPr wrap="square" lIns="0" tIns="0" rIns="0" bIns="0" rtlCol="0">
              <a:spAutoFit/>
            </a:bodyPr>
            <a:lstStyle/>
            <a:p>
              <a:pPr algn="ctr" defTabSz="479995">
                <a:tabLst>
                  <a:tab pos="479995" algn="l"/>
                </a:tabLst>
                <a:defRPr/>
              </a:pPr>
              <a:r>
                <a:rPr lang="en-BE" sz="667" kern="0" dirty="0">
                  <a:solidFill>
                    <a:schemeClr val="bg2"/>
                  </a:solidFill>
                  <a:latin typeface="Nokia Pure Text Light" panose="020B0304040602060303" pitchFamily="34" charset="0"/>
                  <a:ea typeface="Nokia Pure Text Light" panose="020B0304040602060303" pitchFamily="34" charset="0"/>
                  <a:cs typeface="Nokia Pure Text Light" panose="020B0304040602060303" pitchFamily="34" charset="0"/>
                </a:rPr>
                <a:t>DDoS samples</a:t>
              </a:r>
              <a:endParaRPr lang="en-US" sz="667" kern="0" dirty="0">
                <a:solidFill>
                  <a:schemeClr val="bg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endParaRPr>
            </a:p>
            <a:p>
              <a:pPr algn="ctr" defTabSz="479995">
                <a:tabLst>
                  <a:tab pos="479995" algn="l"/>
                </a:tabLst>
                <a:defRPr/>
              </a:pPr>
              <a:r>
                <a:rPr lang="en-BE" sz="667" kern="0" dirty="0">
                  <a:solidFill>
                    <a:schemeClr val="bg2"/>
                  </a:solidFill>
                  <a:latin typeface="Nokia Pure Text Light" panose="020B0304040602060303" pitchFamily="34" charset="0"/>
                  <a:ea typeface="Nokia Pure Text Light" panose="020B0304040602060303" pitchFamily="34" charset="0"/>
                  <a:cs typeface="Nokia Pure Text Light" panose="020B0304040602060303" pitchFamily="34" charset="0"/>
                </a:rPr>
                <a:t>+</a:t>
              </a:r>
            </a:p>
            <a:p>
              <a:pPr algn="ctr" defTabSz="479995">
                <a:tabLst>
                  <a:tab pos="479995" algn="l"/>
                </a:tabLst>
                <a:defRPr/>
              </a:pPr>
              <a:r>
                <a:rPr lang="en-US" sz="667" kern="0" dirty="0">
                  <a:solidFill>
                    <a:schemeClr val="bg2"/>
                  </a:solidFill>
                  <a:latin typeface="Nokia Pure Text Light" panose="020B0304040602060303" pitchFamily="34" charset="0"/>
                  <a:ea typeface="Nokia Pure Text Light" panose="020B0304040602060303" pitchFamily="34" charset="0"/>
                  <a:cs typeface="Nokia Pure Text Light" panose="020B0304040602060303" pitchFamily="34" charset="0"/>
                </a:rPr>
                <a:t>C</a:t>
              </a:r>
              <a:r>
                <a:rPr lang="en-BE" sz="667" kern="0" dirty="0" err="1">
                  <a:solidFill>
                    <a:schemeClr val="bg2"/>
                  </a:solidFill>
                  <a:latin typeface="Nokia Pure Text Light" panose="020B0304040602060303" pitchFamily="34" charset="0"/>
                  <a:ea typeface="Nokia Pure Text Light" panose="020B0304040602060303" pitchFamily="34" charset="0"/>
                  <a:cs typeface="Nokia Pure Text Light" panose="020B0304040602060303" pitchFamily="34" charset="0"/>
                </a:rPr>
                <a:t>rawling</a:t>
              </a:r>
              <a:r>
                <a:rPr lang="en-BE" sz="667" kern="0" dirty="0">
                  <a:solidFill>
                    <a:schemeClr val="bg2"/>
                  </a:solidFill>
                  <a:latin typeface="Nokia Pure Text Light" panose="020B0304040602060303" pitchFamily="34" charset="0"/>
                  <a:ea typeface="Nokia Pure Text Light" panose="020B0304040602060303" pitchFamily="34" charset="0"/>
                  <a:cs typeface="Nokia Pure Text Light" panose="020B0304040602060303" pitchFamily="34" charset="0"/>
                </a:rPr>
                <a:t> &amp; scanning</a:t>
              </a:r>
            </a:p>
          </p:txBody>
        </p: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1B5B33D7-2334-6468-92B5-377F6CC588BE}"/>
                </a:ext>
              </a:extLst>
            </p:cNvPr>
            <p:cNvGrpSpPr/>
            <p:nvPr/>
          </p:nvGrpSpPr>
          <p:grpSpPr>
            <a:xfrm>
              <a:off x="6356854" y="2008526"/>
              <a:ext cx="811927" cy="104254"/>
              <a:chOff x="6356854" y="2008526"/>
              <a:chExt cx="811927" cy="104254"/>
            </a:xfrm>
          </p:grpSpPr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D1A5586D-FA1A-2257-4122-ACB0372809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6854" y="2112780"/>
                <a:ext cx="811927" cy="0"/>
              </a:xfrm>
              <a:prstGeom prst="straightConnector1">
                <a:avLst/>
              </a:prstGeom>
              <a:ln w="6350">
                <a:solidFill>
                  <a:schemeClr val="bg2"/>
                </a:solidFill>
                <a:prstDash val="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588CD7F8-A804-3AA4-DA0D-0DC440654568}"/>
                  </a:ext>
                </a:extLst>
              </p:cNvPr>
              <p:cNvSpPr txBox="1"/>
              <p:nvPr/>
            </p:nvSpPr>
            <p:spPr>
              <a:xfrm>
                <a:off x="6425107" y="2008526"/>
                <a:ext cx="675676" cy="76993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479995">
                  <a:tabLst>
                    <a:tab pos="479995" algn="l"/>
                  </a:tabLst>
                  <a:defRPr/>
                </a:pPr>
                <a:r>
                  <a:rPr lang="en-BE" sz="667" kern="0" dirty="0">
                    <a:solidFill>
                      <a:schemeClr val="bg2"/>
                    </a:solidFill>
                    <a:latin typeface="Nokia Pure Text Light" panose="020B0304040602060303" pitchFamily="34" charset="0"/>
                    <a:ea typeface="Nokia Pure Text Light" panose="020B0304040602060303" pitchFamily="34" charset="0"/>
                    <a:cs typeface="Nokia Pure Text Light" panose="020B0304040602060303" pitchFamily="34" charset="0"/>
                  </a:rPr>
                  <a:t>Security context</a:t>
                </a:r>
                <a:endParaRPr lang="en-US" sz="667" kern="0" dirty="0">
                  <a:solidFill>
                    <a:schemeClr val="bg2"/>
                  </a:solidFill>
                  <a:latin typeface="Nokia Pure Text Light" panose="020B0304040602060303" pitchFamily="34" charset="0"/>
                  <a:ea typeface="Nokia Pure Text Light" panose="020B0304040602060303" pitchFamily="34" charset="0"/>
                  <a:cs typeface="Nokia Pure Text Light" panose="020B0304040602060303" pitchFamily="34" charset="0"/>
                </a:endParaRPr>
              </a:p>
            </p:txBody>
          </p:sp>
        </p:grp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975E448-B465-B445-FD2D-19986AE0F4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03218" y="2147290"/>
              <a:ext cx="180000" cy="180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93">
                <a:defRPr/>
              </a:pPr>
              <a:r>
                <a:rPr lang="en-BE" sz="1467" dirty="0">
                  <a:solidFill>
                    <a:srgbClr val="FFFFFF"/>
                  </a:solidFill>
                  <a:latin typeface="Nokia Pure Headline Light"/>
                </a:rPr>
                <a:t>2</a:t>
              </a:r>
            </a:p>
          </p:txBody>
        </p: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021758F3-2CA0-9AD8-4E62-F015FFE09937}"/>
                </a:ext>
              </a:extLst>
            </p:cNvPr>
            <p:cNvGrpSpPr/>
            <p:nvPr/>
          </p:nvGrpSpPr>
          <p:grpSpPr>
            <a:xfrm>
              <a:off x="6003333" y="1961089"/>
              <a:ext cx="298225" cy="298225"/>
              <a:chOff x="15949096" y="706325"/>
              <a:chExt cx="795267" cy="795267"/>
            </a:xfrm>
          </p:grpSpPr>
          <p:pic>
            <p:nvPicPr>
              <p:cNvPr id="208" name="Picture 207">
                <a:extLst>
                  <a:ext uri="{FF2B5EF4-FFF2-40B4-BE49-F238E27FC236}">
                    <a16:creationId xmlns:a16="http://schemas.microsoft.com/office/drawing/2014/main" id="{4C52E9A5-48FA-4D41-25E9-DA7D7CB44AC1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949096" y="706325"/>
                <a:ext cx="795267" cy="795267"/>
              </a:xfrm>
              <a:prstGeom prst="rect">
                <a:avLst/>
              </a:prstGeom>
            </p:spPr>
          </p:pic>
          <p:pic>
            <p:nvPicPr>
              <p:cNvPr id="216" name="Graphic 215">
                <a:extLst>
                  <a:ext uri="{FF2B5EF4-FFF2-40B4-BE49-F238E27FC236}">
                    <a16:creationId xmlns:a16="http://schemas.microsoft.com/office/drawing/2014/main" id="{35E87005-263D-7220-CAB6-E06F0E7EEC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14140" t="28377" r="12524" b="28291"/>
              <a:stretch/>
            </p:blipFill>
            <p:spPr>
              <a:xfrm rot="5400000">
                <a:off x="16151251" y="953253"/>
                <a:ext cx="403755" cy="238581"/>
              </a:xfrm>
              <a:prstGeom prst="rect">
                <a:avLst/>
              </a:prstGeom>
            </p:spPr>
          </p:pic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1D12C77-6FB1-0F04-791F-E6DCD30CFAB9}"/>
              </a:ext>
            </a:extLst>
          </p:cNvPr>
          <p:cNvSpPr txBox="1"/>
          <p:nvPr/>
        </p:nvSpPr>
        <p:spPr>
          <a:xfrm>
            <a:off x="7712326" y="5513776"/>
            <a:ext cx="3489465" cy="2053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lIns="0" tIns="0" rIns="0" bIns="0" rtlCol="0">
            <a:spAutoFit/>
          </a:bodyPr>
          <a:lstStyle>
            <a:defPPr>
              <a:defRPr lang="en-LT"/>
            </a:defPPr>
            <a:lvl1pPr defTabSz="960012" eaLnBrk="1" hangingPunct="1">
              <a:tabLst>
                <a:tab pos="960012" algn="l"/>
              </a:tabLst>
              <a:defRPr sz="1600" kern="0">
                <a:solidFill>
                  <a:schemeClr val="bg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pPr>
              <a:tabLst>
                <a:tab pos="480472" algn="l"/>
              </a:tabLst>
            </a:pPr>
            <a:r>
              <a:rPr lang="en-BE" sz="667" dirty="0"/>
              <a:t>(*) </a:t>
            </a:r>
            <a:r>
              <a:rPr lang="en-US" sz="667" dirty="0"/>
              <a:t>S</a:t>
            </a:r>
            <a:r>
              <a:rPr lang="en-BE" sz="667" dirty="0"/>
              <a:t>PM 	= “Sampled Port Mirror” </a:t>
            </a:r>
          </a:p>
          <a:p>
            <a:pPr>
              <a:tabLst>
                <a:tab pos="480472" algn="l"/>
              </a:tabLst>
            </a:pPr>
            <a:r>
              <a:rPr lang="en-BE" sz="667" dirty="0"/>
              <a:t>	= Streaming traffic samples for faster and more detailed DDoS detection  </a:t>
            </a:r>
            <a:endParaRPr lang="en-US" sz="667" dirty="0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6844720D-0175-0BB3-4C4F-7E5B82CCA23A}"/>
              </a:ext>
            </a:extLst>
          </p:cNvPr>
          <p:cNvSpPr txBox="1"/>
          <p:nvPr/>
        </p:nvSpPr>
        <p:spPr>
          <a:xfrm>
            <a:off x="10472819" y="2437183"/>
            <a:ext cx="1097131" cy="3079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lIns="0" tIns="0" rIns="0" bIns="0" rtlCol="0">
            <a:spAutoFit/>
          </a:bodyPr>
          <a:lstStyle/>
          <a:p>
            <a:pPr defTabSz="479995">
              <a:tabLst>
                <a:tab pos="479995" algn="l"/>
              </a:tabLst>
              <a:defRPr/>
            </a:pPr>
            <a:r>
              <a:rPr lang="en-BE" sz="667" kern="0" dirty="0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A</a:t>
            </a:r>
            <a:r>
              <a:rPr lang="en-US" sz="667" kern="0" dirty="0" err="1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utomated</a:t>
            </a:r>
            <a:r>
              <a:rPr lang="en-US" sz="667" kern="0" dirty="0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 </a:t>
            </a:r>
            <a:r>
              <a:rPr lang="en-BE" sz="667" kern="0" dirty="0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DDoS </a:t>
            </a:r>
            <a:r>
              <a:rPr lang="en-US" sz="667" kern="0" dirty="0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detection </a:t>
            </a:r>
            <a:r>
              <a:rPr lang="en-BE" sz="667" kern="0" dirty="0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 &amp; </a:t>
            </a:r>
            <a:r>
              <a:rPr lang="en-US" sz="667" kern="0" dirty="0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mitigation orchestration</a:t>
            </a:r>
          </a:p>
          <a:p>
            <a:pPr defTabSz="479995">
              <a:tabLst>
                <a:tab pos="479995" algn="l"/>
              </a:tabLst>
              <a:defRPr/>
            </a:pPr>
            <a:r>
              <a:rPr lang="en-BE" sz="667" kern="0" dirty="0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+</a:t>
            </a:r>
            <a:r>
              <a:rPr lang="en-US" sz="667" kern="0" dirty="0">
                <a:solidFill>
                  <a:srgbClr val="001135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 Analytics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994AF1A-3B72-8E61-63D0-E9CBB584D43E}"/>
              </a:ext>
            </a:extLst>
          </p:cNvPr>
          <p:cNvSpPr/>
          <p:nvPr/>
        </p:nvSpPr>
        <p:spPr>
          <a:xfrm>
            <a:off x="9902003" y="2493142"/>
            <a:ext cx="153459" cy="184735"/>
          </a:xfrm>
          <a:custGeom>
            <a:avLst/>
            <a:gdLst>
              <a:gd name="connsiteX0" fmla="*/ 234900 w 323549"/>
              <a:gd name="connsiteY0" fmla="*/ 119383 h 360133"/>
              <a:gd name="connsiteX1" fmla="*/ 153900 w 323549"/>
              <a:gd name="connsiteY1" fmla="*/ 202183 h 360133"/>
              <a:gd name="connsiteX2" fmla="*/ 140850 w 323549"/>
              <a:gd name="connsiteY2" fmla="*/ 202183 h 360133"/>
              <a:gd name="connsiteX3" fmla="*/ 96750 w 323549"/>
              <a:gd name="connsiteY3" fmla="*/ 159883 h 360133"/>
              <a:gd name="connsiteX4" fmla="*/ 0 w 323549"/>
              <a:gd name="connsiteY4" fmla="*/ 35233 h 360133"/>
              <a:gd name="connsiteX5" fmla="*/ 0 w 323549"/>
              <a:gd name="connsiteY5" fmla="*/ 196783 h 360133"/>
              <a:gd name="connsiteX6" fmla="*/ 57150 w 323549"/>
              <a:gd name="connsiteY6" fmla="*/ 301633 h 360133"/>
              <a:gd name="connsiteX7" fmla="*/ 143550 w 323549"/>
              <a:gd name="connsiteY7" fmla="*/ 354734 h 360133"/>
              <a:gd name="connsiteX8" fmla="*/ 182250 w 323549"/>
              <a:gd name="connsiteY8" fmla="*/ 354734 h 360133"/>
              <a:gd name="connsiteX9" fmla="*/ 266400 w 323549"/>
              <a:gd name="connsiteY9" fmla="*/ 301633 h 360133"/>
              <a:gd name="connsiteX10" fmla="*/ 323550 w 323549"/>
              <a:gd name="connsiteY10" fmla="*/ 198583 h 360133"/>
              <a:gd name="connsiteX11" fmla="*/ 323550 w 323549"/>
              <a:gd name="connsiteY11" fmla="*/ 37033 h 360133"/>
              <a:gd name="connsiteX12" fmla="*/ 286650 w 323549"/>
              <a:gd name="connsiteY12" fmla="*/ 133 h 360133"/>
              <a:gd name="connsiteX13" fmla="*/ 36450 w 323549"/>
              <a:gd name="connsiteY13" fmla="*/ 133 h 360133"/>
              <a:gd name="connsiteX14" fmla="*/ 0 w 323549"/>
              <a:gd name="connsiteY14" fmla="*/ 35233 h 36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3549" h="360133">
                <a:moveTo>
                  <a:pt x="234900" y="119383"/>
                </a:moveTo>
                <a:lnTo>
                  <a:pt x="153900" y="202183"/>
                </a:lnTo>
                <a:cubicBezTo>
                  <a:pt x="150300" y="205783"/>
                  <a:pt x="143100" y="205783"/>
                  <a:pt x="140850" y="202183"/>
                </a:cubicBezTo>
                <a:lnTo>
                  <a:pt x="96750" y="159883"/>
                </a:lnTo>
                <a:moveTo>
                  <a:pt x="0" y="35233"/>
                </a:moveTo>
                <a:lnTo>
                  <a:pt x="0" y="196783"/>
                </a:lnTo>
                <a:cubicBezTo>
                  <a:pt x="0" y="239083"/>
                  <a:pt x="22050" y="277783"/>
                  <a:pt x="57150" y="301633"/>
                </a:cubicBezTo>
                <a:lnTo>
                  <a:pt x="143550" y="354734"/>
                </a:lnTo>
                <a:cubicBezTo>
                  <a:pt x="154350" y="361934"/>
                  <a:pt x="171000" y="361934"/>
                  <a:pt x="182250" y="354734"/>
                </a:cubicBezTo>
                <a:lnTo>
                  <a:pt x="266400" y="301633"/>
                </a:lnTo>
                <a:cubicBezTo>
                  <a:pt x="301500" y="279583"/>
                  <a:pt x="323550" y="240883"/>
                  <a:pt x="323550" y="198583"/>
                </a:cubicBezTo>
                <a:lnTo>
                  <a:pt x="323550" y="37033"/>
                </a:lnTo>
                <a:cubicBezTo>
                  <a:pt x="323550" y="16783"/>
                  <a:pt x="306900" y="133"/>
                  <a:pt x="286650" y="133"/>
                </a:cubicBezTo>
                <a:lnTo>
                  <a:pt x="36450" y="133"/>
                </a:lnTo>
                <a:cubicBezTo>
                  <a:pt x="14400" y="-1667"/>
                  <a:pt x="0" y="14983"/>
                  <a:pt x="0" y="35233"/>
                </a:cubicBezTo>
                <a:close/>
              </a:path>
            </a:pathLst>
          </a:custGeom>
          <a:noFill/>
          <a:ln w="635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chemeClr val="bg1"/>
              </a:solidFill>
              <a:latin typeface="Nokia Pure Text Light"/>
            </a:endParaRPr>
          </a:p>
        </p:txBody>
      </p:sp>
      <p:grpSp>
        <p:nvGrpSpPr>
          <p:cNvPr id="59" name="Graphic 37">
            <a:extLst>
              <a:ext uri="{FF2B5EF4-FFF2-40B4-BE49-F238E27FC236}">
                <a16:creationId xmlns:a16="http://schemas.microsoft.com/office/drawing/2014/main" id="{1D68F700-F4C6-6F97-98E4-22E538555F21}"/>
              </a:ext>
            </a:extLst>
          </p:cNvPr>
          <p:cNvGrpSpPr/>
          <p:nvPr/>
        </p:nvGrpSpPr>
        <p:grpSpPr>
          <a:xfrm>
            <a:off x="10191052" y="2485125"/>
            <a:ext cx="185953" cy="192407"/>
            <a:chOff x="2710220" y="3233637"/>
            <a:chExt cx="353700" cy="360000"/>
          </a:xfrm>
          <a:noFill/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E5CCD-9618-F5AC-1F03-F706B971A999}"/>
                </a:ext>
              </a:extLst>
            </p:cNvPr>
            <p:cNvSpPr/>
            <p:nvPr/>
          </p:nvSpPr>
          <p:spPr>
            <a:xfrm>
              <a:off x="2710220" y="3233637"/>
              <a:ext cx="353700" cy="360000"/>
            </a:xfrm>
            <a:custGeom>
              <a:avLst/>
              <a:gdLst>
                <a:gd name="connsiteX0" fmla="*/ 0 w 353700"/>
                <a:gd name="connsiteY0" fmla="*/ 0 h 360000"/>
                <a:gd name="connsiteX1" fmla="*/ 0 w 353700"/>
                <a:gd name="connsiteY1" fmla="*/ 360000 h 360000"/>
                <a:gd name="connsiteX2" fmla="*/ 353700 w 353700"/>
                <a:gd name="connsiteY2" fmla="*/ 360000 h 3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3700" h="360000">
                  <a:moveTo>
                    <a:pt x="0" y="0"/>
                  </a:moveTo>
                  <a:lnTo>
                    <a:pt x="0" y="360000"/>
                  </a:lnTo>
                  <a:lnTo>
                    <a:pt x="353700" y="360000"/>
                  </a:lnTo>
                </a:path>
              </a:pathLst>
            </a:custGeom>
            <a:noFill/>
            <a:ln w="63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648765D-8FA9-896C-4061-2E9A145B2001}"/>
                </a:ext>
              </a:extLst>
            </p:cNvPr>
            <p:cNvSpPr/>
            <p:nvPr/>
          </p:nvSpPr>
          <p:spPr>
            <a:xfrm>
              <a:off x="2922170" y="3463587"/>
              <a:ext cx="73349" cy="28800"/>
            </a:xfrm>
            <a:custGeom>
              <a:avLst/>
              <a:gdLst>
                <a:gd name="connsiteX0" fmla="*/ 0 w 73349"/>
                <a:gd name="connsiteY0" fmla="*/ 0 h 28800"/>
                <a:gd name="connsiteX1" fmla="*/ 73350 w 73349"/>
                <a:gd name="connsiteY1" fmla="*/ 2880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349" h="28800">
                  <a:moveTo>
                    <a:pt x="0" y="0"/>
                  </a:moveTo>
                  <a:lnTo>
                    <a:pt x="73350" y="2880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353E588-C76C-DEDB-3BF3-37B3A6A55320}"/>
                </a:ext>
              </a:extLst>
            </p:cNvPr>
            <p:cNvSpPr/>
            <p:nvPr/>
          </p:nvSpPr>
          <p:spPr>
            <a:xfrm>
              <a:off x="2818670" y="3466737"/>
              <a:ext cx="55800" cy="30599"/>
            </a:xfrm>
            <a:custGeom>
              <a:avLst/>
              <a:gdLst>
                <a:gd name="connsiteX0" fmla="*/ 0 w 55800"/>
                <a:gd name="connsiteY0" fmla="*/ 30600 h 30599"/>
                <a:gd name="connsiteX1" fmla="*/ 55800 w 55800"/>
                <a:gd name="connsiteY1" fmla="*/ 0 h 3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800" h="30599">
                  <a:moveTo>
                    <a:pt x="0" y="30600"/>
                  </a:moveTo>
                  <a:lnTo>
                    <a:pt x="55800" y="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43B5B65-EA31-4652-D0A4-60A4CC12348A}"/>
                </a:ext>
              </a:extLst>
            </p:cNvPr>
            <p:cNvSpPr/>
            <p:nvPr/>
          </p:nvSpPr>
          <p:spPr>
            <a:xfrm>
              <a:off x="2908670" y="3284037"/>
              <a:ext cx="72450" cy="30600"/>
            </a:xfrm>
            <a:custGeom>
              <a:avLst/>
              <a:gdLst>
                <a:gd name="connsiteX0" fmla="*/ 0 w 72450"/>
                <a:gd name="connsiteY0" fmla="*/ 30600 h 30600"/>
                <a:gd name="connsiteX1" fmla="*/ 72450 w 72450"/>
                <a:gd name="connsiteY1" fmla="*/ 0 h 3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450" h="30600">
                  <a:moveTo>
                    <a:pt x="0" y="30600"/>
                  </a:moveTo>
                  <a:lnTo>
                    <a:pt x="72450" y="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2122E4-AE13-13F8-2C85-DFAF1842C1BD}"/>
                </a:ext>
              </a:extLst>
            </p:cNvPr>
            <p:cNvSpPr/>
            <p:nvPr/>
          </p:nvSpPr>
          <p:spPr>
            <a:xfrm>
              <a:off x="2818220" y="3339837"/>
              <a:ext cx="55799" cy="55799"/>
            </a:xfrm>
            <a:custGeom>
              <a:avLst/>
              <a:gdLst>
                <a:gd name="connsiteX0" fmla="*/ 0 w 55799"/>
                <a:gd name="connsiteY0" fmla="*/ 55800 h 55799"/>
                <a:gd name="connsiteX1" fmla="*/ 55800 w 55799"/>
                <a:gd name="connsiteY1" fmla="*/ 0 h 5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799" h="55799">
                  <a:moveTo>
                    <a:pt x="0" y="55800"/>
                  </a:moveTo>
                  <a:lnTo>
                    <a:pt x="55800" y="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8EBB5B6-FA6E-2FD3-A484-ACA3C57FFB8F}"/>
                </a:ext>
              </a:extLst>
            </p:cNvPr>
            <p:cNvSpPr/>
            <p:nvPr/>
          </p:nvSpPr>
          <p:spPr>
            <a:xfrm>
              <a:off x="2975270" y="3255687"/>
              <a:ext cx="43199" cy="43200"/>
            </a:xfrm>
            <a:custGeom>
              <a:avLst/>
              <a:gdLst>
                <a:gd name="connsiteX0" fmla="*/ 43200 w 43199"/>
                <a:gd name="connsiteY0" fmla="*/ 21600 h 43200"/>
                <a:gd name="connsiteX1" fmla="*/ 21600 w 43199"/>
                <a:gd name="connsiteY1" fmla="*/ 43200 h 43200"/>
                <a:gd name="connsiteX2" fmla="*/ 0 w 43199"/>
                <a:gd name="connsiteY2" fmla="*/ 21600 h 43200"/>
                <a:gd name="connsiteX3" fmla="*/ 21600 w 43199"/>
                <a:gd name="connsiteY3" fmla="*/ 0 h 43200"/>
                <a:gd name="connsiteX4" fmla="*/ 43200 w 43199"/>
                <a:gd name="connsiteY4" fmla="*/ 21600 h 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99" h="4320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1" y="43200"/>
                    <a:pt x="0" y="33529"/>
                    <a:pt x="0" y="21600"/>
                  </a:cubicBezTo>
                  <a:cubicBezTo>
                    <a:pt x="0" y="9671"/>
                    <a:pt x="9671" y="0"/>
                    <a:pt x="21600" y="0"/>
                  </a:cubicBezTo>
                  <a:cubicBezTo>
                    <a:pt x="33529" y="0"/>
                    <a:pt x="43200" y="9671"/>
                    <a:pt x="43200" y="21600"/>
                  </a:cubicBezTo>
                  <a:close/>
                </a:path>
              </a:pathLst>
            </a:custGeom>
            <a:noFill/>
            <a:ln w="63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4A90CD5-7F6B-114D-1296-C1259EA67470}"/>
                </a:ext>
              </a:extLst>
            </p:cNvPr>
            <p:cNvSpPr/>
            <p:nvPr/>
          </p:nvSpPr>
          <p:spPr>
            <a:xfrm>
              <a:off x="2865470" y="3302037"/>
              <a:ext cx="43199" cy="43199"/>
            </a:xfrm>
            <a:custGeom>
              <a:avLst/>
              <a:gdLst>
                <a:gd name="connsiteX0" fmla="*/ 43200 w 43199"/>
                <a:gd name="connsiteY0" fmla="*/ 21600 h 43199"/>
                <a:gd name="connsiteX1" fmla="*/ 21600 w 43199"/>
                <a:gd name="connsiteY1" fmla="*/ 43200 h 43199"/>
                <a:gd name="connsiteX2" fmla="*/ 0 w 43199"/>
                <a:gd name="connsiteY2" fmla="*/ 21600 h 43199"/>
                <a:gd name="connsiteX3" fmla="*/ 21600 w 43199"/>
                <a:gd name="connsiteY3" fmla="*/ 0 h 43199"/>
                <a:gd name="connsiteX4" fmla="*/ 43200 w 43199"/>
                <a:gd name="connsiteY4" fmla="*/ 21600 h 4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99" h="43199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1" y="43200"/>
                    <a:pt x="0" y="33529"/>
                    <a:pt x="0" y="21600"/>
                  </a:cubicBezTo>
                  <a:cubicBezTo>
                    <a:pt x="0" y="9671"/>
                    <a:pt x="9671" y="0"/>
                    <a:pt x="21600" y="0"/>
                  </a:cubicBezTo>
                  <a:cubicBezTo>
                    <a:pt x="33529" y="0"/>
                    <a:pt x="43200" y="9671"/>
                    <a:pt x="43200" y="21600"/>
                  </a:cubicBezTo>
                  <a:close/>
                </a:path>
              </a:pathLst>
            </a:custGeom>
            <a:noFill/>
            <a:ln w="63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C939669-5274-099A-725E-6F3D04666E8E}"/>
                </a:ext>
              </a:extLst>
            </p:cNvPr>
            <p:cNvSpPr/>
            <p:nvPr/>
          </p:nvSpPr>
          <p:spPr>
            <a:xfrm>
              <a:off x="2784020" y="3386637"/>
              <a:ext cx="43199" cy="43199"/>
            </a:xfrm>
            <a:custGeom>
              <a:avLst/>
              <a:gdLst>
                <a:gd name="connsiteX0" fmla="*/ 43200 w 43199"/>
                <a:gd name="connsiteY0" fmla="*/ 21600 h 43199"/>
                <a:gd name="connsiteX1" fmla="*/ 21600 w 43199"/>
                <a:gd name="connsiteY1" fmla="*/ 43200 h 43199"/>
                <a:gd name="connsiteX2" fmla="*/ 0 w 43199"/>
                <a:gd name="connsiteY2" fmla="*/ 21600 h 43199"/>
                <a:gd name="connsiteX3" fmla="*/ 21600 w 43199"/>
                <a:gd name="connsiteY3" fmla="*/ 0 h 43199"/>
                <a:gd name="connsiteX4" fmla="*/ 43200 w 43199"/>
                <a:gd name="connsiteY4" fmla="*/ 21600 h 4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99" h="43199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1" y="43200"/>
                    <a:pt x="0" y="33529"/>
                    <a:pt x="0" y="21600"/>
                  </a:cubicBezTo>
                  <a:cubicBezTo>
                    <a:pt x="0" y="9671"/>
                    <a:pt x="9671" y="0"/>
                    <a:pt x="21600" y="0"/>
                  </a:cubicBezTo>
                  <a:cubicBezTo>
                    <a:pt x="33529" y="0"/>
                    <a:pt x="43200" y="9671"/>
                    <a:pt x="43200" y="21600"/>
                  </a:cubicBezTo>
                  <a:close/>
                </a:path>
              </a:pathLst>
            </a:custGeom>
            <a:noFill/>
            <a:ln w="63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B4A205D-97AC-4D39-364E-5A20DC7C18B2}"/>
                </a:ext>
              </a:extLst>
            </p:cNvPr>
            <p:cNvSpPr/>
            <p:nvPr/>
          </p:nvSpPr>
          <p:spPr>
            <a:xfrm>
              <a:off x="2776370" y="3487437"/>
              <a:ext cx="43199" cy="43199"/>
            </a:xfrm>
            <a:custGeom>
              <a:avLst/>
              <a:gdLst>
                <a:gd name="connsiteX0" fmla="*/ 43200 w 43199"/>
                <a:gd name="connsiteY0" fmla="*/ 21600 h 43199"/>
                <a:gd name="connsiteX1" fmla="*/ 21600 w 43199"/>
                <a:gd name="connsiteY1" fmla="*/ 43200 h 43199"/>
                <a:gd name="connsiteX2" fmla="*/ 0 w 43199"/>
                <a:gd name="connsiteY2" fmla="*/ 21600 h 43199"/>
                <a:gd name="connsiteX3" fmla="*/ 21600 w 43199"/>
                <a:gd name="connsiteY3" fmla="*/ 0 h 43199"/>
                <a:gd name="connsiteX4" fmla="*/ 43200 w 43199"/>
                <a:gd name="connsiteY4" fmla="*/ 21600 h 4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99" h="43199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1" y="43200"/>
                    <a:pt x="0" y="33529"/>
                    <a:pt x="0" y="21600"/>
                  </a:cubicBezTo>
                  <a:cubicBezTo>
                    <a:pt x="0" y="9671"/>
                    <a:pt x="9671" y="0"/>
                    <a:pt x="21600" y="0"/>
                  </a:cubicBezTo>
                  <a:cubicBezTo>
                    <a:pt x="33529" y="0"/>
                    <a:pt x="43200" y="9671"/>
                    <a:pt x="43200" y="21600"/>
                  </a:cubicBezTo>
                  <a:close/>
                </a:path>
              </a:pathLst>
            </a:custGeom>
            <a:noFill/>
            <a:ln w="63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1A1A3DB-8161-6A88-42B9-B158A503058E}"/>
                </a:ext>
              </a:extLst>
            </p:cNvPr>
            <p:cNvSpPr/>
            <p:nvPr/>
          </p:nvSpPr>
          <p:spPr>
            <a:xfrm>
              <a:off x="2876270" y="3437942"/>
              <a:ext cx="43200" cy="43199"/>
            </a:xfrm>
            <a:custGeom>
              <a:avLst/>
              <a:gdLst>
                <a:gd name="connsiteX0" fmla="*/ 43200 w 43200"/>
                <a:gd name="connsiteY0" fmla="*/ 21600 h 43199"/>
                <a:gd name="connsiteX1" fmla="*/ 21600 w 43200"/>
                <a:gd name="connsiteY1" fmla="*/ 43200 h 43199"/>
                <a:gd name="connsiteX2" fmla="*/ 0 w 43200"/>
                <a:gd name="connsiteY2" fmla="*/ 21600 h 43199"/>
                <a:gd name="connsiteX3" fmla="*/ 21600 w 43200"/>
                <a:gd name="connsiteY3" fmla="*/ 0 h 43199"/>
                <a:gd name="connsiteX4" fmla="*/ 43200 w 43200"/>
                <a:gd name="connsiteY4" fmla="*/ 21600 h 4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00" h="43199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1" y="43200"/>
                    <a:pt x="0" y="33529"/>
                    <a:pt x="0" y="21600"/>
                  </a:cubicBezTo>
                  <a:cubicBezTo>
                    <a:pt x="0" y="9671"/>
                    <a:pt x="9671" y="0"/>
                    <a:pt x="21600" y="0"/>
                  </a:cubicBezTo>
                  <a:cubicBezTo>
                    <a:pt x="33529" y="0"/>
                    <a:pt x="43200" y="9671"/>
                    <a:pt x="43200" y="21600"/>
                  </a:cubicBezTo>
                  <a:close/>
                </a:path>
              </a:pathLst>
            </a:custGeom>
            <a:noFill/>
            <a:ln w="63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160AA33-D44B-CFA3-4C1C-7405EEF0C0A8}"/>
                </a:ext>
              </a:extLst>
            </p:cNvPr>
            <p:cNvSpPr/>
            <p:nvPr/>
          </p:nvSpPr>
          <p:spPr>
            <a:xfrm>
              <a:off x="2994170" y="3478437"/>
              <a:ext cx="43199" cy="43199"/>
            </a:xfrm>
            <a:custGeom>
              <a:avLst/>
              <a:gdLst>
                <a:gd name="connsiteX0" fmla="*/ 43200 w 43199"/>
                <a:gd name="connsiteY0" fmla="*/ 21600 h 43199"/>
                <a:gd name="connsiteX1" fmla="*/ 21600 w 43199"/>
                <a:gd name="connsiteY1" fmla="*/ 43200 h 43199"/>
                <a:gd name="connsiteX2" fmla="*/ 0 w 43199"/>
                <a:gd name="connsiteY2" fmla="*/ 21600 h 43199"/>
                <a:gd name="connsiteX3" fmla="*/ 21600 w 43199"/>
                <a:gd name="connsiteY3" fmla="*/ 0 h 43199"/>
                <a:gd name="connsiteX4" fmla="*/ 43200 w 43199"/>
                <a:gd name="connsiteY4" fmla="*/ 21600 h 4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99" h="43199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1" y="43200"/>
                    <a:pt x="0" y="33529"/>
                    <a:pt x="0" y="21600"/>
                  </a:cubicBezTo>
                  <a:cubicBezTo>
                    <a:pt x="0" y="9671"/>
                    <a:pt x="9671" y="0"/>
                    <a:pt x="21600" y="0"/>
                  </a:cubicBezTo>
                  <a:cubicBezTo>
                    <a:pt x="33529" y="0"/>
                    <a:pt x="43200" y="9671"/>
                    <a:pt x="43200" y="21600"/>
                  </a:cubicBezTo>
                  <a:close/>
                </a:path>
              </a:pathLst>
            </a:custGeom>
            <a:noFill/>
            <a:ln w="63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F51F7C5-3E73-064A-8D02-107F43DD6AC7}"/>
              </a:ext>
            </a:extLst>
          </p:cNvPr>
          <p:cNvGrpSpPr/>
          <p:nvPr/>
        </p:nvGrpSpPr>
        <p:grpSpPr>
          <a:xfrm>
            <a:off x="9547231" y="3552276"/>
            <a:ext cx="885639" cy="1770884"/>
            <a:chOff x="7228176" y="2819953"/>
            <a:chExt cx="664229" cy="1328163"/>
          </a:xfrm>
        </p:grpSpPr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EC66A04F-A63A-1D17-AA0B-2F0940B0190B}"/>
                </a:ext>
              </a:extLst>
            </p:cNvPr>
            <p:cNvSpPr txBox="1"/>
            <p:nvPr/>
          </p:nvSpPr>
          <p:spPr>
            <a:xfrm>
              <a:off x="7228176" y="3913454"/>
              <a:ext cx="664229" cy="234662"/>
            </a:xfrm>
            <a:prstGeom prst="rect">
              <a:avLst/>
            </a:prstGeom>
            <a:noFill/>
          </p:spPr>
          <p:txBody>
            <a:bodyPr wrap="square" lIns="96000" tIns="96000" rIns="96000" bIns="96000" rtlCol="0">
              <a:spAutoFit/>
            </a:bodyPr>
            <a:lstStyle/>
            <a:p>
              <a:pPr algn="ctr" defTabSz="609570" eaLnBrk="1" hangingPunct="1">
                <a:lnSpc>
                  <a:spcPct val="80000"/>
                </a:lnSpc>
                <a:buClr>
                  <a:srgbClr val="001135"/>
                </a:buClr>
                <a:defRPr/>
              </a:pPr>
              <a:r>
                <a:rPr lang="en-BE" sz="933" b="1" kern="0" dirty="0">
                  <a:solidFill>
                    <a:srgbClr val="002060"/>
                  </a:solidFill>
                  <a:latin typeface="Nokia Pure Text Light" panose="020B0304040602060303" pitchFamily="34" charset="0"/>
                  <a:ea typeface="Nokia Pure Text Light" panose="020B0304040602060303" pitchFamily="34" charset="0"/>
                  <a:cs typeface="Nokia Pure Text Light" panose="020B0304040602060303" pitchFamily="34" charset="0"/>
                </a:rPr>
                <a:t>Nokia </a:t>
              </a:r>
              <a:r>
                <a:rPr lang="en-US" sz="933" b="1" kern="0" dirty="0">
                  <a:solidFill>
                    <a:srgbClr val="002060"/>
                  </a:solidFill>
                  <a:latin typeface="Nokia Pure Text Light" panose="020B0304040602060303" pitchFamily="34" charset="0"/>
                  <a:ea typeface="Nokia Pure Text Light" panose="020B0304040602060303" pitchFamily="34" charset="0"/>
                  <a:cs typeface="Nokia Pure Text Light" panose="020B0304040602060303" pitchFamily="34" charset="0"/>
                </a:rPr>
                <a:t>DMS</a:t>
              </a:r>
            </a:p>
          </p:txBody>
        </p:sp>
        <p:pic>
          <p:nvPicPr>
            <p:cNvPr id="225" name="Picture 224">
              <a:extLst>
                <a:ext uri="{FF2B5EF4-FFF2-40B4-BE49-F238E27FC236}">
                  <a16:creationId xmlns:a16="http://schemas.microsoft.com/office/drawing/2014/main" id="{BA5051AD-E653-E0B1-437B-93D4F919808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51854" y="3785243"/>
              <a:ext cx="181486" cy="181486"/>
            </a:xfrm>
            <a:prstGeom prst="rect">
              <a:avLst/>
            </a:prstGeom>
            <a:solidFill>
              <a:srgbClr val="001135"/>
            </a:solidFill>
          </p:spPr>
        </p:pic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EEED964-131D-1D0E-59E2-B01ACDD23186}"/>
                </a:ext>
              </a:extLst>
            </p:cNvPr>
            <p:cNvCxnSpPr>
              <a:cxnSpLocks/>
            </p:cNvCxnSpPr>
            <p:nvPr/>
          </p:nvCxnSpPr>
          <p:spPr>
            <a:xfrm>
              <a:off x="7524815" y="2819953"/>
              <a:ext cx="0" cy="932786"/>
            </a:xfrm>
            <a:prstGeom prst="straightConnector1">
              <a:avLst/>
            </a:prstGeom>
            <a:ln w="6350">
              <a:solidFill>
                <a:schemeClr val="bg2"/>
              </a:solidFill>
              <a:prstDash val="dash"/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735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 bldLvl="2"/>
      <p:bldP spid="184" grpId="0" animBg="1"/>
      <p:bldP spid="7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9EFAF-B249-4C65-B40E-1F67C9A2F6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Deepfield unlocks the high-scale DDoS filtering capabilities </a:t>
            </a:r>
            <a:r>
              <a:rPr lang="en-BE" dirty="0"/>
              <a:t>   </a:t>
            </a:r>
            <a:r>
              <a:rPr lang="en-US" dirty="0"/>
              <a:t>built-in in Nokia FP Silicon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B1A7E81-9BDA-DCFA-4E64-E345E667C9BB}"/>
              </a:ext>
            </a:extLst>
          </p:cNvPr>
          <p:cNvSpPr txBox="1">
            <a:spLocks/>
          </p:cNvSpPr>
          <p:nvPr/>
        </p:nvSpPr>
        <p:spPr>
          <a:xfrm>
            <a:off x="581991" y="2028034"/>
            <a:ext cx="4674727" cy="1091503"/>
          </a:xfrm>
          <a:prstGeom prst="rect">
            <a:avLst/>
          </a:prstGeom>
        </p:spPr>
        <p:txBody>
          <a:bodyPr/>
          <a:lstStyle>
            <a:lvl1pPr marL="342951" indent="-342951" algn="l" defTabSz="1371806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854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757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660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563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2466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8369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4272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30174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58" indent="-174621" defTabSz="228594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SzPct val="100000"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295EF82-9993-B36B-8C7C-28181E9E8AB8}"/>
              </a:ext>
            </a:extLst>
          </p:cNvPr>
          <p:cNvSpPr txBox="1">
            <a:spLocks/>
          </p:cNvSpPr>
          <p:nvPr/>
        </p:nvSpPr>
        <p:spPr>
          <a:xfrm>
            <a:off x="581991" y="3432367"/>
            <a:ext cx="2372477" cy="164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137180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1" kern="1200" baseline="0">
                <a:solidFill>
                  <a:schemeClr val="tx2"/>
                </a:solidFill>
                <a:latin typeface="Nokia Pure Headline Light" panose="020B0304020202020204" pitchFamily="34" charset="0"/>
                <a:ea typeface="+mn-ea"/>
                <a:cs typeface="+mn-cs"/>
              </a:defRPr>
            </a:lvl1pPr>
            <a:lvl2pPr marL="1028854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757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660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563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2466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8369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4272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30174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67" dirty="0">
                <a:latin typeface="Nokia Pure Headline Ultra Light" panose="020B02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FP4/FP5 processor</a:t>
            </a:r>
          </a:p>
        </p:txBody>
      </p:sp>
      <p:pic>
        <p:nvPicPr>
          <p:cNvPr id="9" name="Picture 8" descr="A close up of a computer chip&#10;&#10;Description automatically generated">
            <a:extLst>
              <a:ext uri="{FF2B5EF4-FFF2-40B4-BE49-F238E27FC236}">
                <a16:creationId xmlns:a16="http://schemas.microsoft.com/office/drawing/2014/main" id="{70B906BA-C998-328C-E556-4F3AF3488A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328" y="1916709"/>
            <a:ext cx="2170523" cy="1505913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BE85FFB-90D8-D803-D70F-6477DCFC02DF}"/>
              </a:ext>
            </a:extLst>
          </p:cNvPr>
          <p:cNvSpPr txBox="1">
            <a:spLocks/>
          </p:cNvSpPr>
          <p:nvPr/>
        </p:nvSpPr>
        <p:spPr>
          <a:xfrm>
            <a:off x="2671016" y="3424256"/>
            <a:ext cx="2372477" cy="164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137180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1" kern="1200" baseline="0">
                <a:solidFill>
                  <a:schemeClr val="tx2"/>
                </a:solidFill>
                <a:latin typeface="Nokia Pure Headline Light" panose="020B0304020202020204" pitchFamily="34" charset="0"/>
                <a:ea typeface="+mn-ea"/>
                <a:cs typeface="+mn-cs"/>
              </a:defRPr>
            </a:lvl1pPr>
            <a:lvl2pPr marL="1028854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757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660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563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2466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8369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4272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30174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67">
                <a:latin typeface="Nokia Pure Headline Ultra Light" panose="020B02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…or </a:t>
            </a:r>
            <a:r>
              <a:rPr lang="en-US" sz="1067" dirty="0">
                <a:latin typeface="Nokia Pure Headline Ultra Light" panose="020B02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FPcx processor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A09E3E-2079-3F64-E863-1F95CAC02C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664" y="1972757"/>
            <a:ext cx="2088685" cy="1330327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222EE90-05B3-5559-A7DF-A0F8D5585808}"/>
              </a:ext>
            </a:extLst>
          </p:cNvPr>
          <p:cNvSpPr txBox="1">
            <a:spLocks/>
          </p:cNvSpPr>
          <p:nvPr/>
        </p:nvSpPr>
        <p:spPr>
          <a:xfrm>
            <a:off x="1034322" y="5489718"/>
            <a:ext cx="422079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137180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1" kern="1200" baseline="0">
                <a:solidFill>
                  <a:schemeClr val="tx2"/>
                </a:solidFill>
                <a:latin typeface="Nokia Pure Headline Light" panose="020B0304020202020204" pitchFamily="34" charset="0"/>
                <a:ea typeface="+mn-ea"/>
                <a:cs typeface="+mn-cs"/>
              </a:defRPr>
            </a:lvl1pPr>
            <a:lvl2pPr marL="1028854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757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660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563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2466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8369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4272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30174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Nokia Pure Headline Ultra Light" panose="020B02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7750 DMS-1-24D</a:t>
            </a:r>
            <a:endParaRPr lang="en-US" sz="1200" dirty="0">
              <a:latin typeface="Nokia Pure Headline Ultra Light" panose="020B02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4D8382C-A47B-D5BD-EA09-6FF6B0805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457" y="4527483"/>
            <a:ext cx="4594063" cy="90084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99C038-726E-110F-6DE3-D0364951DB1B}"/>
              </a:ext>
            </a:extLst>
          </p:cNvPr>
          <p:cNvCxnSpPr>
            <a:cxnSpLocks/>
          </p:cNvCxnSpPr>
          <p:nvPr/>
        </p:nvCxnSpPr>
        <p:spPr>
          <a:xfrm>
            <a:off x="556800" y="3827721"/>
            <a:ext cx="10973619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C741D46-EFB4-B846-30C6-1C88FE04E143}"/>
              </a:ext>
            </a:extLst>
          </p:cNvPr>
          <p:cNvSpPr txBox="1"/>
          <p:nvPr/>
        </p:nvSpPr>
        <p:spPr>
          <a:xfrm>
            <a:off x="5812464" y="1796398"/>
            <a:ext cx="5717955" cy="17095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239994" eaLnBrk="1" fontAlgn="auto" hangingPunct="1">
              <a:spcBef>
                <a:spcPts val="0"/>
              </a:spcBef>
              <a:spcAft>
                <a:spcPts val="400"/>
              </a:spcAft>
              <a:tabLst>
                <a:tab pos="239994" algn="l"/>
              </a:tabLst>
              <a:defRPr/>
            </a:pPr>
            <a:r>
              <a:rPr lang="en-US" sz="1600" b="1" dirty="0">
                <a:solidFill>
                  <a:schemeClr val="tx2"/>
                </a:solidFill>
                <a:latin typeface="Nokia Pure Text Light"/>
              </a:rPr>
              <a:t>Nokia Service Routers – Peering/Core/Edge/Aggregation/Datacenter</a:t>
            </a:r>
          </a:p>
          <a:p>
            <a:pPr marL="228594" indent="-228594" defTabSz="239994" eaLnBrk="1" fontAlgn="auto" hangingPunct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39994" algn="l"/>
              </a:tabLst>
              <a:defRPr/>
            </a:pPr>
            <a:r>
              <a:rPr lang="en-US" sz="1600" dirty="0">
                <a:solidFill>
                  <a:schemeClr val="tx2"/>
                </a:solidFill>
                <a:latin typeface="Nokia Pure Text Light"/>
              </a:rPr>
              <a:t>Large filter-scale: 256K filter-entries </a:t>
            </a:r>
            <a:r>
              <a:rPr lang="en-US" sz="1100" dirty="0">
                <a:solidFill>
                  <a:schemeClr val="tx2"/>
                </a:solidFill>
                <a:latin typeface="Nokia Pure Text Light"/>
              </a:rPr>
              <a:t>(L2/L3/L4 + protocol signatures)</a:t>
            </a:r>
            <a:endParaRPr lang="en-US" sz="1600" dirty="0">
              <a:solidFill>
                <a:schemeClr val="tx2"/>
              </a:solidFill>
              <a:latin typeface="Nokia Pure Text Light"/>
            </a:endParaRPr>
          </a:p>
          <a:p>
            <a:pPr marL="228594" indent="-228594" defTabSz="239994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39994" algn="l"/>
              </a:tabLst>
              <a:defRPr/>
            </a:pPr>
            <a:r>
              <a:rPr lang="en-US" sz="1600" dirty="0">
                <a:solidFill>
                  <a:schemeClr val="tx2"/>
                </a:solidFill>
                <a:latin typeface="Nokia Pure Text Light"/>
              </a:rPr>
              <a:t>Predictable terabit-scale performance: </a:t>
            </a:r>
            <a:r>
              <a:rPr lang="en-US" sz="1600" dirty="0">
                <a:solidFill>
                  <a:srgbClr val="4D5766"/>
                </a:solidFill>
                <a:latin typeface="Nokia Pure Text Light"/>
              </a:rPr>
              <a:t>surgical filtering, without impacting Router-scaling and performance</a:t>
            </a:r>
            <a:endParaRPr lang="en-US" sz="1600" dirty="0">
              <a:solidFill>
                <a:schemeClr val="tx2"/>
              </a:solidFill>
              <a:latin typeface="Nokia Pure Text Light"/>
            </a:endParaRPr>
          </a:p>
          <a:p>
            <a:pPr marL="228594" indent="-228594" defTabSz="239994" eaLnBrk="1" fontAlgn="auto" hangingPunct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39994" algn="l"/>
              </a:tabLst>
              <a:defRPr/>
            </a:pPr>
            <a:r>
              <a:rPr lang="en-US" sz="1600" dirty="0">
                <a:solidFill>
                  <a:schemeClr val="tx2"/>
                </a:solidFill>
                <a:latin typeface="Nokia Pure Text Light"/>
              </a:rPr>
              <a:t>Fast programming of filters</a:t>
            </a:r>
          </a:p>
          <a:p>
            <a:pPr defTabSz="239994" eaLnBrk="1" fontAlgn="auto" hangingPunct="1">
              <a:spcBef>
                <a:spcPts val="0"/>
              </a:spcBef>
              <a:spcAft>
                <a:spcPts val="400"/>
              </a:spcAft>
              <a:tabLst>
                <a:tab pos="239994" algn="l"/>
              </a:tabLst>
              <a:defRPr/>
            </a:pPr>
            <a:endParaRPr lang="en-US" sz="1867" dirty="0">
              <a:solidFill>
                <a:schemeClr val="tx2"/>
              </a:solidFill>
              <a:latin typeface="Nokia Pure Text Ligh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22A38B-C6E3-1CF1-2B8F-19AF20306984}"/>
              </a:ext>
            </a:extLst>
          </p:cNvPr>
          <p:cNvSpPr txBox="1"/>
          <p:nvPr/>
        </p:nvSpPr>
        <p:spPr>
          <a:xfrm>
            <a:off x="5917245" y="4232824"/>
            <a:ext cx="5717955" cy="18724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239994" eaLnBrk="1" fontAlgn="auto" hangingPunct="1">
              <a:spcBef>
                <a:spcPts val="0"/>
              </a:spcBef>
              <a:spcAft>
                <a:spcPts val="400"/>
              </a:spcAft>
              <a:tabLst>
                <a:tab pos="239994" algn="l"/>
              </a:tabLst>
              <a:defRPr/>
            </a:pPr>
            <a:r>
              <a:rPr lang="en-US" sz="1600" b="1" dirty="0">
                <a:solidFill>
                  <a:schemeClr val="tx2"/>
                </a:solidFill>
                <a:latin typeface="Nokia Pure Text Light"/>
              </a:rPr>
              <a:t>Deepfield Defender Mitigation System</a:t>
            </a:r>
            <a:r>
              <a:rPr lang="en-BE" sz="1600" b="1" dirty="0">
                <a:solidFill>
                  <a:schemeClr val="tx2"/>
                </a:solidFill>
                <a:latin typeface="Nokia Pure Text Light"/>
              </a:rPr>
              <a:t> (DMS)</a:t>
            </a:r>
            <a:endParaRPr lang="en-US" sz="1600" b="1" dirty="0">
              <a:solidFill>
                <a:schemeClr val="tx2"/>
              </a:solidFill>
              <a:latin typeface="Nokia Pure Text Light"/>
            </a:endParaRPr>
          </a:p>
          <a:p>
            <a:pPr marL="228594" indent="-228594" defTabSz="239994" eaLnBrk="1" fontAlgn="auto" hangingPunct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39994" algn="l"/>
              </a:tabLst>
              <a:defRPr/>
            </a:pPr>
            <a:r>
              <a:rPr lang="en-US" sz="1600" dirty="0">
                <a:solidFill>
                  <a:schemeClr val="tx2"/>
                </a:solidFill>
                <a:latin typeface="Nokia Pure Text Light"/>
              </a:rPr>
              <a:t>Purpose-built DDoS mitigation appliance for offramp scrubbing</a:t>
            </a:r>
          </a:p>
          <a:p>
            <a:pPr marL="228594" indent="-228594" defTabSz="239994" eaLnBrk="1" fontAlgn="auto" hangingPunct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39994" algn="l"/>
              </a:tabLst>
              <a:defRPr/>
            </a:pPr>
            <a:r>
              <a:rPr lang="en-US" sz="1600" dirty="0">
                <a:solidFill>
                  <a:schemeClr val="tx2"/>
                </a:solidFill>
                <a:latin typeface="Nokia Pure Text Light"/>
              </a:rPr>
              <a:t>Powered by Nokia FP5 + Advanced Countermeasures Engine</a:t>
            </a:r>
          </a:p>
          <a:p>
            <a:pPr marL="228594" indent="-228594" defTabSz="239994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39994" algn="l"/>
              </a:tabLst>
            </a:pPr>
            <a:r>
              <a:rPr lang="en-US" sz="1600" dirty="0">
                <a:solidFill>
                  <a:schemeClr val="tx2"/>
                </a:solidFill>
                <a:latin typeface="Nokia Pure Text Light"/>
              </a:rPr>
              <a:t>Up to 2.8 </a:t>
            </a:r>
            <a:r>
              <a:rPr lang="en-US" sz="1600" dirty="0" err="1">
                <a:solidFill>
                  <a:schemeClr val="tx2"/>
                </a:solidFill>
                <a:latin typeface="Nokia Pure Text Light"/>
              </a:rPr>
              <a:t>Tbps</a:t>
            </a:r>
            <a:r>
              <a:rPr lang="en-US" sz="1600" dirty="0">
                <a:solidFill>
                  <a:schemeClr val="tx2"/>
                </a:solidFill>
                <a:latin typeface="Nokia Pure Text Light"/>
              </a:rPr>
              <a:t> mitigation capacity</a:t>
            </a:r>
            <a:endParaRPr lang="en-US" altLang="en-US" sz="1600" dirty="0">
              <a:solidFill>
                <a:srgbClr val="001135"/>
              </a:solidFill>
              <a:latin typeface="Nokia Pure Text Light"/>
            </a:endParaRPr>
          </a:p>
          <a:p>
            <a:pPr defTabSz="239994" eaLnBrk="1" fontAlgn="auto" hangingPunct="1">
              <a:spcBef>
                <a:spcPts val="0"/>
              </a:spcBef>
              <a:spcAft>
                <a:spcPts val="400"/>
              </a:spcAft>
              <a:tabLst>
                <a:tab pos="239994" algn="l"/>
              </a:tabLst>
              <a:defRPr/>
            </a:pPr>
            <a:endParaRPr lang="en-US" sz="1600" dirty="0">
              <a:solidFill>
                <a:schemeClr val="tx2"/>
              </a:solidFill>
              <a:latin typeface="Nokia Pure Text Light"/>
            </a:endParaRPr>
          </a:p>
        </p:txBody>
      </p:sp>
    </p:spTree>
    <p:extLst>
      <p:ext uri="{BB962C8B-B14F-4D97-AF65-F5344CB8AC3E}">
        <p14:creationId xmlns:p14="http://schemas.microsoft.com/office/powerpoint/2010/main" val="2547561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1004F-E791-1C0A-01AF-66A00B58E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A0E0437-EEA2-BD7C-95AA-A76A7B4B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511" y="-183354"/>
            <a:ext cx="8259341" cy="2347384"/>
          </a:xfrm>
        </p:spPr>
        <p:txBody>
          <a:bodyPr/>
          <a:lstStyle/>
          <a:p>
            <a:r>
              <a:rPr lang="en-GB" sz="4000" dirty="0"/>
              <a:t>Quantum computing could be ready for prime time within </a:t>
            </a:r>
            <a:r>
              <a:rPr lang="en-GB" sz="4000" dirty="0">
                <a:solidFill>
                  <a:schemeClr val="accent3"/>
                </a:solidFill>
              </a:rPr>
              <a:t>3 to 5 Years</a:t>
            </a:r>
            <a:r>
              <a:rPr lang="en-GB" sz="4000" dirty="0"/>
              <a:t>. </a:t>
            </a:r>
            <a:br>
              <a:rPr lang="en-GB" sz="4000" dirty="0"/>
            </a:br>
            <a:endParaRPr lang="en-GB" sz="4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5C4461-68AD-F3FA-C255-986A79BAC1B1}"/>
              </a:ext>
            </a:extLst>
          </p:cNvPr>
          <p:cNvGrpSpPr/>
          <p:nvPr/>
        </p:nvGrpSpPr>
        <p:grpSpPr>
          <a:xfrm>
            <a:off x="9283539" y="649921"/>
            <a:ext cx="2908461" cy="2908461"/>
            <a:chOff x="6168380" y="746338"/>
            <a:chExt cx="2181346" cy="218134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F809A49-5038-516A-CE87-2EAACB4B557B}"/>
                </a:ext>
              </a:extLst>
            </p:cNvPr>
            <p:cNvSpPr/>
            <p:nvPr/>
          </p:nvSpPr>
          <p:spPr>
            <a:xfrm>
              <a:off x="6184232" y="778042"/>
              <a:ext cx="2149642" cy="214964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GB" sz="1600" dirty="0">
                <a:solidFill>
                  <a:srgbClr val="FFFFFF"/>
                </a:solidFill>
                <a:latin typeface="Nokia Pure Text Light"/>
              </a:endParaRPr>
            </a:p>
          </p:txBody>
        </p:sp>
        <p:pic>
          <p:nvPicPr>
            <p:cNvPr id="6" name="Picture 5" descr="A person in a suit and tie&#10;&#10;AI-generated content may be incorrect.">
              <a:extLst>
                <a:ext uri="{FF2B5EF4-FFF2-40B4-BE49-F238E27FC236}">
                  <a16:creationId xmlns:a16="http://schemas.microsoft.com/office/drawing/2014/main" id="{EFFC37C0-A502-E39E-29CF-BE0BCE2DD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8380" y="746338"/>
              <a:ext cx="2181346" cy="2181346"/>
            </a:xfrm>
            <a:prstGeom prst="ellipse">
              <a:avLst/>
            </a:prstGeom>
            <a:solidFill>
              <a:schemeClr val="accent3"/>
            </a:solidFill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40EEC4E-C0E1-EE19-F3AC-1AB5221F56B3}"/>
              </a:ext>
            </a:extLst>
          </p:cNvPr>
          <p:cNvSpPr txBox="1"/>
          <p:nvPr/>
        </p:nvSpPr>
        <p:spPr>
          <a:xfrm>
            <a:off x="4415105" y="1638425"/>
            <a:ext cx="4688784" cy="28732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defTabSz="239994" eaLnBrk="1" fontAlgn="auto" hangingPunct="1">
              <a:spcBef>
                <a:spcPts val="0"/>
              </a:spcBef>
              <a:spcAft>
                <a:spcPts val="0"/>
              </a:spcAft>
              <a:tabLst>
                <a:tab pos="239994" algn="l"/>
              </a:tabLst>
              <a:defRPr/>
            </a:pPr>
            <a:r>
              <a:rPr lang="en-GB" sz="1867" dirty="0">
                <a:solidFill>
                  <a:srgbClr val="FFFFFF"/>
                </a:solidFill>
                <a:latin typeface="Nokia Pure Text Light"/>
              </a:rPr>
              <a:t>- Bill Gates in the Motley Fool– Feb 13,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AFD210-7593-C24D-ABE9-9A44AC1A1A1B}"/>
              </a:ext>
            </a:extLst>
          </p:cNvPr>
          <p:cNvSpPr txBox="1"/>
          <p:nvPr/>
        </p:nvSpPr>
        <p:spPr>
          <a:xfrm>
            <a:off x="709472" y="-527007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defTabSz="239994" eaLnBrk="1" fontAlgn="auto" hangingPunct="1">
              <a:spcBef>
                <a:spcPts val="0"/>
              </a:spcBef>
              <a:spcAft>
                <a:spcPts val="0"/>
              </a:spcAft>
              <a:tabLst>
                <a:tab pos="239994" algn="l"/>
              </a:tabLst>
              <a:defRPr/>
            </a:pPr>
            <a:r>
              <a:rPr lang="en-GB" sz="18400" dirty="0">
                <a:solidFill>
                  <a:srgbClr val="FFFFFF"/>
                </a:solidFill>
                <a:latin typeface="Nokia Pure Headline Light"/>
              </a:rPr>
              <a:t>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37D8D8-91AB-484C-DB65-04F9441D5E05}"/>
              </a:ext>
            </a:extLst>
          </p:cNvPr>
          <p:cNvSpPr txBox="1"/>
          <p:nvPr/>
        </p:nvSpPr>
        <p:spPr>
          <a:xfrm>
            <a:off x="7638820" y="468268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defTabSz="239994" eaLnBrk="1" fontAlgn="auto" hangingPunct="1">
              <a:spcBef>
                <a:spcPts val="0"/>
              </a:spcBef>
              <a:spcAft>
                <a:spcPts val="0"/>
              </a:spcAft>
              <a:tabLst>
                <a:tab pos="239994" algn="l"/>
              </a:tabLst>
              <a:defRPr/>
            </a:pPr>
            <a:r>
              <a:rPr lang="en-GB" sz="18400" dirty="0">
                <a:solidFill>
                  <a:srgbClr val="FFFFFF"/>
                </a:solidFill>
                <a:latin typeface="Nokia Pure Headline Light"/>
              </a:rPr>
              <a:t>“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3546D5-698E-5789-F255-6EE5103C1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360" y="2606375"/>
            <a:ext cx="4334735" cy="38518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B25FB8-F025-CB75-2976-1D940A938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5855" y="5219575"/>
            <a:ext cx="4753649" cy="8224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F9129D-AF01-0B6B-376C-AE718E586542}"/>
              </a:ext>
            </a:extLst>
          </p:cNvPr>
          <p:cNvSpPr txBox="1"/>
          <p:nvPr/>
        </p:nvSpPr>
        <p:spPr>
          <a:xfrm>
            <a:off x="6605855" y="4837631"/>
            <a:ext cx="798295" cy="28732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defTabSz="239994" eaLnBrk="1" fontAlgn="auto" hangingPunct="1">
              <a:spcBef>
                <a:spcPts val="0"/>
              </a:spcBef>
              <a:spcAft>
                <a:spcPts val="0"/>
              </a:spcAft>
              <a:tabLst>
                <a:tab pos="239994" algn="l"/>
              </a:tabLst>
              <a:defRPr/>
            </a:pPr>
            <a:r>
              <a:rPr lang="en-GB" sz="1867" dirty="0">
                <a:solidFill>
                  <a:srgbClr val="FFFFFF"/>
                </a:solidFill>
                <a:latin typeface="Nokia Pure Text Light"/>
              </a:rPr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4287310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9B3F2F-34D5-6607-CD0C-7C0641CBE728}"/>
              </a:ext>
            </a:extLst>
          </p:cNvPr>
          <p:cNvSpPr txBox="1"/>
          <p:nvPr/>
        </p:nvSpPr>
        <p:spPr>
          <a:xfrm>
            <a:off x="7602526" y="2789273"/>
            <a:ext cx="2087110" cy="28732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ctr" defTabSz="179996">
              <a:tabLst>
                <a:tab pos="179996" algn="l"/>
              </a:tabLst>
              <a:defRPr sz="1350">
                <a:solidFill>
                  <a:schemeClr val="accent1"/>
                </a:solidFill>
                <a:latin typeface="Nokia Pure Headline Ultra Light" panose="020B0204040602060303" pitchFamily="34" charset="0"/>
              </a:defRPr>
            </a:lvl1pPr>
          </a:lstStyle>
          <a:p>
            <a:pPr defTabSz="239983">
              <a:tabLst>
                <a:tab pos="239983" algn="l"/>
              </a:tabLst>
              <a:defRPr/>
            </a:pPr>
            <a:r>
              <a:rPr lang="en-CA" sz="1867" kern="0" dirty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rPr>
              <a:t>Quantum-safe keys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428B8E-D382-D319-D1B8-CF54203D9949}"/>
              </a:ext>
            </a:extLst>
          </p:cNvPr>
          <p:cNvSpPr txBox="1"/>
          <p:nvPr/>
        </p:nvSpPr>
        <p:spPr>
          <a:xfrm>
            <a:off x="7650619" y="5989254"/>
            <a:ext cx="2763577" cy="28732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 defTabSz="239983">
              <a:tabLst>
                <a:tab pos="239983" algn="l"/>
              </a:tabLst>
              <a:defRPr/>
            </a:pPr>
            <a:r>
              <a:rPr lang="en-CA" sz="1867" dirty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rPr>
              <a:t>Quantum-safe encryption</a:t>
            </a: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098EC992-B094-33A5-C35D-EDE40B85DD7A}"/>
              </a:ext>
            </a:extLst>
          </p:cNvPr>
          <p:cNvSpPr/>
          <p:nvPr/>
        </p:nvSpPr>
        <p:spPr>
          <a:xfrm>
            <a:off x="3933947" y="1787132"/>
            <a:ext cx="3241554" cy="410722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219140">
              <a:spcAft>
                <a:spcPts val="400"/>
              </a:spcAft>
              <a:buSzPct val="100000"/>
              <a:defRPr/>
            </a:pPr>
            <a:endParaRPr lang="en-US" sz="1600" kern="0">
              <a:solidFill>
                <a:srgbClr val="001135"/>
              </a:solidFill>
              <a:latin typeface="Nokia Pure Text Ligh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B8B97B-2245-1D56-5AE0-90C987A27E8E}"/>
              </a:ext>
            </a:extLst>
          </p:cNvPr>
          <p:cNvGrpSpPr/>
          <p:nvPr/>
        </p:nvGrpSpPr>
        <p:grpSpPr>
          <a:xfrm>
            <a:off x="5950128" y="4276586"/>
            <a:ext cx="871472" cy="1184084"/>
            <a:chOff x="4693590" y="3099594"/>
            <a:chExt cx="653604" cy="888063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49D817DF-A517-CDDD-6755-6905B4F6A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93590" y="3099594"/>
              <a:ext cx="653604" cy="65360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3AE287-8102-2D5D-CBB6-57155412A864}"/>
                </a:ext>
              </a:extLst>
            </p:cNvPr>
            <p:cNvSpPr txBox="1"/>
            <p:nvPr/>
          </p:nvSpPr>
          <p:spPr>
            <a:xfrm>
              <a:off x="4961483" y="3818332"/>
              <a:ext cx="117821" cy="1693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239983">
                <a:tabLst>
                  <a:tab pos="239983" algn="l"/>
                </a:tabLst>
                <a:defRPr/>
              </a:pPr>
              <a:r>
                <a:rPr lang="en-CA" sz="1467" kern="0">
                  <a:solidFill>
                    <a:srgbClr val="001135"/>
                  </a:solidFill>
                  <a:latin typeface="Nokia Pure Text" panose="020B0503020202020204" pitchFamily="34" charset="0"/>
                  <a:ea typeface="Nokia Pure Text" panose="020B0503020202020204" pitchFamily="34" charset="0"/>
                </a:rPr>
                <a:t>IP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2F43B44-6135-6593-6DA2-F5626377EB45}"/>
              </a:ext>
            </a:extLst>
          </p:cNvPr>
          <p:cNvSpPr txBox="1"/>
          <p:nvPr/>
        </p:nvSpPr>
        <p:spPr>
          <a:xfrm>
            <a:off x="5840844" y="2215699"/>
            <a:ext cx="1090042" cy="45153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 defTabSz="239983">
              <a:tabLst>
                <a:tab pos="239983" algn="l"/>
              </a:tabLst>
              <a:defRPr/>
            </a:pPr>
            <a:r>
              <a:rPr lang="en-CA" sz="1467" kern="0">
                <a:solidFill>
                  <a:srgbClr val="001135"/>
                </a:solidFill>
                <a:latin typeface="Nokia Pure Text" panose="020B0503020202020204" pitchFamily="34" charset="0"/>
                <a:ea typeface="Nokia Pure Text" panose="020B0503020202020204" pitchFamily="34" charset="0"/>
              </a:rPr>
              <a:t>Mathematics</a:t>
            </a:r>
          </a:p>
          <a:p>
            <a:pPr algn="ctr" defTabSz="239983">
              <a:tabLst>
                <a:tab pos="239983" algn="l"/>
              </a:tabLst>
              <a:defRPr/>
            </a:pPr>
            <a:r>
              <a:rPr lang="en-CA" sz="1467" kern="0">
                <a:solidFill>
                  <a:srgbClr val="001135"/>
                </a:solidFill>
                <a:latin typeface="Nokia Pure Text" panose="020B0503020202020204" pitchFamily="34" charset="0"/>
                <a:ea typeface="Nokia Pure Text" panose="020B0503020202020204" pitchFamily="34" charset="0"/>
              </a:rPr>
              <a:t>(PKI/PQC)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E3FED9-A77A-E4CC-5712-882E22C40D6E}"/>
              </a:ext>
            </a:extLst>
          </p:cNvPr>
          <p:cNvGrpSpPr/>
          <p:nvPr/>
        </p:nvGrpSpPr>
        <p:grpSpPr>
          <a:xfrm>
            <a:off x="4206140" y="4276586"/>
            <a:ext cx="871472" cy="1184084"/>
            <a:chOff x="3637348" y="3099594"/>
            <a:chExt cx="653604" cy="888063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79695E0D-272E-CDA4-BE5D-0D65CC6DA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37348" y="3099594"/>
              <a:ext cx="653604" cy="65360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C16A5A-742E-F148-2BAD-D5A37BBD5F95}"/>
                </a:ext>
              </a:extLst>
            </p:cNvPr>
            <p:cNvSpPr txBox="1"/>
            <p:nvPr/>
          </p:nvSpPr>
          <p:spPr>
            <a:xfrm>
              <a:off x="3738127" y="3818332"/>
              <a:ext cx="452047" cy="1693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239983">
                <a:tabLst>
                  <a:tab pos="239983" algn="l"/>
                </a:tabLst>
                <a:defRPr/>
              </a:pPr>
              <a:r>
                <a:rPr lang="en-CA" sz="1467" kern="0">
                  <a:solidFill>
                    <a:srgbClr val="001135"/>
                  </a:solidFill>
                  <a:latin typeface="Nokia Pure Text" panose="020B0503020202020204" pitchFamily="34" charset="0"/>
                  <a:ea typeface="Nokia Pure Text" panose="020B0503020202020204" pitchFamily="34" charset="0"/>
                </a:rPr>
                <a:t>Optical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282364C-7B76-23B3-B5AD-E120017204BD}"/>
              </a:ext>
            </a:extLst>
          </p:cNvPr>
          <p:cNvSpPr txBox="1"/>
          <p:nvPr/>
        </p:nvSpPr>
        <p:spPr>
          <a:xfrm>
            <a:off x="4029530" y="2215699"/>
            <a:ext cx="1224694" cy="45153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 defTabSz="239983">
              <a:tabLst>
                <a:tab pos="239983" algn="l"/>
              </a:tabLst>
              <a:defRPr/>
            </a:pPr>
            <a:r>
              <a:rPr lang="en-CA" sz="1467" kern="0">
                <a:solidFill>
                  <a:srgbClr val="001135"/>
                </a:solidFill>
                <a:latin typeface="Nokia Pure Text" panose="020B0503020202020204" pitchFamily="34" charset="0"/>
                <a:ea typeface="Nokia Pure Text" panose="020B0503020202020204" pitchFamily="34" charset="0"/>
              </a:rPr>
              <a:t>Physics</a:t>
            </a:r>
          </a:p>
          <a:p>
            <a:pPr algn="ctr" defTabSz="239983">
              <a:tabLst>
                <a:tab pos="239983" algn="l"/>
              </a:tabLst>
              <a:defRPr/>
            </a:pPr>
            <a:r>
              <a:rPr lang="en-CA" sz="1467" kern="0">
                <a:solidFill>
                  <a:srgbClr val="001135"/>
                </a:solidFill>
                <a:latin typeface="Nokia Pure Text" panose="020B0503020202020204" pitchFamily="34" charset="0"/>
                <a:ea typeface="Nokia Pure Text" panose="020B0503020202020204" pitchFamily="34" charset="0"/>
              </a:rPr>
              <a:t>(PSK and QKD)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68CA33-F248-24C1-5125-976BFA922014}"/>
              </a:ext>
            </a:extLst>
          </p:cNvPr>
          <p:cNvGrpSpPr/>
          <p:nvPr/>
        </p:nvGrpSpPr>
        <p:grpSpPr>
          <a:xfrm>
            <a:off x="1241780" y="1796965"/>
            <a:ext cx="2304769" cy="4107225"/>
            <a:chOff x="405524" y="1347722"/>
            <a:chExt cx="1945481" cy="3118697"/>
          </a:xfrm>
          <a:solidFill>
            <a:schemeClr val="accent2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F770853-C179-9846-AB6A-2F7E1C769226}"/>
                </a:ext>
              </a:extLst>
            </p:cNvPr>
            <p:cNvSpPr/>
            <p:nvPr/>
          </p:nvSpPr>
          <p:spPr>
            <a:xfrm>
              <a:off x="405524" y="1347722"/>
              <a:ext cx="1945481" cy="938278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789967">
                <a:spcAft>
                  <a:spcPts val="133"/>
                </a:spcAft>
                <a:buSzPct val="100000"/>
                <a:defRPr/>
              </a:pPr>
              <a:r>
                <a:rPr lang="en-US" kern="0">
                  <a:solidFill>
                    <a:srgbClr val="FFFFFF"/>
                  </a:solidFill>
                  <a:latin typeface="Nokia Pure Text" panose="020B0503020202020204" pitchFamily="34" charset="0"/>
                  <a:ea typeface="Nokia Pure Text" panose="020B0503020202020204" pitchFamily="34" charset="0"/>
                </a:rPr>
                <a:t>Adapt</a:t>
              </a:r>
            </a:p>
            <a:p>
              <a:pPr defTabSz="789967">
                <a:spcAft>
                  <a:spcPts val="133"/>
                </a:spcAft>
                <a:buSzPct val="100000"/>
                <a:defRPr/>
              </a:pPr>
              <a:r>
                <a:rPr lang="en-US" sz="1600" kern="0">
                  <a:solidFill>
                    <a:srgbClr val="FFFFFF"/>
                  </a:solidFill>
                  <a:latin typeface="Nokia Pure Text Light"/>
                  <a:ea typeface="Nokia Pure Text" panose="020B0503020202020204" pitchFamily="34" charset="0"/>
                </a:rPr>
                <a:t>to your </a:t>
              </a:r>
              <a:br>
                <a:rPr lang="en-US" sz="1600" kern="0">
                  <a:solidFill>
                    <a:srgbClr val="FFFFFF"/>
                  </a:solidFill>
                  <a:latin typeface="Nokia Pure Text Light"/>
                  <a:ea typeface="Nokia Pure Text" panose="020B0503020202020204" pitchFamily="34" charset="0"/>
                </a:rPr>
              </a:br>
              <a:r>
                <a:rPr lang="en-US" sz="1600" kern="0">
                  <a:solidFill>
                    <a:srgbClr val="FFFFFF"/>
                  </a:solidFill>
                  <a:latin typeface="Nokia Pure Text Light"/>
                  <a:ea typeface="Nokia Pure Text" panose="020B0503020202020204" pitchFamily="34" charset="0"/>
                </a:rPr>
                <a:t>business needs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A2FF96B-BEFF-36EF-4B8D-6A94BFF7545A}"/>
                </a:ext>
              </a:extLst>
            </p:cNvPr>
            <p:cNvSpPr/>
            <p:nvPr/>
          </p:nvSpPr>
          <p:spPr>
            <a:xfrm>
              <a:off x="405524" y="2437931"/>
              <a:ext cx="1945481" cy="938278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789967">
                <a:spcAft>
                  <a:spcPts val="133"/>
                </a:spcAft>
                <a:buSzPct val="100000"/>
                <a:defRPr/>
              </a:pPr>
              <a:r>
                <a:rPr lang="en-US" kern="0" dirty="0">
                  <a:solidFill>
                    <a:srgbClr val="FFFFFF"/>
                  </a:solidFill>
                  <a:latin typeface="Nokia Pure Text" panose="020B0503020202020204" pitchFamily="34" charset="0"/>
                  <a:ea typeface="Nokia Pure Text" panose="020B0503020202020204" pitchFamily="34" charset="0"/>
                </a:rPr>
                <a:t>Scale</a:t>
              </a:r>
            </a:p>
            <a:p>
              <a:pPr defTabSz="789967">
                <a:spcAft>
                  <a:spcPts val="133"/>
                </a:spcAft>
                <a:buSzPct val="100000"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Nokia Pure Text Light"/>
                  <a:ea typeface="Nokia Pure Text" panose="020B0503020202020204" pitchFamily="34" charset="0"/>
                </a:rPr>
                <a:t>your Quantum-Safe deployment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2B6D48-C10B-68E8-A35B-DF5E812F2CD8}"/>
                </a:ext>
              </a:extLst>
            </p:cNvPr>
            <p:cNvSpPr/>
            <p:nvPr/>
          </p:nvSpPr>
          <p:spPr>
            <a:xfrm>
              <a:off x="405524" y="3528141"/>
              <a:ext cx="1945481" cy="938278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789967">
                <a:spcAft>
                  <a:spcPts val="133"/>
                </a:spcAft>
                <a:buSzPct val="100000"/>
                <a:defRPr/>
              </a:pPr>
              <a:r>
                <a:rPr lang="en-US" kern="0">
                  <a:solidFill>
                    <a:srgbClr val="FFFFFF"/>
                  </a:solidFill>
                  <a:latin typeface="Nokia Pure Text" panose="020B0503020202020204" pitchFamily="34" charset="0"/>
                  <a:ea typeface="Nokia Pure Text" panose="020B0503020202020204" pitchFamily="34" charset="0"/>
                </a:rPr>
                <a:t>Evolve</a:t>
              </a:r>
            </a:p>
            <a:p>
              <a:pPr defTabSz="789967">
                <a:spcAft>
                  <a:spcPts val="133"/>
                </a:spcAft>
                <a:buSzPct val="100000"/>
                <a:defRPr/>
              </a:pPr>
              <a:r>
                <a:rPr lang="en-US" sz="1600" kern="0">
                  <a:solidFill>
                    <a:srgbClr val="FFFFFF"/>
                  </a:solidFill>
                  <a:latin typeface="Nokia Pure Text Light"/>
                  <a:ea typeface="Nokia Pure Text" panose="020B0503020202020204" pitchFamily="34" charset="0"/>
                </a:rPr>
                <a:t>with the Quantum landscape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8A97830-85E7-7EE0-54B4-738C3D35E8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3113" y="4540684"/>
            <a:ext cx="205953" cy="23235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FCBC51C-8B59-2C1E-A3B5-1A6C85835D8A}"/>
              </a:ext>
            </a:extLst>
          </p:cNvPr>
          <p:cNvSpPr/>
          <p:nvPr/>
        </p:nvSpPr>
        <p:spPr>
          <a:xfrm>
            <a:off x="7755997" y="3540506"/>
            <a:ext cx="2552821" cy="44504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219140">
              <a:spcAft>
                <a:spcPts val="400"/>
              </a:spcAft>
              <a:buSzPct val="100000"/>
              <a:defRPr/>
            </a:pPr>
            <a:r>
              <a:rPr lang="en-US" sz="1600" kern="0">
                <a:solidFill>
                  <a:srgbClr val="FFFFFF"/>
                </a:solidFill>
                <a:latin typeface="Nokia Pure Text Light"/>
              </a:rPr>
              <a:t>Application encryption </a:t>
            </a:r>
          </a:p>
        </p:txBody>
      </p:sp>
      <p:sp>
        <p:nvSpPr>
          <p:cNvPr id="24" name="Isosceles Triangle 19">
            <a:extLst>
              <a:ext uri="{FF2B5EF4-FFF2-40B4-BE49-F238E27FC236}">
                <a16:creationId xmlns:a16="http://schemas.microsoft.com/office/drawing/2014/main" id="{B9A1345D-B756-86C1-D325-D262EE1CABB4}"/>
              </a:ext>
            </a:extLst>
          </p:cNvPr>
          <p:cNvSpPr/>
          <p:nvPr/>
        </p:nvSpPr>
        <p:spPr>
          <a:xfrm rot="16200000">
            <a:off x="6542883" y="4712596"/>
            <a:ext cx="1897813" cy="483043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219140">
              <a:spcAft>
                <a:spcPts val="400"/>
              </a:spcAft>
              <a:buSzPct val="100000"/>
              <a:defRPr/>
            </a:pPr>
            <a:endParaRPr lang="en-CA" sz="1600" kern="0">
              <a:solidFill>
                <a:srgbClr val="001135"/>
              </a:solidFill>
              <a:latin typeface="Nokia Pure Text Ligh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0C174BD-1E17-1245-B050-570FB21BB95E}"/>
              </a:ext>
            </a:extLst>
          </p:cNvPr>
          <p:cNvGrpSpPr/>
          <p:nvPr/>
        </p:nvGrpSpPr>
        <p:grpSpPr>
          <a:xfrm>
            <a:off x="7776865" y="4031760"/>
            <a:ext cx="2552821" cy="445041"/>
            <a:chOff x="8621782" y="4891966"/>
            <a:chExt cx="2552821" cy="445041"/>
          </a:xfrm>
          <a:solidFill>
            <a:schemeClr val="accent1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DC0B3FD-3E89-C16E-21D5-2E5C6DE096FD}"/>
                </a:ext>
              </a:extLst>
            </p:cNvPr>
            <p:cNvSpPr/>
            <p:nvPr/>
          </p:nvSpPr>
          <p:spPr>
            <a:xfrm>
              <a:off x="8621782" y="4891966"/>
              <a:ext cx="2552821" cy="445041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70">
                <a:buSzPct val="100000"/>
                <a:defRPr/>
              </a:pPr>
              <a:r>
                <a:rPr lang="en-US" sz="1400">
                  <a:solidFill>
                    <a:srgbClr val="FFFFFF"/>
                  </a:solidFill>
                  <a:latin typeface="Nokia Pure Text Light"/>
                </a:rPr>
                <a:t>IP layer (ANYsec/IPsec)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5992D40-3EFC-A021-020F-819E96913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85921" y="4986316"/>
              <a:ext cx="205953" cy="232357"/>
            </a:xfrm>
            <a:prstGeom prst="rect">
              <a:avLst/>
            </a:prstGeom>
            <a:grpFill/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A9641B9-78B8-58DD-B849-4F17972ED6DE}"/>
              </a:ext>
            </a:extLst>
          </p:cNvPr>
          <p:cNvGrpSpPr/>
          <p:nvPr/>
        </p:nvGrpSpPr>
        <p:grpSpPr>
          <a:xfrm>
            <a:off x="7788273" y="4501442"/>
            <a:ext cx="2552821" cy="445041"/>
            <a:chOff x="8621782" y="4891966"/>
            <a:chExt cx="2552821" cy="445041"/>
          </a:xfrm>
          <a:solidFill>
            <a:schemeClr val="accent1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134C73-B3F2-A19E-BDCF-7E8F7C336E6F}"/>
                </a:ext>
              </a:extLst>
            </p:cNvPr>
            <p:cNvSpPr/>
            <p:nvPr/>
          </p:nvSpPr>
          <p:spPr>
            <a:xfrm>
              <a:off x="8621782" y="4891966"/>
              <a:ext cx="2552821" cy="445041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70">
                <a:buSzPct val="100000"/>
                <a:defRPr/>
              </a:pPr>
              <a:r>
                <a:rPr lang="en-US" sz="1400" dirty="0">
                  <a:solidFill>
                    <a:srgbClr val="FFFFFF"/>
                  </a:solidFill>
                  <a:latin typeface="Nokia Pure Text Light"/>
                </a:rPr>
                <a:t>MPLS layer (</a:t>
              </a:r>
              <a:r>
                <a:rPr lang="en-US" sz="1400" dirty="0" err="1">
                  <a:solidFill>
                    <a:srgbClr val="FFFFFF"/>
                  </a:solidFill>
                  <a:latin typeface="Nokia Pure Text Light"/>
                </a:rPr>
                <a:t>ANYsec</a:t>
              </a:r>
              <a:r>
                <a:rPr lang="en-US" sz="1400" dirty="0">
                  <a:solidFill>
                    <a:srgbClr val="FFFFFF"/>
                  </a:solidFill>
                  <a:latin typeface="Nokia Pure Text Light"/>
                </a:rPr>
                <a:t>)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B5B083B-F2BA-DF27-B60F-D87E246DE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85921" y="4986316"/>
              <a:ext cx="205953" cy="232357"/>
            </a:xfrm>
            <a:prstGeom prst="rect">
              <a:avLst/>
            </a:prstGeom>
            <a:grpFill/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EB7AB14-2109-5A76-8ADE-E3C0EDF94E6C}"/>
              </a:ext>
            </a:extLst>
          </p:cNvPr>
          <p:cNvGrpSpPr/>
          <p:nvPr/>
        </p:nvGrpSpPr>
        <p:grpSpPr>
          <a:xfrm>
            <a:off x="7788273" y="4969354"/>
            <a:ext cx="2552821" cy="445041"/>
            <a:chOff x="8621782" y="4891966"/>
            <a:chExt cx="2552821" cy="445041"/>
          </a:xfrm>
          <a:solidFill>
            <a:schemeClr val="accent1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2982CF4-07AE-12A0-1522-E05849E707A4}"/>
                </a:ext>
              </a:extLst>
            </p:cNvPr>
            <p:cNvSpPr/>
            <p:nvPr/>
          </p:nvSpPr>
          <p:spPr>
            <a:xfrm>
              <a:off x="8621782" y="4891966"/>
              <a:ext cx="2552821" cy="445041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70">
                <a:buSzPct val="100000"/>
                <a:defRPr/>
              </a:pPr>
              <a:r>
                <a:rPr lang="en-US" sz="1400" dirty="0">
                  <a:solidFill>
                    <a:srgbClr val="FFFFFF"/>
                  </a:solidFill>
                  <a:latin typeface="Nokia Pure Text Light"/>
                </a:rPr>
                <a:t>Ethernet layer (MACsec)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4D63F2D-7F85-9101-3CED-7D6902C3C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85921" y="4986316"/>
              <a:ext cx="205953" cy="232357"/>
            </a:xfrm>
            <a:prstGeom prst="rect">
              <a:avLst/>
            </a:prstGeom>
            <a:grpFill/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05BFA2E-8212-6E26-4CFB-FDF645313C30}"/>
              </a:ext>
            </a:extLst>
          </p:cNvPr>
          <p:cNvGrpSpPr/>
          <p:nvPr/>
        </p:nvGrpSpPr>
        <p:grpSpPr>
          <a:xfrm>
            <a:off x="7788273" y="5438322"/>
            <a:ext cx="2552821" cy="445041"/>
            <a:chOff x="8621782" y="4891966"/>
            <a:chExt cx="2552821" cy="445041"/>
          </a:xfrm>
          <a:solidFill>
            <a:schemeClr val="bg1">
              <a:lumMod val="75000"/>
            </a:schemeClr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F78AB7B-484C-5D52-6F07-53FE4E6E04E8}"/>
                </a:ext>
              </a:extLst>
            </p:cNvPr>
            <p:cNvSpPr/>
            <p:nvPr/>
          </p:nvSpPr>
          <p:spPr>
            <a:xfrm>
              <a:off x="8621782" y="4891966"/>
              <a:ext cx="2552821" cy="445041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219140">
                <a:spcAft>
                  <a:spcPts val="400"/>
                </a:spcAft>
                <a:buSzPct val="100000"/>
                <a:defRPr/>
              </a:pPr>
              <a:r>
                <a:rPr lang="en-US" sz="1400" dirty="0">
                  <a:solidFill>
                    <a:srgbClr val="FFFFFF"/>
                  </a:solidFill>
                  <a:latin typeface="Nokia Pure Text Light"/>
                </a:rPr>
                <a:t>Physical layer (OTNsec)</a:t>
              </a:r>
              <a:endParaRPr lang="en-US" sz="1400" kern="0" dirty="0">
                <a:solidFill>
                  <a:srgbClr val="FFFFFF"/>
                </a:solidFill>
                <a:latin typeface="Nokia Pure Text Light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E4A3C93-6BE6-49ED-7E87-F8A9969F3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85921" y="4986316"/>
              <a:ext cx="205953" cy="232357"/>
            </a:xfrm>
            <a:prstGeom prst="rect">
              <a:avLst/>
            </a:prstGeom>
            <a:grpFill/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79512A71-77FC-7ED1-FF0C-42935C2B1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8528" y="3647911"/>
            <a:ext cx="205953" cy="23235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952760CC-4729-7DE9-E007-EC3E0FB661AD}"/>
              </a:ext>
            </a:extLst>
          </p:cNvPr>
          <p:cNvGrpSpPr/>
          <p:nvPr/>
        </p:nvGrpSpPr>
        <p:grpSpPr>
          <a:xfrm>
            <a:off x="5790854" y="2727219"/>
            <a:ext cx="1269391" cy="576419"/>
            <a:chOff x="6252287" y="2727218"/>
            <a:chExt cx="1269390" cy="57641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2784998-931F-7163-D7C0-C3D3E7EBA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52287" y="2727218"/>
              <a:ext cx="622690" cy="576419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C4477C5-5968-1350-EA13-11933A683169}"/>
                </a:ext>
              </a:extLst>
            </p:cNvPr>
            <p:cNvGrpSpPr/>
            <p:nvPr/>
          </p:nvGrpSpPr>
          <p:grpSpPr>
            <a:xfrm>
              <a:off x="6932256" y="2733598"/>
              <a:ext cx="589421" cy="567489"/>
              <a:chOff x="5644860" y="2214225"/>
              <a:chExt cx="487926" cy="495593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1C85AF73-DD8E-30DE-7ABF-38BDBD894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44860" y="2224727"/>
                <a:ext cx="485090" cy="485091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D53AC34-7EBF-D481-7DAD-2CBCD2666D85}"/>
                  </a:ext>
                </a:extLst>
              </p:cNvPr>
              <p:cNvSpPr/>
              <p:nvPr/>
            </p:nvSpPr>
            <p:spPr>
              <a:xfrm>
                <a:off x="5646065" y="2214225"/>
                <a:ext cx="486721" cy="48936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377">
                  <a:spcAft>
                    <a:spcPts val="400"/>
                  </a:spcAft>
                  <a:buSzPct val="100000"/>
                </a:pPr>
                <a:endParaRPr lang="en-US" sz="1467">
                  <a:solidFill>
                    <a:srgbClr val="666666"/>
                  </a:solidFill>
                  <a:latin typeface="Nokia Pure Text Light"/>
                </a:endParaRPr>
              </a:p>
            </p:txBody>
          </p:sp>
          <p:grpSp>
            <p:nvGrpSpPr>
              <p:cNvPr id="43" name="Group 119">
                <a:extLst>
                  <a:ext uri="{FF2B5EF4-FFF2-40B4-BE49-F238E27FC236}">
                    <a16:creationId xmlns:a16="http://schemas.microsoft.com/office/drawing/2014/main" id="{5AF83D42-182F-E6E4-BFC0-1E6CC825F84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720951" y="2386634"/>
                <a:ext cx="336098" cy="156069"/>
                <a:chOff x="2623" y="1504"/>
                <a:chExt cx="519" cy="241"/>
              </a:xfrm>
              <a:noFill/>
            </p:grpSpPr>
            <p:sp>
              <p:nvSpPr>
                <p:cNvPr id="44" name="Freeform 120">
                  <a:extLst>
                    <a:ext uri="{FF2B5EF4-FFF2-40B4-BE49-F238E27FC236}">
                      <a16:creationId xmlns:a16="http://schemas.microsoft.com/office/drawing/2014/main" id="{EC1C2F2D-713E-C23E-CA4E-C1B193F948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3" y="1504"/>
                  <a:ext cx="519" cy="241"/>
                </a:xfrm>
                <a:custGeom>
                  <a:avLst/>
                  <a:gdLst>
                    <a:gd name="T0" fmla="*/ 97 w 106"/>
                    <a:gd name="T1" fmla="*/ 16 h 49"/>
                    <a:gd name="T2" fmla="*/ 48 w 106"/>
                    <a:gd name="T3" fmla="*/ 16 h 49"/>
                    <a:gd name="T4" fmla="*/ 25 w 106"/>
                    <a:gd name="T5" fmla="*/ 0 h 49"/>
                    <a:gd name="T6" fmla="*/ 0 w 106"/>
                    <a:gd name="T7" fmla="*/ 24 h 49"/>
                    <a:gd name="T8" fmla="*/ 25 w 106"/>
                    <a:gd name="T9" fmla="*/ 49 h 49"/>
                    <a:gd name="T10" fmla="*/ 48 w 106"/>
                    <a:gd name="T11" fmla="*/ 33 h 49"/>
                    <a:gd name="T12" fmla="*/ 54 w 106"/>
                    <a:gd name="T13" fmla="*/ 33 h 49"/>
                    <a:gd name="T14" fmla="*/ 60 w 106"/>
                    <a:gd name="T15" fmla="*/ 26 h 49"/>
                    <a:gd name="T16" fmla="*/ 67 w 106"/>
                    <a:gd name="T17" fmla="*/ 33 h 49"/>
                    <a:gd name="T18" fmla="*/ 72 w 106"/>
                    <a:gd name="T19" fmla="*/ 26 h 49"/>
                    <a:gd name="T20" fmla="*/ 79 w 106"/>
                    <a:gd name="T21" fmla="*/ 33 h 49"/>
                    <a:gd name="T22" fmla="*/ 85 w 106"/>
                    <a:gd name="T23" fmla="*/ 26 h 49"/>
                    <a:gd name="T24" fmla="*/ 91 w 106"/>
                    <a:gd name="T25" fmla="*/ 33 h 49"/>
                    <a:gd name="T26" fmla="*/ 98 w 106"/>
                    <a:gd name="T27" fmla="*/ 33 h 49"/>
                    <a:gd name="T28" fmla="*/ 106 w 106"/>
                    <a:gd name="T29" fmla="*/ 24 h 49"/>
                    <a:gd name="T30" fmla="*/ 97 w 106"/>
                    <a:gd name="T31" fmla="*/ 16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6" h="49">
                      <a:moveTo>
                        <a:pt x="97" y="16"/>
                      </a:moveTo>
                      <a:cubicBezTo>
                        <a:pt x="48" y="16"/>
                        <a:pt x="48" y="16"/>
                        <a:pt x="48" y="16"/>
                      </a:cubicBezTo>
                      <a:cubicBezTo>
                        <a:pt x="44" y="7"/>
                        <a:pt x="35" y="0"/>
                        <a:pt x="25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38"/>
                        <a:pt x="11" y="49"/>
                        <a:pt x="25" y="49"/>
                      </a:cubicBezTo>
                      <a:cubicBezTo>
                        <a:pt x="35" y="49"/>
                        <a:pt x="44" y="42"/>
                        <a:pt x="48" y="33"/>
                      </a:cubicBezTo>
                      <a:cubicBezTo>
                        <a:pt x="54" y="33"/>
                        <a:pt x="54" y="33"/>
                        <a:pt x="54" y="33"/>
                      </a:cubicBezTo>
                      <a:cubicBezTo>
                        <a:pt x="60" y="26"/>
                        <a:pt x="60" y="26"/>
                        <a:pt x="60" y="26"/>
                      </a:cubicBezTo>
                      <a:cubicBezTo>
                        <a:pt x="67" y="33"/>
                        <a:pt x="67" y="33"/>
                        <a:pt x="67" y="33"/>
                      </a:cubicBezTo>
                      <a:cubicBezTo>
                        <a:pt x="72" y="26"/>
                        <a:pt x="72" y="26"/>
                        <a:pt x="72" y="26"/>
                      </a:cubicBezTo>
                      <a:cubicBezTo>
                        <a:pt x="79" y="33"/>
                        <a:pt x="79" y="33"/>
                        <a:pt x="79" y="33"/>
                      </a:cubicBezTo>
                      <a:cubicBezTo>
                        <a:pt x="85" y="26"/>
                        <a:pt x="85" y="26"/>
                        <a:pt x="85" y="26"/>
                      </a:cubicBezTo>
                      <a:cubicBezTo>
                        <a:pt x="91" y="33"/>
                        <a:pt x="91" y="33"/>
                        <a:pt x="91" y="33"/>
                      </a:cubicBezTo>
                      <a:cubicBezTo>
                        <a:pt x="98" y="33"/>
                        <a:pt x="98" y="33"/>
                        <a:pt x="98" y="33"/>
                      </a:cubicBezTo>
                      <a:cubicBezTo>
                        <a:pt x="106" y="24"/>
                        <a:pt x="106" y="24"/>
                        <a:pt x="106" y="24"/>
                      </a:cubicBezTo>
                      <a:lnTo>
                        <a:pt x="97" y="16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/>
                  <a:endParaRPr lang="en-US" sz="2133">
                    <a:solidFill>
                      <a:srgbClr val="001135"/>
                    </a:solidFill>
                    <a:latin typeface="Nokia Pure Text Light"/>
                  </a:endParaRPr>
                </a:p>
              </p:txBody>
            </p:sp>
            <p:sp>
              <p:nvSpPr>
                <p:cNvPr id="45" name="Oval 121">
                  <a:extLst>
                    <a:ext uri="{FF2B5EF4-FFF2-40B4-BE49-F238E27FC236}">
                      <a16:creationId xmlns:a16="http://schemas.microsoft.com/office/drawing/2014/main" id="{BD0EACB7-4E7F-FEFD-5910-76AD99A51D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67" y="1588"/>
                  <a:ext cx="68" cy="74"/>
                </a:xfrm>
                <a:prstGeom prst="ellipse">
                  <a:avLst/>
                </a:prstGeom>
                <a:grp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/>
                  <a:endParaRPr lang="en-US" sz="2133">
                    <a:solidFill>
                      <a:srgbClr val="001135"/>
                    </a:solidFill>
                    <a:latin typeface="Nokia Pure Text Light"/>
                  </a:endParaRPr>
                </a:p>
              </p:txBody>
            </p:sp>
          </p:grp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48BB5FF-2DAC-3D95-A605-F0EE548C9279}"/>
              </a:ext>
            </a:extLst>
          </p:cNvPr>
          <p:cNvGrpSpPr/>
          <p:nvPr/>
        </p:nvGrpSpPr>
        <p:grpSpPr>
          <a:xfrm>
            <a:off x="4016132" y="2722307"/>
            <a:ext cx="1269391" cy="576419"/>
            <a:chOff x="6252287" y="2727218"/>
            <a:chExt cx="1269390" cy="576419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7326FB8-5FF5-9150-AAEB-009584A8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52287" y="2727218"/>
              <a:ext cx="622690" cy="576419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A83D1B0-0D91-FF25-98FE-B6F1E0366E09}"/>
                </a:ext>
              </a:extLst>
            </p:cNvPr>
            <p:cNvGrpSpPr/>
            <p:nvPr/>
          </p:nvGrpSpPr>
          <p:grpSpPr>
            <a:xfrm>
              <a:off x="6932256" y="2733598"/>
              <a:ext cx="589421" cy="567489"/>
              <a:chOff x="5644860" y="2214225"/>
              <a:chExt cx="487926" cy="495593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44AC9D76-E723-0656-1BAF-12634B13A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44860" y="2224727"/>
                <a:ext cx="485090" cy="485091"/>
              </a:xfrm>
              <a:prstGeom prst="rect">
                <a:avLst/>
              </a:prstGeom>
            </p:spPr>
          </p:pic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4117F042-8187-F7F7-E259-75C534B21E57}"/>
                  </a:ext>
                </a:extLst>
              </p:cNvPr>
              <p:cNvSpPr/>
              <p:nvPr/>
            </p:nvSpPr>
            <p:spPr>
              <a:xfrm>
                <a:off x="5646065" y="2214225"/>
                <a:ext cx="486721" cy="48936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377">
                  <a:spcAft>
                    <a:spcPts val="400"/>
                  </a:spcAft>
                  <a:buSzPct val="100000"/>
                </a:pPr>
                <a:endParaRPr lang="en-US" sz="1467">
                  <a:solidFill>
                    <a:srgbClr val="666666"/>
                  </a:solidFill>
                  <a:latin typeface="Nokia Pure Text Light"/>
                </a:endParaRPr>
              </a:p>
            </p:txBody>
          </p:sp>
          <p:grpSp>
            <p:nvGrpSpPr>
              <p:cNvPr id="51" name="Group 119">
                <a:extLst>
                  <a:ext uri="{FF2B5EF4-FFF2-40B4-BE49-F238E27FC236}">
                    <a16:creationId xmlns:a16="http://schemas.microsoft.com/office/drawing/2014/main" id="{7A94A42A-0F15-E344-D865-DEBDD725B39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720951" y="2386634"/>
                <a:ext cx="336098" cy="156069"/>
                <a:chOff x="2623" y="1504"/>
                <a:chExt cx="519" cy="241"/>
              </a:xfrm>
              <a:noFill/>
            </p:grpSpPr>
            <p:sp>
              <p:nvSpPr>
                <p:cNvPr id="52" name="Freeform 120">
                  <a:extLst>
                    <a:ext uri="{FF2B5EF4-FFF2-40B4-BE49-F238E27FC236}">
                      <a16:creationId xmlns:a16="http://schemas.microsoft.com/office/drawing/2014/main" id="{4A7FA2F8-05EF-8F7F-BC03-4F582C84A8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3" y="1504"/>
                  <a:ext cx="519" cy="241"/>
                </a:xfrm>
                <a:custGeom>
                  <a:avLst/>
                  <a:gdLst>
                    <a:gd name="T0" fmla="*/ 97 w 106"/>
                    <a:gd name="T1" fmla="*/ 16 h 49"/>
                    <a:gd name="T2" fmla="*/ 48 w 106"/>
                    <a:gd name="T3" fmla="*/ 16 h 49"/>
                    <a:gd name="T4" fmla="*/ 25 w 106"/>
                    <a:gd name="T5" fmla="*/ 0 h 49"/>
                    <a:gd name="T6" fmla="*/ 0 w 106"/>
                    <a:gd name="T7" fmla="*/ 24 h 49"/>
                    <a:gd name="T8" fmla="*/ 25 w 106"/>
                    <a:gd name="T9" fmla="*/ 49 h 49"/>
                    <a:gd name="T10" fmla="*/ 48 w 106"/>
                    <a:gd name="T11" fmla="*/ 33 h 49"/>
                    <a:gd name="T12" fmla="*/ 54 w 106"/>
                    <a:gd name="T13" fmla="*/ 33 h 49"/>
                    <a:gd name="T14" fmla="*/ 60 w 106"/>
                    <a:gd name="T15" fmla="*/ 26 h 49"/>
                    <a:gd name="T16" fmla="*/ 67 w 106"/>
                    <a:gd name="T17" fmla="*/ 33 h 49"/>
                    <a:gd name="T18" fmla="*/ 72 w 106"/>
                    <a:gd name="T19" fmla="*/ 26 h 49"/>
                    <a:gd name="T20" fmla="*/ 79 w 106"/>
                    <a:gd name="T21" fmla="*/ 33 h 49"/>
                    <a:gd name="T22" fmla="*/ 85 w 106"/>
                    <a:gd name="T23" fmla="*/ 26 h 49"/>
                    <a:gd name="T24" fmla="*/ 91 w 106"/>
                    <a:gd name="T25" fmla="*/ 33 h 49"/>
                    <a:gd name="T26" fmla="*/ 98 w 106"/>
                    <a:gd name="T27" fmla="*/ 33 h 49"/>
                    <a:gd name="T28" fmla="*/ 106 w 106"/>
                    <a:gd name="T29" fmla="*/ 24 h 49"/>
                    <a:gd name="T30" fmla="*/ 97 w 106"/>
                    <a:gd name="T31" fmla="*/ 16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6" h="49">
                      <a:moveTo>
                        <a:pt x="97" y="16"/>
                      </a:moveTo>
                      <a:cubicBezTo>
                        <a:pt x="48" y="16"/>
                        <a:pt x="48" y="16"/>
                        <a:pt x="48" y="16"/>
                      </a:cubicBezTo>
                      <a:cubicBezTo>
                        <a:pt x="44" y="7"/>
                        <a:pt x="35" y="0"/>
                        <a:pt x="25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38"/>
                        <a:pt x="11" y="49"/>
                        <a:pt x="25" y="49"/>
                      </a:cubicBezTo>
                      <a:cubicBezTo>
                        <a:pt x="35" y="49"/>
                        <a:pt x="44" y="42"/>
                        <a:pt x="48" y="33"/>
                      </a:cubicBezTo>
                      <a:cubicBezTo>
                        <a:pt x="54" y="33"/>
                        <a:pt x="54" y="33"/>
                        <a:pt x="54" y="33"/>
                      </a:cubicBezTo>
                      <a:cubicBezTo>
                        <a:pt x="60" y="26"/>
                        <a:pt x="60" y="26"/>
                        <a:pt x="60" y="26"/>
                      </a:cubicBezTo>
                      <a:cubicBezTo>
                        <a:pt x="67" y="33"/>
                        <a:pt x="67" y="33"/>
                        <a:pt x="67" y="33"/>
                      </a:cubicBezTo>
                      <a:cubicBezTo>
                        <a:pt x="72" y="26"/>
                        <a:pt x="72" y="26"/>
                        <a:pt x="72" y="26"/>
                      </a:cubicBezTo>
                      <a:cubicBezTo>
                        <a:pt x="79" y="33"/>
                        <a:pt x="79" y="33"/>
                        <a:pt x="79" y="33"/>
                      </a:cubicBezTo>
                      <a:cubicBezTo>
                        <a:pt x="85" y="26"/>
                        <a:pt x="85" y="26"/>
                        <a:pt x="85" y="26"/>
                      </a:cubicBezTo>
                      <a:cubicBezTo>
                        <a:pt x="91" y="33"/>
                        <a:pt x="91" y="33"/>
                        <a:pt x="91" y="33"/>
                      </a:cubicBezTo>
                      <a:cubicBezTo>
                        <a:pt x="98" y="33"/>
                        <a:pt x="98" y="33"/>
                        <a:pt x="98" y="33"/>
                      </a:cubicBezTo>
                      <a:cubicBezTo>
                        <a:pt x="106" y="24"/>
                        <a:pt x="106" y="24"/>
                        <a:pt x="106" y="24"/>
                      </a:cubicBezTo>
                      <a:lnTo>
                        <a:pt x="97" y="16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/>
                  <a:endParaRPr lang="en-US" sz="2133">
                    <a:solidFill>
                      <a:srgbClr val="001135"/>
                    </a:solidFill>
                    <a:latin typeface="Nokia Pure Text Light"/>
                  </a:endParaRPr>
                </a:p>
              </p:txBody>
            </p:sp>
            <p:sp>
              <p:nvSpPr>
                <p:cNvPr id="53" name="Oval 121">
                  <a:extLst>
                    <a:ext uri="{FF2B5EF4-FFF2-40B4-BE49-F238E27FC236}">
                      <a16:creationId xmlns:a16="http://schemas.microsoft.com/office/drawing/2014/main" id="{F6F44536-A3EC-7BC2-ADB0-640DD3D6DA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67" y="1588"/>
                  <a:ext cx="68" cy="74"/>
                </a:xfrm>
                <a:prstGeom prst="ellipse">
                  <a:avLst/>
                </a:prstGeom>
                <a:grp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/>
                  <a:endParaRPr lang="en-US" sz="2133">
                    <a:solidFill>
                      <a:srgbClr val="001135"/>
                    </a:solidFill>
                    <a:latin typeface="Nokia Pure Text Light"/>
                  </a:endParaRPr>
                </a:p>
              </p:txBody>
            </p:sp>
          </p:grpSp>
        </p:grpSp>
      </p:grpSp>
      <p:sp>
        <p:nvSpPr>
          <p:cNvPr id="54" name="Title 53">
            <a:extLst>
              <a:ext uri="{FF2B5EF4-FFF2-40B4-BE49-F238E27FC236}">
                <a16:creationId xmlns:a16="http://schemas.microsoft.com/office/drawing/2014/main" id="{559BBA74-0151-3CB1-7527-E75C6BFE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Nokia quantum-safe networks</a:t>
            </a:r>
            <a:br>
              <a:rPr lang="en-CA" dirty="0"/>
            </a:br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8653E45D-98EC-97E0-8161-2E378866AE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Nokia Pure Headline Light"/>
              </a:rPr>
              <a:t>Delivers defense-in-depth quantum-safe IP solutions today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BE041E-DFBA-906B-3F38-0DE973ED53EF}"/>
              </a:ext>
            </a:extLst>
          </p:cNvPr>
          <p:cNvSpPr txBox="1"/>
          <p:nvPr/>
        </p:nvSpPr>
        <p:spPr>
          <a:xfrm>
            <a:off x="1841527" y="6413232"/>
            <a:ext cx="1463861" cy="256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67" dirty="0">
                <a:solidFill>
                  <a:schemeClr val="bg1"/>
                </a:solidFill>
              </a:rPr>
              <a:t>Nokia internal use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1A2C7A-1375-F005-3D93-0FF48AB2E43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2000" y="3911699"/>
            <a:ext cx="1226292" cy="781051"/>
          </a:xfrm>
          <a:prstGeom prst="rect">
            <a:avLst/>
          </a:prstGeom>
        </p:spPr>
      </p:pic>
      <p:pic>
        <p:nvPicPr>
          <p:cNvPr id="4" name="Picture 3" descr="A close up of a computer chip&#10;&#10;Description automatically generated">
            <a:extLst>
              <a:ext uri="{FF2B5EF4-FFF2-40B4-BE49-F238E27FC236}">
                <a16:creationId xmlns:a16="http://schemas.microsoft.com/office/drawing/2014/main" id="{ADC0596A-E6EB-5761-4199-5CCEE5F4FB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80" y="4476801"/>
            <a:ext cx="1257656" cy="872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39F0D5-9315-CE93-87D0-363CCD4F81B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634" t="9602" r="16003" b="11374"/>
          <a:stretch/>
        </p:blipFill>
        <p:spPr>
          <a:xfrm>
            <a:off x="10414196" y="5038133"/>
            <a:ext cx="1561346" cy="109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94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6BEEE-C4CD-4F8C-223A-4E46D50E4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E42998-DC97-4343-DD1E-9A1FB055A2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2034" y="1067871"/>
            <a:ext cx="3250639" cy="4158640"/>
          </a:xfrm>
        </p:spPr>
        <p:txBody>
          <a:bodyPr/>
          <a:lstStyle/>
          <a:p>
            <a:pPr marL="0" indent="0">
              <a:spcAft>
                <a:spcPts val="400"/>
              </a:spcAft>
              <a:buNone/>
            </a:pPr>
            <a:r>
              <a:rPr lang="en-US" sz="2133" dirty="0">
                <a:solidFill>
                  <a:srgbClr val="005AFF"/>
                </a:solidFill>
                <a:latin typeface="Nokia Pure Headline Light" panose="020B0304020202020204" pitchFamily="34" charset="0"/>
                <a:ea typeface="Nokia Pure Text Light" panose="020B0403020202020204" pitchFamily="34" charset="0"/>
                <a:cs typeface="Nokia Pure Headline"/>
              </a:rPr>
              <a:t>IP </a:t>
            </a:r>
            <a:r>
              <a:rPr lang="en-US" sz="2133" spc="-40" dirty="0">
                <a:solidFill>
                  <a:srgbClr val="005AFF"/>
                </a:solidFill>
                <a:latin typeface="Nokia Pure Headline Light" panose="020B0304020202020204" pitchFamily="34" charset="0"/>
                <a:ea typeface="Nokia Pure Text Light" panose="020B0403020202020204" pitchFamily="34" charset="0"/>
                <a:cs typeface="Nokia Pure Headline"/>
              </a:rPr>
              <a:t>Telecom</a:t>
            </a:r>
            <a:endParaRPr lang="en-US" sz="2133" dirty="0">
              <a:latin typeface="Nokia Pure Headline Light" panose="020B0304020202020204" pitchFamily="34" charset="0"/>
              <a:ea typeface="Nokia Pure Text Light" panose="020B0403020202020204" pitchFamily="34" charset="0"/>
              <a:cs typeface="Nokia Pure Headline"/>
            </a:endParaRPr>
          </a:p>
          <a:p>
            <a:pPr marL="260767" marR="76198" indent="-244681">
              <a:spcBef>
                <a:spcPts val="373"/>
              </a:spcBef>
              <a:spcAft>
                <a:spcPts val="400"/>
              </a:spcAft>
              <a:buSzPct val="75000"/>
              <a:tabLst>
                <a:tab pos="260767" algn="l"/>
              </a:tabLst>
            </a:pPr>
            <a:r>
              <a:rPr lang="en-US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Network</a:t>
            </a:r>
            <a:r>
              <a:rPr lang="en-US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includes</a:t>
            </a:r>
            <a:r>
              <a:rPr lang="en-US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multiple</a:t>
            </a:r>
            <a:r>
              <a:rPr lang="en-US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100</a:t>
            </a:r>
            <a:r>
              <a:rPr lang="en-US" sz="1067" spc="-3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Gbps </a:t>
            </a:r>
            <a:r>
              <a:rPr lang="en-US" sz="106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and</a:t>
            </a:r>
            <a:r>
              <a:rPr lang="en-US" sz="1067" spc="-40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200</a:t>
            </a:r>
            <a:r>
              <a:rPr lang="en-US" sz="1067" spc="-3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Gbps</a:t>
            </a:r>
            <a:r>
              <a:rPr lang="en-US" sz="1067" spc="-3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wavelengths across Portugal,</a:t>
            </a:r>
            <a:r>
              <a:rPr lang="en-US" sz="1067" spc="-40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protected</a:t>
            </a:r>
            <a:r>
              <a:rPr lang="en-US" sz="1067" spc="-3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with </a:t>
            </a:r>
            <a:r>
              <a:rPr lang="en-US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encryption</a:t>
            </a:r>
            <a:r>
              <a:rPr lang="en-US" sz="1067" spc="-3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and</a:t>
            </a:r>
            <a:r>
              <a:rPr lang="en-US" sz="1067" spc="-3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secure</a:t>
            </a:r>
            <a:r>
              <a:rPr lang="en-US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against</a:t>
            </a:r>
            <a:r>
              <a:rPr lang="en-US" sz="1067" spc="-3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quantum</a:t>
            </a:r>
            <a:r>
              <a:rPr lang="en-US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attack</a:t>
            </a:r>
            <a:endParaRPr lang="en-US" sz="1067" dirty="0">
              <a:latin typeface="Nokia Pure Text Light" panose="020B0403020202020204" pitchFamily="34" charset="0"/>
              <a:ea typeface="Nokia Pure Text Light" panose="020B0403020202020204" pitchFamily="34" charset="0"/>
              <a:cs typeface="Nokia Pure Text Light"/>
            </a:endParaRPr>
          </a:p>
          <a:p>
            <a:pPr marL="260767" marR="324264" indent="-244681">
              <a:spcBef>
                <a:spcPts val="380"/>
              </a:spcBef>
              <a:spcAft>
                <a:spcPts val="400"/>
              </a:spcAft>
              <a:buSzPct val="75000"/>
              <a:tabLst>
                <a:tab pos="260767" algn="l"/>
              </a:tabLst>
            </a:pPr>
            <a:r>
              <a:rPr lang="en-US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Press Release::</a:t>
            </a:r>
            <a:r>
              <a:rPr lang="en-US" sz="1067" spc="-20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u="sng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Nokia</a:t>
            </a:r>
            <a:r>
              <a:rPr lang="en-US" sz="1067" u="sng" spc="-20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partners</a:t>
            </a:r>
            <a:r>
              <a:rPr lang="en-US" sz="1067" u="sng" spc="-20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with</a:t>
            </a:r>
            <a:r>
              <a:rPr lang="en-US" sz="1067" u="sng" spc="-20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3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IP</a:t>
            </a:r>
            <a:r>
              <a:rPr lang="en-US" sz="1067" spc="-33" dirty="0">
                <a:solidFill>
                  <a:schemeClr val="accent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Telecom</a:t>
            </a:r>
            <a:r>
              <a:rPr lang="en-US" sz="1067" u="sng" spc="-20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</a:t>
            </a:r>
            <a:r>
              <a:rPr lang="en-US" sz="1067" u="sng" spc="-20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deliver</a:t>
            </a:r>
            <a:r>
              <a:rPr lang="en-US" sz="1067" u="sng" spc="-20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27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quantum-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safe data</a:t>
            </a:r>
            <a:r>
              <a:rPr lang="en-US" sz="1067" u="sng" spc="-20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center</a:t>
            </a:r>
            <a:r>
              <a:rPr lang="en-US" sz="1067" spc="-13" dirty="0">
                <a:solidFill>
                  <a:schemeClr val="accent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connectivity</a:t>
            </a:r>
            <a:endParaRPr lang="en-US" sz="1067" dirty="0">
              <a:solidFill>
                <a:schemeClr val="accent1"/>
              </a:solidFill>
              <a:latin typeface="Nokia Pure Text Light" panose="020B0403020202020204" pitchFamily="34" charset="0"/>
              <a:ea typeface="Nokia Pure Text Light" panose="020B0403020202020204" pitchFamily="34" charset="0"/>
              <a:cs typeface="Nokia Pure Text Light"/>
            </a:endParaRPr>
          </a:p>
          <a:p>
            <a:pPr marL="0" indent="0">
              <a:spcAft>
                <a:spcPts val="400"/>
              </a:spcAft>
              <a:buNone/>
            </a:pPr>
            <a:endParaRPr lang="en-US" sz="1067" b="1" spc="-13" dirty="0">
              <a:solidFill>
                <a:srgbClr val="005AFF"/>
              </a:solidFill>
              <a:latin typeface="Nokia Pure Text Light" panose="020B0403020202020204" pitchFamily="34" charset="0"/>
              <a:ea typeface="Nokia Pure Text Light" panose="020B0403020202020204" pitchFamily="34" charset="0"/>
              <a:cs typeface="Nokia Pure Headline"/>
            </a:endParaRPr>
          </a:p>
          <a:p>
            <a:pPr marL="0" indent="0">
              <a:spcAft>
                <a:spcPts val="400"/>
              </a:spcAft>
              <a:buNone/>
            </a:pPr>
            <a:endParaRPr lang="en-US" sz="1067" b="1" spc="-13" dirty="0">
              <a:solidFill>
                <a:srgbClr val="005AFF"/>
              </a:solidFill>
              <a:latin typeface="Nokia Pure Text Light" panose="020B0403020202020204" pitchFamily="34" charset="0"/>
              <a:ea typeface="Nokia Pure Text Light" panose="020B0403020202020204" pitchFamily="34" charset="0"/>
              <a:cs typeface="Nokia Pure Headline"/>
            </a:endParaRPr>
          </a:p>
          <a:p>
            <a:pPr marL="0" indent="0">
              <a:spcAft>
                <a:spcPts val="400"/>
              </a:spcAft>
              <a:buNone/>
            </a:pPr>
            <a:endParaRPr lang="en-US" sz="1067" b="1" spc="-13" dirty="0">
              <a:solidFill>
                <a:srgbClr val="005AFF"/>
              </a:solidFill>
              <a:latin typeface="Nokia Pure Text Light" panose="020B0403020202020204" pitchFamily="34" charset="0"/>
              <a:ea typeface="Nokia Pure Text Light" panose="020B0403020202020204" pitchFamily="34" charset="0"/>
              <a:cs typeface="Nokia Pure Headline"/>
            </a:endParaRPr>
          </a:p>
          <a:p>
            <a:pPr marL="0" indent="0">
              <a:spcAft>
                <a:spcPts val="400"/>
              </a:spcAft>
              <a:buNone/>
            </a:pPr>
            <a:endParaRPr lang="en-US" sz="1067" b="1" spc="-13" dirty="0">
              <a:solidFill>
                <a:srgbClr val="005AFF"/>
              </a:solidFill>
              <a:latin typeface="Nokia Pure Text Light" panose="020B0403020202020204" pitchFamily="34" charset="0"/>
              <a:ea typeface="Nokia Pure Text Light" panose="020B0403020202020204" pitchFamily="34" charset="0"/>
              <a:cs typeface="Nokia Pure Headline"/>
            </a:endParaRPr>
          </a:p>
          <a:p>
            <a:pPr marL="0" indent="0">
              <a:spcAft>
                <a:spcPts val="400"/>
              </a:spcAft>
              <a:buNone/>
            </a:pPr>
            <a:endParaRPr lang="en-US" sz="2133" spc="-13" dirty="0">
              <a:solidFill>
                <a:srgbClr val="005AFF"/>
              </a:solidFill>
              <a:latin typeface="Nokia Pure Headline Light" panose="020B0304020202020204" pitchFamily="34" charset="0"/>
              <a:ea typeface="Nokia Pure Text Light" panose="020B0403020202020204" pitchFamily="34" charset="0"/>
              <a:cs typeface="Nokia Pure Headline"/>
            </a:endParaRPr>
          </a:p>
          <a:p>
            <a:pPr marL="0" indent="0">
              <a:spcAft>
                <a:spcPts val="400"/>
              </a:spcAft>
              <a:buNone/>
            </a:pPr>
            <a:r>
              <a:rPr lang="en-US" sz="2133" spc="-13" dirty="0">
                <a:solidFill>
                  <a:srgbClr val="005AFF"/>
                </a:solidFill>
                <a:latin typeface="Nokia Pure Headline Light" panose="020B0304020202020204" pitchFamily="34" charset="0"/>
                <a:ea typeface="Nokia Pure Text Light" panose="020B0403020202020204" pitchFamily="34" charset="0"/>
                <a:cs typeface="Nokia Pure Headline"/>
              </a:rPr>
              <a:t>Proximus</a:t>
            </a:r>
          </a:p>
          <a:p>
            <a:pPr marL="260767" marR="17780" indent="-244681">
              <a:spcBef>
                <a:spcPts val="327"/>
              </a:spcBef>
              <a:spcAft>
                <a:spcPts val="400"/>
              </a:spcAft>
              <a:buSzPct val="75000"/>
              <a:tabLst>
                <a:tab pos="260767" algn="l"/>
              </a:tabLst>
            </a:pPr>
            <a:r>
              <a:rPr lang="en-US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Nokia and Proximus</a:t>
            </a:r>
            <a:r>
              <a:rPr lang="en-US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completed </a:t>
            </a:r>
            <a:r>
              <a:rPr lang="en-US" sz="106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the</a:t>
            </a:r>
            <a:r>
              <a:rPr lang="en-US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first</a:t>
            </a:r>
            <a:r>
              <a:rPr lang="en-US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demonstration</a:t>
            </a:r>
            <a:r>
              <a:rPr lang="en-US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3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of </a:t>
            </a:r>
            <a:r>
              <a:rPr lang="en-US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hybrid</a:t>
            </a:r>
            <a:r>
              <a:rPr lang="en-US" sz="1067" spc="-3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QKD </a:t>
            </a:r>
            <a:r>
              <a:rPr lang="en-US" sz="106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in</a:t>
            </a:r>
            <a:r>
              <a:rPr lang="en-US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a</a:t>
            </a:r>
            <a:r>
              <a:rPr lang="en-US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live</a:t>
            </a:r>
            <a:r>
              <a:rPr lang="en-US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network,</a:t>
            </a:r>
            <a:r>
              <a:rPr lang="en-US" sz="1067" spc="-3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</a:p>
          <a:p>
            <a:pPr marL="260767" marR="17780" indent="-244681">
              <a:spcBef>
                <a:spcPts val="327"/>
              </a:spcBef>
              <a:spcAft>
                <a:spcPts val="400"/>
              </a:spcAft>
              <a:buSzPct val="75000"/>
              <a:tabLst>
                <a:tab pos="260767" algn="l"/>
              </a:tabLst>
            </a:pPr>
            <a:r>
              <a:rPr lang="en-US" sz="1067" spc="-3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Press Release</a:t>
            </a:r>
            <a:r>
              <a:rPr lang="en-US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:</a:t>
            </a:r>
            <a:r>
              <a:rPr lang="en-US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u="sng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Nokia</a:t>
            </a:r>
            <a:r>
              <a:rPr lang="en-US" sz="1067" u="sng" spc="-20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</a:t>
            </a:r>
            <a:r>
              <a:rPr lang="en-US" sz="1067" u="sng" spc="-20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Proximus</a:t>
            </a:r>
            <a:r>
              <a:rPr lang="en-US" sz="1067" spc="-13" dirty="0">
                <a:solidFill>
                  <a:schemeClr val="accent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u="sng" spc="-27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demonstrate</a:t>
            </a:r>
            <a:r>
              <a:rPr lang="en-US" sz="1067" u="sng" spc="-20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future</a:t>
            </a:r>
            <a:r>
              <a:rPr lang="en-US" sz="1067" u="sng" spc="-20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</a:t>
            </a:r>
            <a:r>
              <a:rPr lang="en-US" sz="1067" u="sng" spc="-20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network</a:t>
            </a:r>
            <a:r>
              <a:rPr lang="en-US" sz="1067" u="sng" spc="-20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security </a:t>
            </a:r>
            <a:r>
              <a:rPr lang="en-US" sz="1067" u="sng" spc="-27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with</a:t>
            </a:r>
            <a:r>
              <a:rPr lang="en-US" sz="1067" spc="-27" dirty="0">
                <a:solidFill>
                  <a:schemeClr val="accent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u="sng" spc="-3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Europe’s 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</a:t>
            </a:r>
            <a:r>
              <a:rPr lang="en-US" sz="1067" u="sng" spc="-27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live</a:t>
            </a:r>
            <a:r>
              <a:rPr lang="en-US" sz="1067" u="sng" spc="-27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hybrid</a:t>
            </a:r>
            <a:r>
              <a:rPr lang="en-US" sz="1067" u="sng" spc="-27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quantum</a:t>
            </a:r>
            <a:r>
              <a:rPr lang="en-US" sz="1067" u="sng" spc="-27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encryption</a:t>
            </a:r>
            <a:r>
              <a:rPr lang="en-US" sz="1067" spc="-13" dirty="0">
                <a:solidFill>
                  <a:schemeClr val="accent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u="sng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key</a:t>
            </a:r>
            <a:r>
              <a:rPr lang="en-US" sz="1067" u="sng" spc="-7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trial</a:t>
            </a:r>
            <a:endParaRPr lang="en-US" sz="1067" dirty="0">
              <a:solidFill>
                <a:schemeClr val="accent1"/>
              </a:solidFill>
              <a:latin typeface="Nokia Pure Text Light" panose="020B0403020202020204" pitchFamily="34" charset="0"/>
              <a:ea typeface="Nokia Pure Text Light" panose="020B0403020202020204" pitchFamily="34" charset="0"/>
              <a:cs typeface="Nokia Pure Text Light"/>
            </a:endParaRPr>
          </a:p>
          <a:p>
            <a:pPr marL="0" indent="0">
              <a:spcAft>
                <a:spcPts val="400"/>
              </a:spcAft>
              <a:buNone/>
            </a:pPr>
            <a:endParaRPr lang="en-US" sz="1067" dirty="0">
              <a:cs typeface="Nokia Pure Headline"/>
            </a:endParaRPr>
          </a:p>
          <a:p>
            <a:pPr marL="0" indent="0">
              <a:spcAft>
                <a:spcPts val="400"/>
              </a:spcAft>
              <a:buNone/>
            </a:pPr>
            <a:endParaRPr lang="en-US" sz="1067" dirty="0">
              <a:cs typeface="Nokia Pure Headline"/>
            </a:endParaRPr>
          </a:p>
          <a:p>
            <a:pPr marL="0" indent="0">
              <a:spcAft>
                <a:spcPts val="400"/>
              </a:spcAft>
              <a:buNone/>
            </a:pPr>
            <a:endParaRPr lang="en-US" sz="1067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313199C-B2E9-97F8-7614-2A46BD9202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18792" y="1067871"/>
            <a:ext cx="3459705" cy="4158640"/>
          </a:xfrm>
        </p:spPr>
        <p:txBody>
          <a:bodyPr/>
          <a:lstStyle/>
          <a:p>
            <a:pPr marL="0" indent="0">
              <a:spcBef>
                <a:spcPts val="1113"/>
              </a:spcBef>
              <a:spcAft>
                <a:spcPts val="400"/>
              </a:spcAft>
              <a:buNone/>
            </a:pPr>
            <a:r>
              <a:rPr lang="en-US" sz="2133">
                <a:solidFill>
                  <a:schemeClr val="accent1"/>
                </a:solidFill>
                <a:latin typeface="Nokia Pure Headline Light" panose="020B0304020202020204" pitchFamily="34" charset="0"/>
                <a:ea typeface="Nokia Pure Text Light" panose="020B0403020202020204" pitchFamily="34" charset="0"/>
                <a:cs typeface="Nokia Pure Headline"/>
              </a:rPr>
              <a:t>SK </a:t>
            </a:r>
            <a:r>
              <a:rPr lang="en-US" sz="2133" spc="-13">
                <a:solidFill>
                  <a:schemeClr val="accent1"/>
                </a:solidFill>
                <a:latin typeface="Nokia Pure Headline Light" panose="020B0304020202020204" pitchFamily="34" charset="0"/>
                <a:ea typeface="Nokia Pure Text Light" panose="020B0403020202020204" pitchFamily="34" charset="0"/>
                <a:cs typeface="Nokia Pure Headline"/>
              </a:rPr>
              <a:t>Broadband</a:t>
            </a:r>
            <a:endParaRPr lang="en-US" sz="2133">
              <a:solidFill>
                <a:schemeClr val="accent1"/>
              </a:solidFill>
              <a:latin typeface="Nokia Pure Headline Light" panose="020B0304020202020204" pitchFamily="34" charset="0"/>
              <a:ea typeface="Nokia Pure Text Light" panose="020B0403020202020204" pitchFamily="34" charset="0"/>
              <a:cs typeface="Nokia Pure Headline"/>
            </a:endParaRPr>
          </a:p>
          <a:p>
            <a:pPr marL="244681" marR="77890" indent="-228594">
              <a:spcBef>
                <a:spcPts val="373"/>
              </a:spcBef>
              <a:spcAft>
                <a:spcPts val="400"/>
              </a:spcAft>
              <a:buSzPct val="75000"/>
              <a:tabLst>
                <a:tab pos="260767" algn="l"/>
              </a:tabLst>
            </a:pPr>
            <a:r>
              <a:rPr lang="en-US" sz="1067" spc="-33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Quantum-</a:t>
            </a:r>
            <a:r>
              <a:rPr lang="en-US" sz="1067" spc="-13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Safe</a:t>
            </a:r>
            <a:r>
              <a:rPr lang="en-US" sz="1067" spc="-7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IP</a:t>
            </a:r>
            <a:r>
              <a:rPr lang="en-US" sz="1067" spc="-7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and </a:t>
            </a:r>
            <a:r>
              <a:rPr lang="en-US" sz="1067" spc="-27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optical</a:t>
            </a:r>
            <a:r>
              <a:rPr lang="en-US" sz="1067" spc="-7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solutions</a:t>
            </a:r>
            <a:r>
              <a:rPr lang="en-US" sz="1067" spc="-7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enable</a:t>
            </a:r>
            <a:r>
              <a:rPr lang="en-US" sz="1067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27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KHNP </a:t>
            </a:r>
            <a:r>
              <a:rPr lang="en-US" sz="1067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to</a:t>
            </a:r>
            <a:r>
              <a:rPr lang="en-US" sz="1067" spc="-7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benefit</a:t>
            </a:r>
            <a:r>
              <a:rPr lang="en-US" sz="1067" spc="-7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from</a:t>
            </a:r>
            <a:r>
              <a:rPr lang="en-US" sz="1067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27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uncompromised</a:t>
            </a:r>
            <a:r>
              <a:rPr lang="en-US" sz="1067" spc="-7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security, performance</a:t>
            </a:r>
            <a:r>
              <a:rPr lang="en-US" sz="1067" spc="-47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and</a:t>
            </a:r>
            <a:r>
              <a:rPr lang="en-US" sz="1067" spc="-47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data</a:t>
            </a:r>
            <a:r>
              <a:rPr lang="en-US" sz="1067" spc="-40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connectivity for Korea Hydro and Nuclear Power.</a:t>
            </a:r>
            <a:endParaRPr lang="en-US" sz="1067">
              <a:latin typeface="Nokia Pure Text Light" panose="020B0403020202020204" pitchFamily="34" charset="0"/>
              <a:ea typeface="Nokia Pure Text Light" panose="020B0403020202020204" pitchFamily="34" charset="0"/>
              <a:cs typeface="Nokia Pure Text Light"/>
            </a:endParaRPr>
          </a:p>
          <a:p>
            <a:pPr marL="244681" marR="238754" indent="-228594">
              <a:spcBef>
                <a:spcPts val="379"/>
              </a:spcBef>
              <a:spcAft>
                <a:spcPts val="400"/>
              </a:spcAft>
              <a:buSzPct val="75000"/>
              <a:tabLst>
                <a:tab pos="260767" algn="l"/>
              </a:tabLst>
            </a:pPr>
            <a:r>
              <a:rPr lang="en-US" sz="1067" spc="-27"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Press Release</a:t>
            </a:r>
            <a:r>
              <a:rPr lang="en-US" sz="1067" spc="-27">
                <a:solidFill>
                  <a:schemeClr val="accent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  <a:r>
              <a:rPr lang="en-US" sz="1067" spc="-20">
                <a:solidFill>
                  <a:schemeClr val="accent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Nokia</a:t>
            </a:r>
            <a:r>
              <a:rPr lang="en-US" sz="1067" u="sng" spc="-2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</a:t>
            </a:r>
            <a:r>
              <a:rPr lang="en-US" sz="1067" u="sng" spc="-2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</a:t>
            </a:r>
            <a:r>
              <a:rPr lang="en-US" sz="1067" u="sng" spc="-2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13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Broadband</a:t>
            </a:r>
            <a:r>
              <a:rPr lang="en-US" sz="1067" spc="-13">
                <a:solidFill>
                  <a:schemeClr val="accent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u="sng" spc="-13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deploy</a:t>
            </a:r>
            <a:r>
              <a:rPr lang="en-US" sz="1067" u="sng" spc="-2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27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quantum-</a:t>
            </a:r>
            <a:r>
              <a:rPr lang="en-US" sz="1067" u="sng" spc="-13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secure network </a:t>
            </a:r>
            <a:r>
              <a:rPr lang="en-US" sz="1067" u="sng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</a:t>
            </a:r>
            <a:r>
              <a:rPr lang="en-US" sz="1067" u="sng" spc="-13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27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protect</a:t>
            </a:r>
            <a:r>
              <a:rPr lang="en-US" sz="1067" u="sng" spc="-13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27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Korea</a:t>
            </a:r>
            <a:r>
              <a:rPr lang="en-US" sz="1067" spc="-27">
                <a:solidFill>
                  <a:schemeClr val="accent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u="sng" spc="-27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Hydro </a:t>
            </a:r>
            <a:r>
              <a:rPr lang="en-US" sz="1067" u="sng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</a:t>
            </a:r>
            <a:r>
              <a:rPr lang="en-US" sz="1067" u="sng" spc="-27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13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Nuclear</a:t>
            </a:r>
            <a:r>
              <a:rPr lang="en-US" sz="1067" u="sng" spc="-27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13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Power</a:t>
            </a:r>
            <a:r>
              <a:rPr lang="en-US" sz="1067" u="sng" spc="-27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</a:t>
            </a:r>
            <a:r>
              <a:rPr lang="en-US" sz="1067" u="sng" spc="-27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13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infrastructure</a:t>
            </a:r>
            <a:endParaRPr lang="en-US" sz="1067" u="sng" spc="-13">
              <a:solidFill>
                <a:schemeClr val="accent1"/>
              </a:solidFill>
              <a:uFill>
                <a:solidFill>
                  <a:srgbClr val="005AFF"/>
                </a:solidFill>
              </a:uFill>
              <a:latin typeface="Nokia Pure Text Light" panose="020B0403020202020204" pitchFamily="34" charset="0"/>
              <a:ea typeface="Nokia Pure Text Light" panose="020B0403020202020204" pitchFamily="34" charset="0"/>
              <a:cs typeface="Nokia Pure Text Light"/>
            </a:endParaRPr>
          </a:p>
          <a:p>
            <a:pPr marL="0" marR="6773" indent="0">
              <a:spcBef>
                <a:spcPts val="579"/>
              </a:spcBef>
              <a:spcAft>
                <a:spcPts val="400"/>
              </a:spcAft>
              <a:buNone/>
            </a:pPr>
            <a:endParaRPr lang="en-US" sz="1067">
              <a:solidFill>
                <a:schemeClr val="accent1"/>
              </a:solidFill>
              <a:cs typeface="Nokia Pure Text Light"/>
            </a:endParaRPr>
          </a:p>
          <a:p>
            <a:pPr marL="0" marR="6773" indent="0">
              <a:spcBef>
                <a:spcPts val="579"/>
              </a:spcBef>
              <a:spcAft>
                <a:spcPts val="400"/>
              </a:spcAft>
              <a:buNone/>
            </a:pPr>
            <a:endParaRPr lang="en-US" sz="1067">
              <a:solidFill>
                <a:schemeClr val="accent1"/>
              </a:solidFill>
              <a:cs typeface="Nokia Pure Text Light"/>
            </a:endParaRPr>
          </a:p>
          <a:p>
            <a:pPr marL="0" marR="6773" indent="0">
              <a:spcBef>
                <a:spcPts val="579"/>
              </a:spcBef>
              <a:spcAft>
                <a:spcPts val="400"/>
              </a:spcAft>
              <a:buNone/>
            </a:pPr>
            <a:endParaRPr lang="en-US" sz="1067">
              <a:solidFill>
                <a:schemeClr val="accent1"/>
              </a:solidFill>
              <a:cs typeface="Nokia Pure Text Light"/>
            </a:endParaRPr>
          </a:p>
          <a:p>
            <a:pPr marL="0" marR="6773" indent="0">
              <a:spcBef>
                <a:spcPts val="579"/>
              </a:spcBef>
              <a:spcAft>
                <a:spcPts val="400"/>
              </a:spcAft>
              <a:buNone/>
            </a:pPr>
            <a:endParaRPr lang="en-US" sz="1067">
              <a:solidFill>
                <a:schemeClr val="accent1"/>
              </a:solidFill>
              <a:cs typeface="Nokia Pure Text Light"/>
            </a:endParaRPr>
          </a:p>
          <a:p>
            <a:pPr marL="0" indent="0">
              <a:spcBef>
                <a:spcPts val="1307"/>
              </a:spcBef>
              <a:spcAft>
                <a:spcPts val="400"/>
              </a:spcAft>
              <a:buNone/>
            </a:pPr>
            <a:r>
              <a:rPr lang="en-US" sz="2133">
                <a:solidFill>
                  <a:srgbClr val="005AFF"/>
                </a:solidFill>
                <a:latin typeface="+mj-lt"/>
                <a:ea typeface="Nokia Pure Text Light" panose="020B0403020202020204" pitchFamily="34" charset="0"/>
                <a:cs typeface="Nokia Pure Headline"/>
              </a:rPr>
              <a:t>Partnership</a:t>
            </a:r>
            <a:r>
              <a:rPr lang="en-US" sz="2133" spc="-33">
                <a:solidFill>
                  <a:srgbClr val="005AFF"/>
                </a:solidFill>
                <a:latin typeface="+mj-lt"/>
                <a:ea typeface="Nokia Pure Text Light" panose="020B0403020202020204" pitchFamily="34" charset="0"/>
                <a:cs typeface="Nokia Pure Headline"/>
              </a:rPr>
              <a:t> </a:t>
            </a:r>
            <a:r>
              <a:rPr lang="en-US" sz="2133">
                <a:solidFill>
                  <a:srgbClr val="005AFF"/>
                </a:solidFill>
                <a:latin typeface="+mj-lt"/>
                <a:ea typeface="Nokia Pure Text Light" panose="020B0403020202020204" pitchFamily="34" charset="0"/>
                <a:cs typeface="Nokia Pure Headline"/>
              </a:rPr>
              <a:t>with</a:t>
            </a:r>
            <a:r>
              <a:rPr lang="en-US" sz="2133" spc="-33">
                <a:solidFill>
                  <a:srgbClr val="005AFF"/>
                </a:solidFill>
                <a:latin typeface="+mj-lt"/>
                <a:ea typeface="Nokia Pure Text Light" panose="020B0403020202020204" pitchFamily="34" charset="0"/>
                <a:cs typeface="Nokia Pure Headline"/>
              </a:rPr>
              <a:t> </a:t>
            </a:r>
            <a:r>
              <a:rPr lang="en-US" sz="2133" spc="-13">
                <a:solidFill>
                  <a:srgbClr val="005AFF"/>
                </a:solidFill>
                <a:latin typeface="+mj-lt"/>
                <a:ea typeface="Nokia Pure Text Light" panose="020B0403020202020204" pitchFamily="34" charset="0"/>
                <a:cs typeface="Nokia Pure Headline"/>
              </a:rPr>
              <a:t>Kyndryl</a:t>
            </a:r>
            <a:endParaRPr lang="en-US" sz="2133">
              <a:latin typeface="+mj-lt"/>
              <a:ea typeface="Nokia Pure Text Light" panose="020B0403020202020204" pitchFamily="34" charset="0"/>
              <a:cs typeface="Nokia Pure Headline"/>
            </a:endParaRPr>
          </a:p>
          <a:p>
            <a:pPr marL="258227" marR="171869" indent="-241294">
              <a:spcBef>
                <a:spcPts val="660"/>
              </a:spcBef>
              <a:spcAft>
                <a:spcPts val="400"/>
              </a:spcAft>
              <a:buSzPct val="75000"/>
              <a:tabLst>
                <a:tab pos="260767" algn="l"/>
              </a:tabLst>
            </a:pPr>
            <a:r>
              <a:rPr lang="en-US" sz="1067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Nokia</a:t>
            </a:r>
            <a:r>
              <a:rPr lang="en-US" sz="1067" spc="-47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and</a:t>
            </a:r>
            <a:r>
              <a:rPr lang="en-US" sz="1067" spc="-47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Kyndryl</a:t>
            </a:r>
            <a:r>
              <a:rPr lang="en-US" sz="1067" spc="-47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helped</a:t>
            </a:r>
            <a:r>
              <a:rPr lang="en-US" sz="1067" spc="-47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a</a:t>
            </a:r>
            <a:r>
              <a:rPr lang="en-US" sz="1067" spc="-47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major</a:t>
            </a:r>
            <a:r>
              <a:rPr lang="en-US" sz="1067" spc="-4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financial</a:t>
            </a:r>
            <a:r>
              <a:rPr lang="en-US" sz="1067" spc="-47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services 	customer</a:t>
            </a:r>
            <a:r>
              <a:rPr lang="en-US" sz="1067" spc="-2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deploy</a:t>
            </a:r>
            <a:r>
              <a:rPr lang="en-US" sz="1067" spc="-2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quantum-</a:t>
            </a:r>
            <a:r>
              <a:rPr lang="en-US" sz="1067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safe</a:t>
            </a:r>
            <a:r>
              <a:rPr lang="en-US" sz="1067" spc="-2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data</a:t>
            </a:r>
            <a:r>
              <a:rPr lang="en-US" sz="1067" spc="-13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center 	interconnect</a:t>
            </a:r>
            <a:r>
              <a:rPr lang="en-US" sz="1067" spc="13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networks</a:t>
            </a:r>
            <a:endParaRPr lang="en-US" sz="1067">
              <a:latin typeface="Nokia Pure Text Light" panose="020B0403020202020204" pitchFamily="34" charset="0"/>
              <a:ea typeface="Nokia Pure Text Light" panose="020B0403020202020204" pitchFamily="34" charset="0"/>
              <a:cs typeface="Nokia Pure Text Light"/>
            </a:endParaRPr>
          </a:p>
          <a:p>
            <a:pPr marL="260767" marR="673928" indent="-244681">
              <a:spcBef>
                <a:spcPts val="380"/>
              </a:spcBef>
              <a:spcAft>
                <a:spcPts val="400"/>
              </a:spcAft>
              <a:buSzPct val="75000"/>
              <a:tabLst>
                <a:tab pos="260767" algn="l"/>
              </a:tabLst>
            </a:pPr>
            <a:r>
              <a:rPr lang="en-US" sz="1067" spc="-27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Press Release:</a:t>
            </a:r>
            <a:r>
              <a:rPr lang="en-US" sz="1067" spc="-7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u="sng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Why</a:t>
            </a:r>
            <a:r>
              <a:rPr lang="en-US" sz="1067" u="sng" spc="-7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13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businesses</a:t>
            </a:r>
            <a:r>
              <a:rPr lang="en-US" sz="1067" u="sng" spc="-7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27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need</a:t>
            </a:r>
            <a:r>
              <a:rPr lang="en-US" sz="1067" spc="-27">
                <a:solidFill>
                  <a:schemeClr val="accent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u="sng" spc="-27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quantum-</a:t>
            </a:r>
            <a:r>
              <a:rPr lang="en-US" sz="1067" u="sng" spc="-13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safe</a:t>
            </a:r>
            <a:r>
              <a:rPr lang="en-US" sz="1067" u="sng" spc="-7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13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networks</a:t>
            </a:r>
            <a:r>
              <a:rPr lang="en-US" sz="1067" u="sng" spc="-7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33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now</a:t>
            </a:r>
            <a:endParaRPr lang="en-US" sz="1067" u="sng" spc="-33">
              <a:solidFill>
                <a:schemeClr val="accent1"/>
              </a:solidFill>
              <a:uFill>
                <a:solidFill>
                  <a:srgbClr val="005AFF"/>
                </a:solidFill>
              </a:uFill>
              <a:latin typeface="Nokia Pure Text Light" panose="020B0403020202020204" pitchFamily="34" charset="0"/>
              <a:ea typeface="Nokia Pure Text Light" panose="020B0403020202020204" pitchFamily="34" charset="0"/>
              <a:cs typeface="Nokia Pure Text Light"/>
            </a:endParaRPr>
          </a:p>
          <a:p>
            <a:pPr marL="0" marR="6773" indent="0">
              <a:spcBef>
                <a:spcPts val="579"/>
              </a:spcBef>
              <a:spcAft>
                <a:spcPts val="400"/>
              </a:spcAft>
              <a:buNone/>
            </a:pPr>
            <a:endParaRPr lang="en-US" sz="1067">
              <a:solidFill>
                <a:schemeClr val="accent1"/>
              </a:solidFill>
              <a:cs typeface="Nokia Pure Text Light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0C07866-983F-9D5F-0182-A828F93199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55079" y="1048960"/>
            <a:ext cx="3823561" cy="4158640"/>
          </a:xfrm>
        </p:spPr>
        <p:txBody>
          <a:bodyPr/>
          <a:lstStyle/>
          <a:p>
            <a:pPr marL="16933" marR="235367" indent="0">
              <a:spcBef>
                <a:spcPts val="133"/>
              </a:spcBef>
              <a:spcAft>
                <a:spcPts val="400"/>
              </a:spcAft>
              <a:buSzPct val="105263"/>
              <a:buNone/>
              <a:tabLst>
                <a:tab pos="260767" algn="l"/>
              </a:tabLst>
            </a:pPr>
            <a:r>
              <a:rPr lang="en-GB" sz="2133" dirty="0" err="1">
                <a:solidFill>
                  <a:schemeClr val="accent1"/>
                </a:solidFill>
                <a:latin typeface="Nokia Pure Headline Light" panose="020B0304020202020204" pitchFamily="34" charset="0"/>
                <a:ea typeface="Nokia Pure Text Light" panose="020B0403020202020204" pitchFamily="34" charset="0"/>
                <a:cs typeface="Nokia Pure Text Light"/>
              </a:rPr>
              <a:t>GRNet</a:t>
            </a:r>
            <a:endParaRPr lang="en-GB" sz="2133" dirty="0">
              <a:solidFill>
                <a:schemeClr val="accent1"/>
              </a:solidFill>
              <a:latin typeface="Nokia Pure Headline Light" panose="020B0304020202020204" pitchFamily="34" charset="0"/>
              <a:ea typeface="Nokia Pure Text Light" panose="020B0403020202020204" pitchFamily="34" charset="0"/>
              <a:cs typeface="Nokia Pure Text Light"/>
            </a:endParaRPr>
          </a:p>
          <a:p>
            <a:pPr marL="245527" marR="235367" indent="-228594">
              <a:spcBef>
                <a:spcPts val="133"/>
              </a:spcBef>
              <a:spcAft>
                <a:spcPts val="400"/>
              </a:spcAft>
              <a:buSzPct val="75000"/>
              <a:tabLst>
                <a:tab pos="260767" algn="l"/>
              </a:tabLst>
            </a:pPr>
            <a:r>
              <a:rPr lang="en-GB" sz="1067" spc="-33" dirty="0" err="1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GRNet’s</a:t>
            </a:r>
            <a:r>
              <a:rPr lang="en-GB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GB" sz="1067" spc="-13" dirty="0" err="1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HellasQCI</a:t>
            </a:r>
            <a:r>
              <a:rPr lang="en-GB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GB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consortium  </a:t>
            </a:r>
            <a:r>
              <a:rPr lang="en-GB" sz="1067" spc="-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demonstrated </a:t>
            </a:r>
            <a:r>
              <a:rPr lang="en-GB" sz="106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a</a:t>
            </a:r>
            <a:r>
              <a:rPr lang="en-GB" sz="1067" spc="-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quantum-safe</a:t>
            </a:r>
            <a:r>
              <a:rPr lang="en-GB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network</a:t>
            </a:r>
            <a:r>
              <a:rPr lang="en-GB" sz="1067" spc="-4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GB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spanning</a:t>
            </a:r>
            <a:r>
              <a:rPr lang="en-GB" sz="1067" spc="-3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GB" sz="106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Greece.</a:t>
            </a:r>
            <a:endParaRPr lang="en-GB" sz="1067" dirty="0">
              <a:latin typeface="Nokia Pure Text Light" panose="020B0403020202020204" pitchFamily="34" charset="0"/>
              <a:ea typeface="Nokia Pure Text Light" panose="020B0403020202020204" pitchFamily="34" charset="0"/>
              <a:cs typeface="Nokia Pure Text Light"/>
            </a:endParaRPr>
          </a:p>
          <a:p>
            <a:pPr marL="244681" marR="6773" indent="-228594">
              <a:spcBef>
                <a:spcPts val="373"/>
              </a:spcBef>
              <a:spcAft>
                <a:spcPts val="400"/>
              </a:spcAft>
              <a:buSzPct val="75000"/>
              <a:tabLst>
                <a:tab pos="260767" algn="l"/>
              </a:tabLst>
            </a:pPr>
            <a:r>
              <a:rPr lang="en-GB" sz="106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Uses</a:t>
            </a:r>
            <a:r>
              <a:rPr lang="en-GB" sz="1067" spc="-4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GB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both</a:t>
            </a:r>
            <a:r>
              <a:rPr lang="en-GB" sz="1067" spc="-4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GB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classic</a:t>
            </a:r>
            <a:r>
              <a:rPr lang="en-GB" sz="1067" spc="-4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GB" sz="106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and</a:t>
            </a:r>
            <a:r>
              <a:rPr lang="en-GB" sz="1067" spc="-4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GB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quantum</a:t>
            </a:r>
            <a:r>
              <a:rPr lang="en-GB" sz="1067" spc="-40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GB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physics</a:t>
            </a:r>
            <a:r>
              <a:rPr lang="en-GB" sz="1067" spc="-4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GB" sz="1067" spc="-3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key </a:t>
            </a:r>
            <a:r>
              <a:rPr lang="en-GB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generation, orchestrated by 1830 SMS,</a:t>
            </a:r>
            <a:r>
              <a:rPr lang="en-GB" sz="1067" spc="-4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GB" sz="106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to</a:t>
            </a:r>
            <a:r>
              <a:rPr lang="en-GB" sz="1067" spc="-4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GB" sz="106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help</a:t>
            </a:r>
            <a:r>
              <a:rPr lang="en-GB" sz="1067" spc="-4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GB" sz="1067" spc="-13" dirty="0" err="1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HellasQCI</a:t>
            </a:r>
            <a:r>
              <a:rPr lang="en-GB" sz="1067" spc="-40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GB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secure critical</a:t>
            </a:r>
            <a:r>
              <a:rPr lang="en-GB" sz="1067" spc="-20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GB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infrastructure.</a:t>
            </a:r>
            <a:r>
              <a:rPr lang="en-GB" sz="1067" spc="-4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</a:p>
          <a:p>
            <a:pPr marL="244681" marR="59265" indent="-228594">
              <a:spcBef>
                <a:spcPts val="380"/>
              </a:spcBef>
              <a:spcAft>
                <a:spcPts val="400"/>
              </a:spcAft>
              <a:buSzPct val="75000"/>
              <a:tabLst>
                <a:tab pos="260767" algn="l"/>
              </a:tabLst>
            </a:pPr>
            <a:r>
              <a:rPr lang="en-GB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Press release:</a:t>
            </a:r>
            <a:r>
              <a:rPr lang="en-GB" sz="1067" spc="-27" dirty="0">
                <a:solidFill>
                  <a:schemeClr val="accent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GB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Hellas</a:t>
            </a:r>
            <a:r>
              <a:rPr lang="en-GB" sz="1067" u="sng" spc="-27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067" u="sng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QCI</a:t>
            </a:r>
            <a:r>
              <a:rPr lang="en-GB" sz="1067" u="sng" spc="-27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067" u="sng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</a:t>
            </a:r>
            <a:r>
              <a:rPr lang="en-GB" sz="1067" u="sng" spc="-27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067" u="sng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Nokia</a:t>
            </a:r>
            <a:r>
              <a:rPr lang="en-GB" sz="1067" u="sng" spc="-27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067" u="sng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lead</a:t>
            </a:r>
            <a:r>
              <a:rPr lang="en-GB" sz="1067" u="sng" spc="-27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067" u="sng" spc="-3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way</a:t>
            </a:r>
            <a:r>
              <a:rPr lang="en-GB" sz="1067" spc="-33" dirty="0">
                <a:solidFill>
                  <a:schemeClr val="accent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GB" sz="1067" u="sng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</a:t>
            </a:r>
            <a:r>
              <a:rPr lang="en-GB" sz="1067" u="sng" spc="-20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067" u="sng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</a:t>
            </a:r>
            <a:r>
              <a:rPr lang="en-GB" sz="1067" u="sng" spc="-20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future </a:t>
            </a:r>
            <a:r>
              <a:rPr lang="en-GB" sz="1067" u="sng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</a:t>
            </a:r>
            <a:r>
              <a:rPr lang="en-GB" sz="1067" u="sng" spc="-20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067" u="sng" spc="-3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Quantum-Safe-</a:t>
            </a:r>
            <a:r>
              <a:rPr lang="en-GB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Networks</a:t>
            </a:r>
            <a:endParaRPr lang="en-GB" sz="1067" u="sng" spc="-13" dirty="0">
              <a:solidFill>
                <a:schemeClr val="accent1"/>
              </a:solidFill>
              <a:uFill>
                <a:solidFill>
                  <a:srgbClr val="005AFF"/>
                </a:solidFill>
              </a:uFill>
              <a:latin typeface="Nokia Pure Text Light" panose="020B0403020202020204" pitchFamily="34" charset="0"/>
              <a:ea typeface="Nokia Pure Text Light" panose="020B0403020202020204" pitchFamily="34" charset="0"/>
              <a:cs typeface="Nokia Pure Text Light"/>
            </a:endParaRPr>
          </a:p>
          <a:p>
            <a:pPr marL="244681" marR="59265" indent="-228594">
              <a:spcBef>
                <a:spcPts val="380"/>
              </a:spcBef>
              <a:spcAft>
                <a:spcPts val="400"/>
              </a:spcAft>
              <a:buSzPct val="75000"/>
              <a:tabLst>
                <a:tab pos="260767" algn="l"/>
              </a:tabLst>
            </a:pPr>
            <a:endParaRPr lang="en-GB" sz="1067" u="sng" spc="-13" dirty="0">
              <a:solidFill>
                <a:schemeClr val="accent1"/>
              </a:solidFill>
              <a:uFill>
                <a:solidFill>
                  <a:srgbClr val="005AFF"/>
                </a:solidFill>
              </a:uFill>
              <a:latin typeface="Nokia Pure Text Light" panose="020B0403020202020204" pitchFamily="34" charset="0"/>
              <a:ea typeface="Nokia Pure Text Light" panose="020B0403020202020204" pitchFamily="34" charset="0"/>
              <a:cs typeface="Nokia Pure Text Light"/>
            </a:endParaRPr>
          </a:p>
          <a:p>
            <a:pPr marL="244681" marR="59265" indent="-228594">
              <a:spcBef>
                <a:spcPts val="380"/>
              </a:spcBef>
              <a:spcAft>
                <a:spcPts val="400"/>
              </a:spcAft>
              <a:buSzPct val="75000"/>
              <a:tabLst>
                <a:tab pos="260767" algn="l"/>
              </a:tabLst>
            </a:pPr>
            <a:endParaRPr lang="en-GB" sz="1067" u="sng" spc="-13" dirty="0">
              <a:solidFill>
                <a:schemeClr val="accent1"/>
              </a:solidFill>
              <a:uFill>
                <a:solidFill>
                  <a:srgbClr val="005AFF"/>
                </a:solidFill>
              </a:uFill>
              <a:latin typeface="Nokia Pure Text Light" panose="020B0403020202020204" pitchFamily="34" charset="0"/>
              <a:ea typeface="Nokia Pure Text Light" panose="020B0403020202020204" pitchFamily="34" charset="0"/>
              <a:cs typeface="Nokia Pure Text Light"/>
            </a:endParaRPr>
          </a:p>
          <a:p>
            <a:pPr marL="244681" marR="59265" indent="-228594">
              <a:spcBef>
                <a:spcPts val="380"/>
              </a:spcBef>
              <a:spcAft>
                <a:spcPts val="400"/>
              </a:spcAft>
              <a:buSzPct val="75000"/>
              <a:tabLst>
                <a:tab pos="260767" algn="l"/>
              </a:tabLst>
            </a:pPr>
            <a:endParaRPr lang="en-GB" sz="1067" u="sng" spc="-13" dirty="0">
              <a:solidFill>
                <a:schemeClr val="accent1"/>
              </a:solidFill>
              <a:uFill>
                <a:solidFill>
                  <a:srgbClr val="005AFF"/>
                </a:solidFill>
              </a:uFill>
              <a:latin typeface="Nokia Pure Text Light" panose="020B0403020202020204" pitchFamily="34" charset="0"/>
              <a:ea typeface="Nokia Pure Text Light" panose="020B0403020202020204" pitchFamily="34" charset="0"/>
              <a:cs typeface="Nokia Pure Text Light"/>
            </a:endParaRPr>
          </a:p>
          <a:p>
            <a:pPr marL="0" indent="0">
              <a:spcBef>
                <a:spcPts val="1307"/>
              </a:spcBef>
              <a:spcAft>
                <a:spcPts val="400"/>
              </a:spcAft>
              <a:buNone/>
            </a:pPr>
            <a:r>
              <a:rPr lang="en-US" sz="2133" spc="-47" dirty="0">
                <a:solidFill>
                  <a:srgbClr val="005AFF"/>
                </a:solidFill>
                <a:latin typeface="Nokia Pure Headline Light" panose="020B0304020202020204" pitchFamily="34" charset="0"/>
                <a:ea typeface="Nokia Pure Text Light" panose="020B0403020202020204" pitchFamily="34" charset="0"/>
                <a:cs typeface="Nokia Pure Headline"/>
              </a:rPr>
              <a:t>SPTel, </a:t>
            </a:r>
            <a:r>
              <a:rPr lang="en-US" sz="2133" dirty="0">
                <a:solidFill>
                  <a:srgbClr val="005AFF"/>
                </a:solidFill>
                <a:latin typeface="Nokia Pure Headline Light" panose="020B0304020202020204" pitchFamily="34" charset="0"/>
                <a:ea typeface="Nokia Pure Text Light" panose="020B0403020202020204" pitchFamily="34" charset="0"/>
                <a:cs typeface="Nokia Pure Headline"/>
              </a:rPr>
              <a:t>ST</a:t>
            </a:r>
            <a:r>
              <a:rPr lang="en-US" sz="2133" spc="-47" dirty="0">
                <a:solidFill>
                  <a:srgbClr val="005AFF"/>
                </a:solidFill>
                <a:latin typeface="Nokia Pure Headline Light" panose="020B0304020202020204" pitchFamily="34" charset="0"/>
                <a:ea typeface="Nokia Pure Text Light" panose="020B0403020202020204" pitchFamily="34" charset="0"/>
                <a:cs typeface="Nokia Pure Headline"/>
              </a:rPr>
              <a:t> </a:t>
            </a:r>
            <a:r>
              <a:rPr lang="en-US" sz="2133" dirty="0">
                <a:solidFill>
                  <a:srgbClr val="005AFF"/>
                </a:solidFill>
                <a:latin typeface="Nokia Pure Headline Light" panose="020B0304020202020204" pitchFamily="34" charset="0"/>
                <a:ea typeface="Nokia Pure Text Light" panose="020B0403020202020204" pitchFamily="34" charset="0"/>
                <a:cs typeface="Nokia Pure Headline"/>
              </a:rPr>
              <a:t>Engineering</a:t>
            </a:r>
            <a:r>
              <a:rPr lang="en-US" sz="2133" spc="-40" dirty="0">
                <a:solidFill>
                  <a:srgbClr val="005AFF"/>
                </a:solidFill>
                <a:latin typeface="Nokia Pure Headline Light" panose="020B0304020202020204" pitchFamily="34" charset="0"/>
                <a:ea typeface="Nokia Pure Text Light" panose="020B0403020202020204" pitchFamily="34" charset="0"/>
                <a:cs typeface="Nokia Pure Headline"/>
              </a:rPr>
              <a:t> </a:t>
            </a:r>
            <a:r>
              <a:rPr lang="en-US" sz="2133" dirty="0">
                <a:solidFill>
                  <a:srgbClr val="005AFF"/>
                </a:solidFill>
                <a:latin typeface="Nokia Pure Headline Light" panose="020B0304020202020204" pitchFamily="34" charset="0"/>
                <a:ea typeface="Nokia Pure Text Light" panose="020B0403020202020204" pitchFamily="34" charset="0"/>
                <a:cs typeface="Nokia Pure Headline"/>
              </a:rPr>
              <a:t>and</a:t>
            </a:r>
            <a:r>
              <a:rPr lang="en-US" sz="2133" spc="-47" dirty="0">
                <a:solidFill>
                  <a:srgbClr val="005AFF"/>
                </a:solidFill>
                <a:latin typeface="Nokia Pure Headline Light" panose="020B0304020202020204" pitchFamily="34" charset="0"/>
                <a:ea typeface="Nokia Pure Text Light" panose="020B0403020202020204" pitchFamily="34" charset="0"/>
                <a:cs typeface="Nokia Pure Headline"/>
              </a:rPr>
              <a:t> </a:t>
            </a:r>
            <a:r>
              <a:rPr lang="en-US" sz="2133" spc="-13" dirty="0">
                <a:solidFill>
                  <a:srgbClr val="005AFF"/>
                </a:solidFill>
                <a:latin typeface="Nokia Pure Headline Light" panose="020B0304020202020204" pitchFamily="34" charset="0"/>
                <a:ea typeface="Nokia Pure Text Light" panose="020B0403020202020204" pitchFamily="34" charset="0"/>
                <a:cs typeface="Nokia Pure Headline"/>
              </a:rPr>
              <a:t>Fortinet</a:t>
            </a:r>
            <a:endParaRPr lang="en-US" sz="2133" dirty="0">
              <a:latin typeface="Nokia Pure Headline Light" panose="020B0304020202020204" pitchFamily="34" charset="0"/>
              <a:ea typeface="Nokia Pure Text Light" panose="020B0403020202020204" pitchFamily="34" charset="0"/>
              <a:cs typeface="Nokia Pure Headline"/>
            </a:endParaRPr>
          </a:p>
          <a:p>
            <a:pPr marL="258227" marR="463962" indent="-241294">
              <a:spcBef>
                <a:spcPts val="660"/>
              </a:spcBef>
              <a:spcAft>
                <a:spcPts val="400"/>
              </a:spcAft>
              <a:buSzPct val="75000"/>
              <a:tabLst>
                <a:tab pos="260767" algn="l"/>
              </a:tabLst>
            </a:pPr>
            <a:r>
              <a:rPr lang="en-US" sz="1067" spc="-3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	</a:t>
            </a:r>
            <a:r>
              <a:rPr lang="en-US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Enhancement to </a:t>
            </a:r>
            <a:r>
              <a:rPr lang="en-US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Singapore’s</a:t>
            </a:r>
            <a:r>
              <a:rPr lang="en-US" sz="1067" spc="-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National </a:t>
            </a:r>
            <a:r>
              <a:rPr lang="en-US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Quantum</a:t>
            </a:r>
            <a:r>
              <a:rPr lang="en-US" sz="1067" spc="-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Safe 	</a:t>
            </a:r>
            <a:r>
              <a:rPr lang="en-US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network,</a:t>
            </a:r>
            <a:r>
              <a:rPr lang="en-US" sz="1067" spc="-5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spc="-13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leveraging</a:t>
            </a:r>
            <a:r>
              <a:rPr lang="en-US" sz="1067" spc="-4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quantum-safe </a:t>
            </a:r>
            <a:r>
              <a:rPr lang="en-US" sz="106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optical transport.</a:t>
            </a:r>
            <a:endParaRPr lang="en-US" sz="1067" dirty="0">
              <a:latin typeface="Nokia Pure Text Light" panose="020B0403020202020204" pitchFamily="34" charset="0"/>
              <a:ea typeface="Nokia Pure Text Light" panose="020B0403020202020204" pitchFamily="34" charset="0"/>
              <a:cs typeface="Nokia Pure Text Light"/>
            </a:endParaRPr>
          </a:p>
          <a:p>
            <a:pPr marL="260767" marR="201502" indent="-244681">
              <a:spcBef>
                <a:spcPts val="380"/>
              </a:spcBef>
              <a:spcAft>
                <a:spcPts val="400"/>
              </a:spcAft>
              <a:tabLst>
                <a:tab pos="260767" algn="l"/>
              </a:tabLst>
            </a:pPr>
            <a:r>
              <a:rPr lang="en-US" sz="1067" spc="-27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Press release:</a:t>
            </a:r>
            <a:r>
              <a:rPr lang="en-US" sz="1067" spc="-20" dirty="0">
                <a:solidFill>
                  <a:srgbClr val="000324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SPTel Partners</a:t>
            </a:r>
            <a:r>
              <a:rPr lang="en-US" sz="1067" u="sng" spc="-20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with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3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</a:t>
            </a:r>
            <a:r>
              <a:rPr lang="en-US" sz="1067" spc="-33" dirty="0">
                <a:solidFill>
                  <a:schemeClr val="accent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Engineering,</a:t>
            </a:r>
            <a:r>
              <a:rPr lang="en-US" sz="1067" u="sng" spc="-20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Nokia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27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Fortinet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3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Quantum-</a:t>
            </a:r>
            <a:r>
              <a:rPr lang="en-US" sz="1067" u="sng" spc="-27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Safe</a:t>
            </a:r>
            <a:r>
              <a:rPr lang="en-US" sz="1067" spc="-27" dirty="0">
                <a:solidFill>
                  <a:schemeClr val="accent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</a:rPr>
              <a:t> 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Services</a:t>
            </a:r>
            <a:r>
              <a:rPr lang="en-US" sz="1067" u="sng" spc="-47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</a:t>
            </a:r>
            <a:r>
              <a:rPr lang="en-US" sz="1067" u="sng" spc="-40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Boost</a:t>
            </a:r>
            <a:r>
              <a:rPr lang="en-US" sz="1067" u="sng" spc="-40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13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Cyber</a:t>
            </a:r>
            <a:r>
              <a:rPr lang="en-US" sz="1067" u="sng" spc="-47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27" dirty="0" err="1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Defence</a:t>
            </a:r>
            <a:r>
              <a:rPr lang="en-US" sz="1067" u="sng" spc="-40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</a:t>
            </a:r>
            <a:r>
              <a:rPr lang="en-US" sz="1067" u="sng" spc="-40" dirty="0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67" u="sng" spc="-13" dirty="0" err="1">
                <a:solidFill>
                  <a:schemeClr val="accent1"/>
                </a:solidFill>
                <a:uFill>
                  <a:solidFill>
                    <a:srgbClr val="005AFF"/>
                  </a:solidFill>
                </a:u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Organisations</a:t>
            </a:r>
            <a:endParaRPr lang="en-US" sz="1067" dirty="0">
              <a:solidFill>
                <a:schemeClr val="accent1"/>
              </a:solidFill>
              <a:latin typeface="Nokia Pure Text Light" panose="020B0403020202020204" pitchFamily="34" charset="0"/>
              <a:ea typeface="Nokia Pure Text Light" panose="020B0403020202020204" pitchFamily="34" charset="0"/>
              <a:cs typeface="Nokia Pure Text Light"/>
            </a:endParaRPr>
          </a:p>
          <a:p>
            <a:pPr marL="16086" marR="59265" indent="0">
              <a:spcBef>
                <a:spcPts val="380"/>
              </a:spcBef>
              <a:spcAft>
                <a:spcPts val="400"/>
              </a:spcAft>
              <a:buNone/>
              <a:tabLst>
                <a:tab pos="260767" algn="l"/>
              </a:tabLst>
            </a:pPr>
            <a:endParaRPr lang="en-GB" sz="1067" dirty="0">
              <a:solidFill>
                <a:schemeClr val="accent1"/>
              </a:solidFill>
              <a:latin typeface="Nokia Pure Text Light"/>
              <a:cs typeface="Nokia Pure Text Light"/>
            </a:endParaRPr>
          </a:p>
          <a:p>
            <a:pPr marL="260767" marR="6773" indent="-244681">
              <a:spcBef>
                <a:spcPts val="373"/>
              </a:spcBef>
              <a:spcAft>
                <a:spcPts val="400"/>
              </a:spcAft>
              <a:tabLst>
                <a:tab pos="260767" algn="l"/>
              </a:tabLst>
            </a:pPr>
            <a:endParaRPr lang="en-GB" sz="1067" dirty="0">
              <a:latin typeface="Nokia Pure Text Light"/>
              <a:cs typeface="Nokia Pure Text Ligh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627F78-35E1-498F-3537-15CE2D8E9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67" spc="-67">
                <a:solidFill>
                  <a:srgbClr val="000324"/>
                </a:solidFill>
                <a:cs typeface="Nokia Pure Headline Ultra Light"/>
              </a:rPr>
              <a:t>Quantum-Safe Networks in action</a:t>
            </a:r>
            <a:endParaRPr lang="en-US" sz="266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8E72DA-EA7D-7FB5-225A-4694EACB52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047" y="2847683"/>
            <a:ext cx="1842897" cy="581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0A926A-8A9F-BFE7-FD8E-CECD0AFEE0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3682" y="5347663"/>
            <a:ext cx="1591625" cy="565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364924-A8BB-F8C2-6024-3ED824FED1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9580" y="2826293"/>
            <a:ext cx="1688592" cy="598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9039F5-69E8-1EDC-6308-9E938C72352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6560" y="5508845"/>
            <a:ext cx="1685544" cy="8822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585B60-5116-0059-64A2-0AA0FF69F3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78904" y="2826293"/>
            <a:ext cx="1575909" cy="7450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99B5CF-D0EC-64C4-5A17-0EDFD4A4D0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50717" y="5285861"/>
            <a:ext cx="1222122" cy="6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5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FC7C8-87E4-42B8-EA2B-81918B5F1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the cloud with Nokia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BAE3D-0446-9FC8-FE07-001439923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Moving beyond pure connectivity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C71785-2B09-430A-97FF-D30F654634EE}"/>
              </a:ext>
            </a:extLst>
          </p:cNvPr>
          <p:cNvCxnSpPr>
            <a:cxnSpLocks/>
          </p:cNvCxnSpPr>
          <p:nvPr/>
        </p:nvCxnSpPr>
        <p:spPr>
          <a:xfrm>
            <a:off x="4822326" y="4417517"/>
            <a:ext cx="470740" cy="1067761"/>
          </a:xfrm>
          <a:prstGeom prst="lin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Rectangle: Rounded Corners 26">
            <a:extLst>
              <a:ext uri="{FF2B5EF4-FFF2-40B4-BE49-F238E27FC236}">
                <a16:creationId xmlns:a16="http://schemas.microsoft.com/office/drawing/2014/main" id="{CF726673-7218-3D06-2ED7-2ED204537FB4}"/>
              </a:ext>
            </a:extLst>
          </p:cNvPr>
          <p:cNvSpPr/>
          <p:nvPr/>
        </p:nvSpPr>
        <p:spPr>
          <a:xfrm>
            <a:off x="6494580" y="4179077"/>
            <a:ext cx="3472933" cy="1680000"/>
          </a:xfrm>
          <a:prstGeom prst="roundRect">
            <a:avLst>
              <a:gd name="adj" fmla="val 11796"/>
            </a:avLst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US" sz="1600" dirty="0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6" name="Text Box 112">
            <a:extLst>
              <a:ext uri="{FF2B5EF4-FFF2-40B4-BE49-F238E27FC236}">
                <a16:creationId xmlns:a16="http://schemas.microsoft.com/office/drawing/2014/main" id="{EF52AEFF-D6D5-472C-8D70-AA39DC6AE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028" y="2120121"/>
            <a:ext cx="5631720" cy="1425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buSzPct val="100000"/>
              <a:tabLst>
                <a:tab pos="266700" algn="l"/>
              </a:tabLst>
              <a:defRPr sz="1050">
                <a:solidFill>
                  <a:schemeClr val="accent1"/>
                </a:solidFill>
                <a:latin typeface="Nokia Pure Text" panose="020B0504040602060303" pitchFamily="34" charset="0"/>
                <a:ea typeface="Nokia Pure Text" panose="020B0504040602060303" pitchFamily="34" charset="0"/>
                <a:cs typeface="Nokia Pure Text" panose="020B05040406020603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09585" eaLnBrk="1" fontAlgn="auto" hangingPunct="1">
              <a:spcBef>
                <a:spcPts val="0"/>
              </a:spcBef>
              <a:spcAft>
                <a:spcPts val="800"/>
              </a:spcAft>
              <a:tabLst>
                <a:tab pos="355591" algn="l"/>
              </a:tabLst>
              <a:defRPr/>
            </a:pPr>
            <a:r>
              <a:rPr lang="en-US" sz="2667" dirty="0">
                <a:solidFill>
                  <a:srgbClr val="FFFFFF"/>
                </a:solidFill>
                <a:latin typeface="Nokia Pure Headline Light"/>
                <a:ea typeface="Nokia Pure Text Light" panose="020B0304040602060303" pitchFamily="34" charset="0"/>
                <a:cs typeface="Nokia Pure Text Light" panose="020B0304040602060303" pitchFamily="34" charset="0"/>
              </a:rPr>
              <a:t>Nokia helps you build networks that sense, think and act to enable value-added, personalized services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F09D1C-24F9-205B-F126-4AE98E7E8013}"/>
              </a:ext>
            </a:extLst>
          </p:cNvPr>
          <p:cNvGrpSpPr/>
          <p:nvPr/>
        </p:nvGrpSpPr>
        <p:grpSpPr>
          <a:xfrm>
            <a:off x="6742307" y="4239053"/>
            <a:ext cx="3182480" cy="322705"/>
            <a:chOff x="5655537" y="3333038"/>
            <a:chExt cx="2386860" cy="24202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4FDEA1-3202-4AEA-440B-B11029843419}"/>
                </a:ext>
              </a:extLst>
            </p:cNvPr>
            <p:cNvGrpSpPr/>
            <p:nvPr/>
          </p:nvGrpSpPr>
          <p:grpSpPr>
            <a:xfrm>
              <a:off x="5655537" y="3343240"/>
              <a:ext cx="185109" cy="208248"/>
              <a:chOff x="7526253" y="1194074"/>
              <a:chExt cx="316799" cy="356400"/>
            </a:xfrm>
          </p:grpSpPr>
          <p:sp>
            <p:nvSpPr>
              <p:cNvPr id="10" name="Freeform: Shape 61">
                <a:extLst>
                  <a:ext uri="{FF2B5EF4-FFF2-40B4-BE49-F238E27FC236}">
                    <a16:creationId xmlns:a16="http://schemas.microsoft.com/office/drawing/2014/main" id="{E0C228C5-FCC8-E778-7ACC-DA107213CD0D}"/>
                  </a:ext>
                </a:extLst>
              </p:cNvPr>
              <p:cNvSpPr/>
              <p:nvPr/>
            </p:nvSpPr>
            <p:spPr>
              <a:xfrm>
                <a:off x="7731903" y="1476674"/>
                <a:ext cx="111149" cy="73800"/>
              </a:xfrm>
              <a:custGeom>
                <a:avLst/>
                <a:gdLst>
                  <a:gd name="connsiteX0" fmla="*/ 111150 w 111149"/>
                  <a:gd name="connsiteY0" fmla="*/ 0 h 73800"/>
                  <a:gd name="connsiteX1" fmla="*/ 37350 w 111149"/>
                  <a:gd name="connsiteY1" fmla="*/ 73800 h 73800"/>
                  <a:gd name="connsiteX2" fmla="*/ 0 w 111149"/>
                  <a:gd name="connsiteY2" fmla="*/ 36900 h 73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149" h="73800">
                    <a:moveTo>
                      <a:pt x="111150" y="0"/>
                    </a:moveTo>
                    <a:lnTo>
                      <a:pt x="37350" y="73800"/>
                    </a:lnTo>
                    <a:lnTo>
                      <a:pt x="0" y="36900"/>
                    </a:lnTo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  <p:grpSp>
            <p:nvGrpSpPr>
              <p:cNvPr id="11" name="Graphic 77">
                <a:extLst>
                  <a:ext uri="{FF2B5EF4-FFF2-40B4-BE49-F238E27FC236}">
                    <a16:creationId xmlns:a16="http://schemas.microsoft.com/office/drawing/2014/main" id="{33286884-22AE-A031-8302-A0972E62ECBF}"/>
                  </a:ext>
                </a:extLst>
              </p:cNvPr>
              <p:cNvGrpSpPr/>
              <p:nvPr/>
            </p:nvGrpSpPr>
            <p:grpSpPr>
              <a:xfrm>
                <a:off x="7526253" y="1194074"/>
                <a:ext cx="291150" cy="356399"/>
                <a:chOff x="7526253" y="1194074"/>
                <a:chExt cx="291150" cy="356399"/>
              </a:xfrm>
            </p:grpSpPr>
            <p:sp>
              <p:nvSpPr>
                <p:cNvPr id="12" name="Freeform: Shape 63">
                  <a:extLst>
                    <a:ext uri="{FF2B5EF4-FFF2-40B4-BE49-F238E27FC236}">
                      <a16:creationId xmlns:a16="http://schemas.microsoft.com/office/drawing/2014/main" id="{356ADD5E-9D25-C0EF-F0B5-B3257DC316A2}"/>
                    </a:ext>
                  </a:extLst>
                </p:cNvPr>
                <p:cNvSpPr/>
                <p:nvPr/>
              </p:nvSpPr>
              <p:spPr>
                <a:xfrm>
                  <a:off x="7573953" y="1194074"/>
                  <a:ext cx="196200" cy="163350"/>
                </a:xfrm>
                <a:custGeom>
                  <a:avLst/>
                  <a:gdLst>
                    <a:gd name="connsiteX0" fmla="*/ 196200 w 196200"/>
                    <a:gd name="connsiteY0" fmla="*/ 163350 h 163350"/>
                    <a:gd name="connsiteX1" fmla="*/ 196200 w 196200"/>
                    <a:gd name="connsiteY1" fmla="*/ 97650 h 163350"/>
                    <a:gd name="connsiteX2" fmla="*/ 98100 w 196200"/>
                    <a:gd name="connsiteY2" fmla="*/ 0 h 163350"/>
                    <a:gd name="connsiteX3" fmla="*/ 0 w 196200"/>
                    <a:gd name="connsiteY3" fmla="*/ 95850 h 163350"/>
                    <a:gd name="connsiteX4" fmla="*/ 0 w 196200"/>
                    <a:gd name="connsiteY4" fmla="*/ 161550 h 16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0" h="163350">
                      <a:moveTo>
                        <a:pt x="196200" y="163350"/>
                      </a:moveTo>
                      <a:lnTo>
                        <a:pt x="196200" y="97650"/>
                      </a:lnTo>
                      <a:cubicBezTo>
                        <a:pt x="196200" y="44550"/>
                        <a:pt x="151650" y="0"/>
                        <a:pt x="98100" y="0"/>
                      </a:cubicBezTo>
                      <a:cubicBezTo>
                        <a:pt x="44550" y="0"/>
                        <a:pt x="1800" y="42750"/>
                        <a:pt x="0" y="95850"/>
                      </a:cubicBezTo>
                      <a:lnTo>
                        <a:pt x="0" y="161550"/>
                      </a:lnTo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0958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defRPr/>
                  </a:pPr>
                  <a:endParaRPr lang="en-US" sz="1600">
                    <a:solidFill>
                      <a:srgbClr val="FFFFFF"/>
                    </a:solidFill>
                    <a:latin typeface="Nokia Pure Text Light"/>
                  </a:endParaRPr>
                </a:p>
              </p:txBody>
            </p:sp>
            <p:sp>
              <p:nvSpPr>
                <p:cNvPr id="13" name="Freeform: Shape 64">
                  <a:extLst>
                    <a:ext uri="{FF2B5EF4-FFF2-40B4-BE49-F238E27FC236}">
                      <a16:creationId xmlns:a16="http://schemas.microsoft.com/office/drawing/2014/main" id="{DA01B816-19D4-94AA-F979-5372BAC8CF28}"/>
                    </a:ext>
                  </a:extLst>
                </p:cNvPr>
                <p:cNvSpPr/>
                <p:nvPr/>
              </p:nvSpPr>
              <p:spPr>
                <a:xfrm>
                  <a:off x="7526253" y="1357425"/>
                  <a:ext cx="291150" cy="193049"/>
                </a:xfrm>
                <a:custGeom>
                  <a:avLst/>
                  <a:gdLst>
                    <a:gd name="connsiteX0" fmla="*/ 168750 w 291150"/>
                    <a:gd name="connsiteY0" fmla="*/ 193050 h 193049"/>
                    <a:gd name="connsiteX1" fmla="*/ 36000 w 291150"/>
                    <a:gd name="connsiteY1" fmla="*/ 193050 h 193049"/>
                    <a:gd name="connsiteX2" fmla="*/ 0 w 291150"/>
                    <a:gd name="connsiteY2" fmla="*/ 157050 h 193049"/>
                    <a:gd name="connsiteX3" fmla="*/ 0 w 291150"/>
                    <a:gd name="connsiteY3" fmla="*/ 36000 h 193049"/>
                    <a:gd name="connsiteX4" fmla="*/ 36000 w 291150"/>
                    <a:gd name="connsiteY4" fmla="*/ 0 h 193049"/>
                    <a:gd name="connsiteX5" fmla="*/ 255150 w 291150"/>
                    <a:gd name="connsiteY5" fmla="*/ 0 h 193049"/>
                    <a:gd name="connsiteX6" fmla="*/ 291150 w 291150"/>
                    <a:gd name="connsiteY6" fmla="*/ 36000 h 193049"/>
                    <a:gd name="connsiteX7" fmla="*/ 291150 w 291150"/>
                    <a:gd name="connsiteY7" fmla="*/ 64800 h 193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1150" h="193049">
                      <a:moveTo>
                        <a:pt x="168750" y="193050"/>
                      </a:moveTo>
                      <a:lnTo>
                        <a:pt x="36000" y="193050"/>
                      </a:lnTo>
                      <a:cubicBezTo>
                        <a:pt x="16200" y="193050"/>
                        <a:pt x="0" y="176850"/>
                        <a:pt x="0" y="157050"/>
                      </a:cubicBezTo>
                      <a:lnTo>
                        <a:pt x="0" y="36000"/>
                      </a:lnTo>
                      <a:cubicBezTo>
                        <a:pt x="0" y="16200"/>
                        <a:pt x="16200" y="0"/>
                        <a:pt x="36000" y="0"/>
                      </a:cubicBezTo>
                      <a:lnTo>
                        <a:pt x="255150" y="0"/>
                      </a:lnTo>
                      <a:cubicBezTo>
                        <a:pt x="274950" y="0"/>
                        <a:pt x="291150" y="16200"/>
                        <a:pt x="291150" y="36000"/>
                      </a:cubicBezTo>
                      <a:lnTo>
                        <a:pt x="291150" y="64800"/>
                      </a:lnTo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0958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defRPr/>
                  </a:pPr>
                  <a:endParaRPr lang="en-US" sz="1600">
                    <a:solidFill>
                      <a:srgbClr val="FFFFFF"/>
                    </a:solidFill>
                    <a:latin typeface="Nokia Pure Text Light"/>
                  </a:endParaRPr>
                </a:p>
              </p:txBody>
            </p:sp>
            <p:grpSp>
              <p:nvGrpSpPr>
                <p:cNvPr id="14" name="Graphic 77">
                  <a:extLst>
                    <a:ext uri="{FF2B5EF4-FFF2-40B4-BE49-F238E27FC236}">
                      <a16:creationId xmlns:a16="http://schemas.microsoft.com/office/drawing/2014/main" id="{575C7CE5-233C-0EC9-6C4A-C82D5E672176}"/>
                    </a:ext>
                  </a:extLst>
                </p:cNvPr>
                <p:cNvGrpSpPr/>
                <p:nvPr/>
              </p:nvGrpSpPr>
              <p:grpSpPr>
                <a:xfrm>
                  <a:off x="7658553" y="1422224"/>
                  <a:ext cx="27000" cy="62100"/>
                  <a:chOff x="7658553" y="1422224"/>
                  <a:chExt cx="27000" cy="62100"/>
                </a:xfrm>
                <a:solidFill>
                  <a:srgbClr val="FFFFFF"/>
                </a:solidFill>
              </p:grpSpPr>
              <p:sp>
                <p:nvSpPr>
                  <p:cNvPr id="15" name="Freeform: Shape 78">
                    <a:extLst>
                      <a:ext uri="{FF2B5EF4-FFF2-40B4-BE49-F238E27FC236}">
                        <a16:creationId xmlns:a16="http://schemas.microsoft.com/office/drawing/2014/main" id="{2B969CA7-47DA-1C5F-7BDA-B78EE0C7EE21}"/>
                      </a:ext>
                    </a:extLst>
                  </p:cNvPr>
                  <p:cNvSpPr/>
                  <p:nvPr/>
                </p:nvSpPr>
                <p:spPr>
                  <a:xfrm>
                    <a:off x="7658553" y="1422224"/>
                    <a:ext cx="27000" cy="27000"/>
                  </a:xfrm>
                  <a:custGeom>
                    <a:avLst/>
                    <a:gdLst>
                      <a:gd name="connsiteX0" fmla="*/ 13500 w 27000"/>
                      <a:gd name="connsiteY0" fmla="*/ 0 h 27000"/>
                      <a:gd name="connsiteX1" fmla="*/ 27000 w 27000"/>
                      <a:gd name="connsiteY1" fmla="*/ 13500 h 27000"/>
                      <a:gd name="connsiteX2" fmla="*/ 13500 w 27000"/>
                      <a:gd name="connsiteY2" fmla="*/ 27000 h 27000"/>
                      <a:gd name="connsiteX3" fmla="*/ 0 w 27000"/>
                      <a:gd name="connsiteY3" fmla="*/ 13500 h 27000"/>
                      <a:gd name="connsiteX4" fmla="*/ 13500 w 27000"/>
                      <a:gd name="connsiteY4" fmla="*/ 0 h 27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000" h="27000">
                        <a:moveTo>
                          <a:pt x="13500" y="0"/>
                        </a:moveTo>
                        <a:cubicBezTo>
                          <a:pt x="18900" y="0"/>
                          <a:pt x="27000" y="5400"/>
                          <a:pt x="27000" y="13500"/>
                        </a:cubicBezTo>
                        <a:cubicBezTo>
                          <a:pt x="27000" y="21600"/>
                          <a:pt x="21600" y="27000"/>
                          <a:pt x="13500" y="27000"/>
                        </a:cubicBezTo>
                        <a:cubicBezTo>
                          <a:pt x="5400" y="27000"/>
                          <a:pt x="0" y="21600"/>
                          <a:pt x="0" y="13500"/>
                        </a:cubicBezTo>
                        <a:cubicBezTo>
                          <a:pt x="0" y="5400"/>
                          <a:pt x="8100" y="0"/>
                          <a:pt x="13500" y="0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609585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buSzPct val="100000"/>
                      <a:defRPr/>
                    </a:pPr>
                    <a:endParaRPr lang="en-US" sz="1600">
                      <a:solidFill>
                        <a:srgbClr val="FFFFFF"/>
                      </a:solidFill>
                      <a:latin typeface="Nokia Pure Text Light"/>
                    </a:endParaRPr>
                  </a:p>
                </p:txBody>
              </p:sp>
              <p:sp>
                <p:nvSpPr>
                  <p:cNvPr id="16" name="Freeform: Shape 79">
                    <a:extLst>
                      <a:ext uri="{FF2B5EF4-FFF2-40B4-BE49-F238E27FC236}">
                        <a16:creationId xmlns:a16="http://schemas.microsoft.com/office/drawing/2014/main" id="{FB856E38-9455-E0B0-6F94-447CEB86341F}"/>
                      </a:ext>
                    </a:extLst>
                  </p:cNvPr>
                  <p:cNvSpPr/>
                  <p:nvPr/>
                </p:nvSpPr>
                <p:spPr>
                  <a:xfrm>
                    <a:off x="7672053" y="1433025"/>
                    <a:ext cx="4500" cy="51300"/>
                  </a:xfrm>
                  <a:custGeom>
                    <a:avLst/>
                    <a:gdLst>
                      <a:gd name="connsiteX0" fmla="*/ 0 w 4500"/>
                      <a:gd name="connsiteY0" fmla="*/ 0 h 51300"/>
                      <a:gd name="connsiteX1" fmla="*/ 0 w 4500"/>
                      <a:gd name="connsiteY1" fmla="*/ 51300 h 51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500" h="51300">
                        <a:moveTo>
                          <a:pt x="0" y="0"/>
                        </a:moveTo>
                        <a:lnTo>
                          <a:pt x="0" y="51300"/>
                        </a:lnTo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609585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buSzPct val="100000"/>
                      <a:defRPr/>
                    </a:pPr>
                    <a:endParaRPr lang="en-US" sz="1600">
                      <a:solidFill>
                        <a:srgbClr val="FFFFFF"/>
                      </a:solidFill>
                      <a:latin typeface="Nokia Pure Text Light"/>
                    </a:endParaRPr>
                  </a:p>
                </p:txBody>
              </p:sp>
            </p:grpSp>
          </p:grpSp>
        </p:grpSp>
        <p:sp>
          <p:nvSpPr>
            <p:cNvPr id="9" name="Text Box 112">
              <a:extLst>
                <a:ext uri="{FF2B5EF4-FFF2-40B4-BE49-F238E27FC236}">
                  <a16:creationId xmlns:a16="http://schemas.microsoft.com/office/drawing/2014/main" id="{1BDDBFF4-3536-0714-96E1-EB4F695C4E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9910" y="3333038"/>
              <a:ext cx="2092487" cy="242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48000" tIns="48000" rIns="48000" bIns="48000">
              <a:spAutoFit/>
            </a:bodyPr>
            <a:lstStyle/>
            <a:p>
              <a:pPr defTabSz="914241" eaLnBrk="1" hangingPunct="1">
                <a:spcBef>
                  <a:spcPct val="50000"/>
                </a:spcBef>
                <a:defRPr/>
              </a:pPr>
              <a:r>
                <a:rPr lang="en-US" sz="1467" dirty="0">
                  <a:solidFill>
                    <a:srgbClr val="FFFFFF"/>
                  </a:solidFill>
                  <a:latin typeface="Nokia Pure Text Light" panose="020B0304040602060303" pitchFamily="34" charset="0"/>
                  <a:ea typeface="Nokia Pure Text Light" panose="020B0304040602060303" pitchFamily="34" charset="0"/>
                  <a:cs typeface="Nokia Pure Text Light" panose="020B0304040602060303" pitchFamily="34" charset="0"/>
                </a:rPr>
                <a:t>Quantum-safe, DDoS mitigation</a:t>
              </a:r>
            </a:p>
          </p:txBody>
        </p:sp>
      </p:grpSp>
      <p:sp>
        <p:nvSpPr>
          <p:cNvPr id="17" name="Text Box 112">
            <a:extLst>
              <a:ext uri="{FF2B5EF4-FFF2-40B4-BE49-F238E27FC236}">
                <a16:creationId xmlns:a16="http://schemas.microsoft.com/office/drawing/2014/main" id="{FD0B0DEF-86D3-383E-0AA1-388590F29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4804" y="5520269"/>
            <a:ext cx="2052601" cy="32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8000" tIns="48000" rIns="48000" bIns="48000">
            <a:spAutoFit/>
          </a:bodyPr>
          <a:lstStyle/>
          <a:p>
            <a:pPr defTabSz="914241" eaLnBrk="1" hangingPunct="1">
              <a:spcBef>
                <a:spcPct val="50000"/>
              </a:spcBef>
              <a:defRPr/>
            </a:pPr>
            <a:r>
              <a:rPr lang="en-US" sz="1467" dirty="0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Programmable network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3796BCB-0525-8E68-FB01-D76E3D8444BE}"/>
              </a:ext>
            </a:extLst>
          </p:cNvPr>
          <p:cNvGrpSpPr/>
          <p:nvPr/>
        </p:nvGrpSpPr>
        <p:grpSpPr>
          <a:xfrm>
            <a:off x="6689859" y="5073823"/>
            <a:ext cx="3137142" cy="351767"/>
            <a:chOff x="5616203" y="3979646"/>
            <a:chExt cx="2352857" cy="263825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3F1A9359-CDA3-B1D7-7848-65BBC2137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16203" y="3979646"/>
              <a:ext cx="263776" cy="263775"/>
            </a:xfrm>
            <a:prstGeom prst="rect">
              <a:avLst/>
            </a:prstGeom>
          </p:spPr>
        </p:pic>
        <p:sp>
          <p:nvSpPr>
            <p:cNvPr id="20" name="Text Box 112">
              <a:extLst>
                <a:ext uri="{FF2B5EF4-FFF2-40B4-BE49-F238E27FC236}">
                  <a16:creationId xmlns:a16="http://schemas.microsoft.com/office/drawing/2014/main" id="{2E95FDB8-E713-9C93-E688-444EDFE654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9910" y="4001442"/>
              <a:ext cx="2019150" cy="242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48000" tIns="48000" rIns="48000" bIns="48000">
              <a:spAutoFit/>
            </a:bodyPr>
            <a:lstStyle/>
            <a:p>
              <a:pPr defTabSz="914241" eaLnBrk="1" hangingPunct="1">
                <a:spcBef>
                  <a:spcPct val="50000"/>
                </a:spcBef>
                <a:defRPr/>
              </a:pPr>
              <a:r>
                <a:rPr lang="en-US" sz="1467" dirty="0">
                  <a:solidFill>
                    <a:srgbClr val="FFFFFF"/>
                  </a:solidFill>
                  <a:latin typeface="Nokia Pure Text Light" panose="020B0304040602060303" pitchFamily="34" charset="0"/>
                  <a:ea typeface="Nokia Pure Text Light" panose="020B0304040602060303" pitchFamily="34" charset="0"/>
                  <a:cs typeface="Nokia Pure Text Light" panose="020B0304040602060303" pitchFamily="34" charset="0"/>
                </a:rPr>
                <a:t>Deterministic quality of service</a:t>
              </a:r>
            </a:p>
          </p:txBody>
        </p:sp>
      </p:grpSp>
      <p:sp>
        <p:nvSpPr>
          <p:cNvPr id="21" name="Text Box 112">
            <a:extLst>
              <a:ext uri="{FF2B5EF4-FFF2-40B4-BE49-F238E27FC236}">
                <a16:creationId xmlns:a16="http://schemas.microsoft.com/office/drawing/2014/main" id="{5DBA93B9-D50D-67AE-F8BE-ADDE97CF5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570" y="4757825"/>
            <a:ext cx="893092" cy="28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8000" tIns="48000" rIns="48000" bIns="48000">
            <a:spAutoFit/>
          </a:bodyPr>
          <a:lstStyle/>
          <a:p>
            <a:pPr algn="ctr" defTabSz="914241" eaLnBrk="1" hangingPunct="1">
              <a:spcBef>
                <a:spcPct val="50000"/>
              </a:spcBef>
              <a:defRPr/>
            </a:pPr>
            <a:r>
              <a:rPr lang="en-US" sz="1200" dirty="0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Attributes</a:t>
            </a:r>
          </a:p>
        </p:txBody>
      </p:sp>
      <p:sp>
        <p:nvSpPr>
          <p:cNvPr id="22" name="Freeform: Shape 1">
            <a:extLst>
              <a:ext uri="{FF2B5EF4-FFF2-40B4-BE49-F238E27FC236}">
                <a16:creationId xmlns:a16="http://schemas.microsoft.com/office/drawing/2014/main" id="{7D7FE5B0-539F-233E-39F5-A6279763785A}"/>
              </a:ext>
            </a:extLst>
          </p:cNvPr>
          <p:cNvSpPr/>
          <p:nvPr/>
        </p:nvSpPr>
        <p:spPr>
          <a:xfrm>
            <a:off x="4439868" y="3883179"/>
            <a:ext cx="557800" cy="557800"/>
          </a:xfrm>
          <a:custGeom>
            <a:avLst/>
            <a:gdLst>
              <a:gd name="connsiteX0" fmla="*/ 291115 w 635542"/>
              <a:gd name="connsiteY0" fmla="*/ 176754 h 635542"/>
              <a:gd name="connsiteX1" fmla="*/ 218230 w 635542"/>
              <a:gd name="connsiteY1" fmla="*/ 252064 h 635542"/>
              <a:gd name="connsiteX2" fmla="*/ 218230 w 635542"/>
              <a:gd name="connsiteY2" fmla="*/ 258635 h 635542"/>
              <a:gd name="connsiteX3" fmla="*/ 200371 w 635542"/>
              <a:gd name="connsiteY3" fmla="*/ 276831 h 635542"/>
              <a:gd name="connsiteX4" fmla="*/ 199405 w 635542"/>
              <a:gd name="connsiteY4" fmla="*/ 276831 h 635542"/>
              <a:gd name="connsiteX5" fmla="*/ 124107 w 635542"/>
              <a:gd name="connsiteY5" fmla="*/ 359722 h 635542"/>
              <a:gd name="connsiteX6" fmla="*/ 202301 w 635542"/>
              <a:gd name="connsiteY6" fmla="*/ 433516 h 635542"/>
              <a:gd name="connsiteX7" fmla="*/ 409373 w 635542"/>
              <a:gd name="connsiteY7" fmla="*/ 433516 h 635542"/>
              <a:gd name="connsiteX8" fmla="*/ 495291 w 635542"/>
              <a:gd name="connsiteY8" fmla="*/ 385500 h 635542"/>
              <a:gd name="connsiteX9" fmla="*/ 428198 w 635542"/>
              <a:gd name="connsiteY9" fmla="*/ 229825 h 635542"/>
              <a:gd name="connsiteX10" fmla="*/ 402133 w 635542"/>
              <a:gd name="connsiteY10" fmla="*/ 229825 h 635542"/>
              <a:gd name="connsiteX11" fmla="*/ 392479 w 635542"/>
              <a:gd name="connsiteY11" fmla="*/ 230836 h 635542"/>
              <a:gd name="connsiteX12" fmla="*/ 374620 w 635542"/>
              <a:gd name="connsiteY12" fmla="*/ 220727 h 635542"/>
              <a:gd name="connsiteX13" fmla="*/ 291115 w 635542"/>
              <a:gd name="connsiteY13" fmla="*/ 176754 h 635542"/>
              <a:gd name="connsiteX14" fmla="*/ 317771 w 635542"/>
              <a:gd name="connsiteY14" fmla="*/ 0 h 635542"/>
              <a:gd name="connsiteX15" fmla="*/ 635542 w 635542"/>
              <a:gd name="connsiteY15" fmla="*/ 317771 h 635542"/>
              <a:gd name="connsiteX16" fmla="*/ 317771 w 635542"/>
              <a:gd name="connsiteY16" fmla="*/ 635542 h 635542"/>
              <a:gd name="connsiteX17" fmla="*/ 0 w 635542"/>
              <a:gd name="connsiteY17" fmla="*/ 317771 h 635542"/>
              <a:gd name="connsiteX18" fmla="*/ 317771 w 635542"/>
              <a:gd name="connsiteY18" fmla="*/ 0 h 63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5542" h="635542">
                <a:moveTo>
                  <a:pt x="291115" y="176754"/>
                </a:moveTo>
                <a:cubicBezTo>
                  <a:pt x="253466" y="181303"/>
                  <a:pt x="218230" y="213146"/>
                  <a:pt x="218230" y="252064"/>
                </a:cubicBezTo>
                <a:lnTo>
                  <a:pt x="218230" y="258635"/>
                </a:lnTo>
                <a:cubicBezTo>
                  <a:pt x="218230" y="268744"/>
                  <a:pt x="210024" y="276831"/>
                  <a:pt x="200371" y="276831"/>
                </a:cubicBezTo>
                <a:lnTo>
                  <a:pt x="199405" y="276831"/>
                </a:lnTo>
                <a:cubicBezTo>
                  <a:pt x="156446" y="276831"/>
                  <a:pt x="121210" y="314738"/>
                  <a:pt x="124107" y="359722"/>
                </a:cubicBezTo>
                <a:cubicBezTo>
                  <a:pt x="127003" y="400157"/>
                  <a:pt x="161756" y="433516"/>
                  <a:pt x="202301" y="433516"/>
                </a:cubicBezTo>
                <a:lnTo>
                  <a:pt x="409373" y="433516"/>
                </a:lnTo>
                <a:cubicBezTo>
                  <a:pt x="443644" y="433516"/>
                  <a:pt x="476466" y="415320"/>
                  <a:pt x="495291" y="385500"/>
                </a:cubicBezTo>
                <a:cubicBezTo>
                  <a:pt x="532941" y="326869"/>
                  <a:pt x="495291" y="240945"/>
                  <a:pt x="428198" y="229825"/>
                </a:cubicBezTo>
                <a:cubicBezTo>
                  <a:pt x="419027" y="228814"/>
                  <a:pt x="411304" y="228814"/>
                  <a:pt x="402133" y="229825"/>
                </a:cubicBezTo>
                <a:lnTo>
                  <a:pt x="392479" y="230836"/>
                </a:lnTo>
                <a:cubicBezTo>
                  <a:pt x="385239" y="231847"/>
                  <a:pt x="377999" y="228309"/>
                  <a:pt x="374620" y="220727"/>
                </a:cubicBezTo>
                <a:cubicBezTo>
                  <a:pt x="359174" y="191412"/>
                  <a:pt x="327317" y="172205"/>
                  <a:pt x="291115" y="176754"/>
                </a:cubicBezTo>
                <a:close/>
                <a:moveTo>
                  <a:pt x="317771" y="0"/>
                </a:moveTo>
                <a:cubicBezTo>
                  <a:pt x="493271" y="0"/>
                  <a:pt x="635542" y="142271"/>
                  <a:pt x="635542" y="317771"/>
                </a:cubicBezTo>
                <a:cubicBezTo>
                  <a:pt x="635542" y="493271"/>
                  <a:pt x="493271" y="635542"/>
                  <a:pt x="317771" y="635542"/>
                </a:cubicBezTo>
                <a:cubicBezTo>
                  <a:pt x="142271" y="635542"/>
                  <a:pt x="0" y="493271"/>
                  <a:pt x="0" y="317771"/>
                </a:cubicBezTo>
                <a:cubicBezTo>
                  <a:pt x="0" y="142271"/>
                  <a:pt x="142271" y="0"/>
                  <a:pt x="317771" y="0"/>
                </a:cubicBez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US" sz="1600" dirty="0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23" name="Freeform: Shape 2">
            <a:extLst>
              <a:ext uri="{FF2B5EF4-FFF2-40B4-BE49-F238E27FC236}">
                <a16:creationId xmlns:a16="http://schemas.microsoft.com/office/drawing/2014/main" id="{4249A471-45E9-7BBB-1B34-E94A143A029D}"/>
              </a:ext>
            </a:extLst>
          </p:cNvPr>
          <p:cNvSpPr/>
          <p:nvPr/>
        </p:nvSpPr>
        <p:spPr>
          <a:xfrm>
            <a:off x="4112309" y="5321045"/>
            <a:ext cx="321140" cy="321140"/>
          </a:xfrm>
          <a:custGeom>
            <a:avLst/>
            <a:gdLst>
              <a:gd name="connsiteX0" fmla="*/ 291115 w 635542"/>
              <a:gd name="connsiteY0" fmla="*/ 176754 h 635542"/>
              <a:gd name="connsiteX1" fmla="*/ 218230 w 635542"/>
              <a:gd name="connsiteY1" fmla="*/ 252064 h 635542"/>
              <a:gd name="connsiteX2" fmla="*/ 218230 w 635542"/>
              <a:gd name="connsiteY2" fmla="*/ 258635 h 635542"/>
              <a:gd name="connsiteX3" fmla="*/ 200371 w 635542"/>
              <a:gd name="connsiteY3" fmla="*/ 276831 h 635542"/>
              <a:gd name="connsiteX4" fmla="*/ 199405 w 635542"/>
              <a:gd name="connsiteY4" fmla="*/ 276831 h 635542"/>
              <a:gd name="connsiteX5" fmla="*/ 124107 w 635542"/>
              <a:gd name="connsiteY5" fmla="*/ 359722 h 635542"/>
              <a:gd name="connsiteX6" fmla="*/ 202301 w 635542"/>
              <a:gd name="connsiteY6" fmla="*/ 433516 h 635542"/>
              <a:gd name="connsiteX7" fmla="*/ 409373 w 635542"/>
              <a:gd name="connsiteY7" fmla="*/ 433516 h 635542"/>
              <a:gd name="connsiteX8" fmla="*/ 495291 w 635542"/>
              <a:gd name="connsiteY8" fmla="*/ 385500 h 635542"/>
              <a:gd name="connsiteX9" fmla="*/ 428198 w 635542"/>
              <a:gd name="connsiteY9" fmla="*/ 229825 h 635542"/>
              <a:gd name="connsiteX10" fmla="*/ 402133 w 635542"/>
              <a:gd name="connsiteY10" fmla="*/ 229825 h 635542"/>
              <a:gd name="connsiteX11" fmla="*/ 392479 w 635542"/>
              <a:gd name="connsiteY11" fmla="*/ 230836 h 635542"/>
              <a:gd name="connsiteX12" fmla="*/ 374620 w 635542"/>
              <a:gd name="connsiteY12" fmla="*/ 220727 h 635542"/>
              <a:gd name="connsiteX13" fmla="*/ 291115 w 635542"/>
              <a:gd name="connsiteY13" fmla="*/ 176754 h 635542"/>
              <a:gd name="connsiteX14" fmla="*/ 317771 w 635542"/>
              <a:gd name="connsiteY14" fmla="*/ 0 h 635542"/>
              <a:gd name="connsiteX15" fmla="*/ 635542 w 635542"/>
              <a:gd name="connsiteY15" fmla="*/ 317771 h 635542"/>
              <a:gd name="connsiteX16" fmla="*/ 317771 w 635542"/>
              <a:gd name="connsiteY16" fmla="*/ 635542 h 635542"/>
              <a:gd name="connsiteX17" fmla="*/ 0 w 635542"/>
              <a:gd name="connsiteY17" fmla="*/ 317771 h 635542"/>
              <a:gd name="connsiteX18" fmla="*/ 317771 w 635542"/>
              <a:gd name="connsiteY18" fmla="*/ 0 h 63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5542" h="635542">
                <a:moveTo>
                  <a:pt x="291115" y="176754"/>
                </a:moveTo>
                <a:cubicBezTo>
                  <a:pt x="253466" y="181303"/>
                  <a:pt x="218230" y="213146"/>
                  <a:pt x="218230" y="252064"/>
                </a:cubicBezTo>
                <a:lnTo>
                  <a:pt x="218230" y="258635"/>
                </a:lnTo>
                <a:cubicBezTo>
                  <a:pt x="218230" y="268744"/>
                  <a:pt x="210024" y="276831"/>
                  <a:pt x="200371" y="276831"/>
                </a:cubicBezTo>
                <a:lnTo>
                  <a:pt x="199405" y="276831"/>
                </a:lnTo>
                <a:cubicBezTo>
                  <a:pt x="156446" y="276831"/>
                  <a:pt x="121210" y="314738"/>
                  <a:pt x="124107" y="359722"/>
                </a:cubicBezTo>
                <a:cubicBezTo>
                  <a:pt x="127003" y="400157"/>
                  <a:pt x="161756" y="433516"/>
                  <a:pt x="202301" y="433516"/>
                </a:cubicBezTo>
                <a:lnTo>
                  <a:pt x="409373" y="433516"/>
                </a:lnTo>
                <a:cubicBezTo>
                  <a:pt x="443644" y="433516"/>
                  <a:pt x="476466" y="415320"/>
                  <a:pt x="495291" y="385500"/>
                </a:cubicBezTo>
                <a:cubicBezTo>
                  <a:pt x="532941" y="326869"/>
                  <a:pt x="495291" y="240945"/>
                  <a:pt x="428198" y="229825"/>
                </a:cubicBezTo>
                <a:cubicBezTo>
                  <a:pt x="419027" y="228814"/>
                  <a:pt x="411304" y="228814"/>
                  <a:pt x="402133" y="229825"/>
                </a:cubicBezTo>
                <a:lnTo>
                  <a:pt x="392479" y="230836"/>
                </a:lnTo>
                <a:cubicBezTo>
                  <a:pt x="385239" y="231847"/>
                  <a:pt x="377999" y="228309"/>
                  <a:pt x="374620" y="220727"/>
                </a:cubicBezTo>
                <a:cubicBezTo>
                  <a:pt x="359174" y="191412"/>
                  <a:pt x="327317" y="172205"/>
                  <a:pt x="291115" y="176754"/>
                </a:cubicBezTo>
                <a:close/>
                <a:moveTo>
                  <a:pt x="317771" y="0"/>
                </a:moveTo>
                <a:cubicBezTo>
                  <a:pt x="493271" y="0"/>
                  <a:pt x="635542" y="142271"/>
                  <a:pt x="635542" y="317771"/>
                </a:cubicBezTo>
                <a:cubicBezTo>
                  <a:pt x="635542" y="493271"/>
                  <a:pt x="493271" y="635542"/>
                  <a:pt x="317771" y="635542"/>
                </a:cubicBezTo>
                <a:cubicBezTo>
                  <a:pt x="142271" y="635542"/>
                  <a:pt x="0" y="493271"/>
                  <a:pt x="0" y="317771"/>
                </a:cubicBezTo>
                <a:cubicBezTo>
                  <a:pt x="0" y="142271"/>
                  <a:pt x="142271" y="0"/>
                  <a:pt x="317771" y="0"/>
                </a:cubicBez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US" sz="1600" dirty="0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24" name="Freeform: Shape 4">
            <a:extLst>
              <a:ext uri="{FF2B5EF4-FFF2-40B4-BE49-F238E27FC236}">
                <a16:creationId xmlns:a16="http://schemas.microsoft.com/office/drawing/2014/main" id="{010CD877-CDCC-BB5C-7233-B76874CB7D61}"/>
              </a:ext>
            </a:extLst>
          </p:cNvPr>
          <p:cNvSpPr/>
          <p:nvPr/>
        </p:nvSpPr>
        <p:spPr>
          <a:xfrm>
            <a:off x="5139763" y="5466953"/>
            <a:ext cx="447651" cy="447651"/>
          </a:xfrm>
          <a:custGeom>
            <a:avLst/>
            <a:gdLst>
              <a:gd name="connsiteX0" fmla="*/ 291115 w 635542"/>
              <a:gd name="connsiteY0" fmla="*/ 176754 h 635542"/>
              <a:gd name="connsiteX1" fmla="*/ 218230 w 635542"/>
              <a:gd name="connsiteY1" fmla="*/ 252064 h 635542"/>
              <a:gd name="connsiteX2" fmla="*/ 218230 w 635542"/>
              <a:gd name="connsiteY2" fmla="*/ 258635 h 635542"/>
              <a:gd name="connsiteX3" fmla="*/ 200371 w 635542"/>
              <a:gd name="connsiteY3" fmla="*/ 276831 h 635542"/>
              <a:gd name="connsiteX4" fmla="*/ 199405 w 635542"/>
              <a:gd name="connsiteY4" fmla="*/ 276831 h 635542"/>
              <a:gd name="connsiteX5" fmla="*/ 124107 w 635542"/>
              <a:gd name="connsiteY5" fmla="*/ 359722 h 635542"/>
              <a:gd name="connsiteX6" fmla="*/ 202301 w 635542"/>
              <a:gd name="connsiteY6" fmla="*/ 433516 h 635542"/>
              <a:gd name="connsiteX7" fmla="*/ 409373 w 635542"/>
              <a:gd name="connsiteY7" fmla="*/ 433516 h 635542"/>
              <a:gd name="connsiteX8" fmla="*/ 495291 w 635542"/>
              <a:gd name="connsiteY8" fmla="*/ 385500 h 635542"/>
              <a:gd name="connsiteX9" fmla="*/ 428198 w 635542"/>
              <a:gd name="connsiteY9" fmla="*/ 229825 h 635542"/>
              <a:gd name="connsiteX10" fmla="*/ 402133 w 635542"/>
              <a:gd name="connsiteY10" fmla="*/ 229825 h 635542"/>
              <a:gd name="connsiteX11" fmla="*/ 392479 w 635542"/>
              <a:gd name="connsiteY11" fmla="*/ 230836 h 635542"/>
              <a:gd name="connsiteX12" fmla="*/ 374620 w 635542"/>
              <a:gd name="connsiteY12" fmla="*/ 220727 h 635542"/>
              <a:gd name="connsiteX13" fmla="*/ 291115 w 635542"/>
              <a:gd name="connsiteY13" fmla="*/ 176754 h 635542"/>
              <a:gd name="connsiteX14" fmla="*/ 317771 w 635542"/>
              <a:gd name="connsiteY14" fmla="*/ 0 h 635542"/>
              <a:gd name="connsiteX15" fmla="*/ 635542 w 635542"/>
              <a:gd name="connsiteY15" fmla="*/ 317771 h 635542"/>
              <a:gd name="connsiteX16" fmla="*/ 317771 w 635542"/>
              <a:gd name="connsiteY16" fmla="*/ 635542 h 635542"/>
              <a:gd name="connsiteX17" fmla="*/ 0 w 635542"/>
              <a:gd name="connsiteY17" fmla="*/ 317771 h 635542"/>
              <a:gd name="connsiteX18" fmla="*/ 317771 w 635542"/>
              <a:gd name="connsiteY18" fmla="*/ 0 h 63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5542" h="635542">
                <a:moveTo>
                  <a:pt x="291115" y="176754"/>
                </a:moveTo>
                <a:cubicBezTo>
                  <a:pt x="253466" y="181303"/>
                  <a:pt x="218230" y="213146"/>
                  <a:pt x="218230" y="252064"/>
                </a:cubicBezTo>
                <a:lnTo>
                  <a:pt x="218230" y="258635"/>
                </a:lnTo>
                <a:cubicBezTo>
                  <a:pt x="218230" y="268744"/>
                  <a:pt x="210024" y="276831"/>
                  <a:pt x="200371" y="276831"/>
                </a:cubicBezTo>
                <a:lnTo>
                  <a:pt x="199405" y="276831"/>
                </a:lnTo>
                <a:cubicBezTo>
                  <a:pt x="156446" y="276831"/>
                  <a:pt x="121210" y="314738"/>
                  <a:pt x="124107" y="359722"/>
                </a:cubicBezTo>
                <a:cubicBezTo>
                  <a:pt x="127003" y="400157"/>
                  <a:pt x="161756" y="433516"/>
                  <a:pt x="202301" y="433516"/>
                </a:cubicBezTo>
                <a:lnTo>
                  <a:pt x="409373" y="433516"/>
                </a:lnTo>
                <a:cubicBezTo>
                  <a:pt x="443644" y="433516"/>
                  <a:pt x="476466" y="415320"/>
                  <a:pt x="495291" y="385500"/>
                </a:cubicBezTo>
                <a:cubicBezTo>
                  <a:pt x="532941" y="326869"/>
                  <a:pt x="495291" y="240945"/>
                  <a:pt x="428198" y="229825"/>
                </a:cubicBezTo>
                <a:cubicBezTo>
                  <a:pt x="419027" y="228814"/>
                  <a:pt x="411304" y="228814"/>
                  <a:pt x="402133" y="229825"/>
                </a:cubicBezTo>
                <a:lnTo>
                  <a:pt x="392479" y="230836"/>
                </a:lnTo>
                <a:cubicBezTo>
                  <a:pt x="385239" y="231847"/>
                  <a:pt x="377999" y="228309"/>
                  <a:pt x="374620" y="220727"/>
                </a:cubicBezTo>
                <a:cubicBezTo>
                  <a:pt x="359174" y="191412"/>
                  <a:pt x="327317" y="172205"/>
                  <a:pt x="291115" y="176754"/>
                </a:cubicBezTo>
                <a:close/>
                <a:moveTo>
                  <a:pt x="317771" y="0"/>
                </a:moveTo>
                <a:cubicBezTo>
                  <a:pt x="493271" y="0"/>
                  <a:pt x="635542" y="142271"/>
                  <a:pt x="635542" y="317771"/>
                </a:cubicBezTo>
                <a:cubicBezTo>
                  <a:pt x="635542" y="493271"/>
                  <a:pt x="493271" y="635542"/>
                  <a:pt x="317771" y="635542"/>
                </a:cubicBezTo>
                <a:cubicBezTo>
                  <a:pt x="142271" y="635542"/>
                  <a:pt x="0" y="493271"/>
                  <a:pt x="0" y="317771"/>
                </a:cubicBezTo>
                <a:cubicBezTo>
                  <a:pt x="0" y="142271"/>
                  <a:pt x="142271" y="0"/>
                  <a:pt x="317771" y="0"/>
                </a:cubicBez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US" sz="1600" dirty="0">
              <a:solidFill>
                <a:srgbClr val="FFFFFF"/>
              </a:solidFill>
              <a:latin typeface="Nokia Pure Text Light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5038246-5E5D-AD70-3603-E5A2C03D9125}"/>
              </a:ext>
            </a:extLst>
          </p:cNvPr>
          <p:cNvCxnSpPr>
            <a:cxnSpLocks/>
          </p:cNvCxnSpPr>
          <p:nvPr/>
        </p:nvCxnSpPr>
        <p:spPr>
          <a:xfrm flipH="1">
            <a:off x="4413924" y="5208254"/>
            <a:ext cx="332565" cy="197653"/>
          </a:xfrm>
          <a:prstGeom prst="lin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A242B5-DE9D-D640-85C1-91B9800C914C}"/>
              </a:ext>
            </a:extLst>
          </p:cNvPr>
          <p:cNvGrpSpPr/>
          <p:nvPr/>
        </p:nvGrpSpPr>
        <p:grpSpPr>
          <a:xfrm>
            <a:off x="6748760" y="4656437"/>
            <a:ext cx="2943589" cy="322705"/>
            <a:chOff x="5660379" y="3688025"/>
            <a:chExt cx="2207692" cy="242029"/>
          </a:xfrm>
        </p:grpSpPr>
        <p:sp>
          <p:nvSpPr>
            <p:cNvPr id="27" name="Text Box 112">
              <a:extLst>
                <a:ext uri="{FF2B5EF4-FFF2-40B4-BE49-F238E27FC236}">
                  <a16:creationId xmlns:a16="http://schemas.microsoft.com/office/drawing/2014/main" id="{20B1A220-FBE6-6D15-FBF1-484B9C349A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9910" y="3688025"/>
              <a:ext cx="1918161" cy="242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48000" tIns="48000" rIns="48000" bIns="48000">
              <a:spAutoFit/>
            </a:bodyPr>
            <a:lstStyle/>
            <a:p>
              <a:pPr defTabSz="914241" eaLnBrk="1" hangingPunct="1">
                <a:spcBef>
                  <a:spcPct val="50000"/>
                </a:spcBef>
                <a:defRPr/>
              </a:pPr>
              <a:r>
                <a:rPr lang="en-US" sz="1467" dirty="0">
                  <a:solidFill>
                    <a:srgbClr val="FFFFFF"/>
                  </a:solidFill>
                  <a:latin typeface="Nokia Pure Text Light" panose="020B0304040602060303" pitchFamily="34" charset="0"/>
                  <a:ea typeface="Nokia Pure Text Light" panose="020B0304040602060303" pitchFamily="34" charset="0"/>
                  <a:cs typeface="Nokia Pure Text Light" panose="020B0304040602060303" pitchFamily="34" charset="0"/>
                </a:rPr>
                <a:t>Subscriber and service-aware</a:t>
              </a:r>
            </a:p>
          </p:txBody>
        </p:sp>
        <p:sp>
          <p:nvSpPr>
            <p:cNvPr id="28" name="Freeform: Shape 25">
              <a:extLst>
                <a:ext uri="{FF2B5EF4-FFF2-40B4-BE49-F238E27FC236}">
                  <a16:creationId xmlns:a16="http://schemas.microsoft.com/office/drawing/2014/main" id="{DF036C6F-4CFC-E46C-A3B2-85BCBFDAE4AF}"/>
                </a:ext>
              </a:extLst>
            </p:cNvPr>
            <p:cNvSpPr/>
            <p:nvPr/>
          </p:nvSpPr>
          <p:spPr>
            <a:xfrm>
              <a:off x="5660379" y="3701031"/>
              <a:ext cx="175424" cy="194316"/>
            </a:xfrm>
            <a:custGeom>
              <a:avLst/>
              <a:gdLst>
                <a:gd name="connsiteX0" fmla="*/ 206765 w 325284"/>
                <a:gd name="connsiteY0" fmla="*/ 360315 h 360315"/>
                <a:gd name="connsiteX1" fmla="*/ 206765 w 325284"/>
                <a:gd name="connsiteY1" fmla="*/ 330165 h 360315"/>
                <a:gd name="connsiteX2" fmla="*/ 222965 w 325284"/>
                <a:gd name="connsiteY2" fmla="*/ 313965 h 360315"/>
                <a:gd name="connsiteX3" fmla="*/ 250415 w 325284"/>
                <a:gd name="connsiteY3" fmla="*/ 313965 h 360315"/>
                <a:gd name="connsiteX4" fmla="*/ 281915 w 325284"/>
                <a:gd name="connsiteY4" fmla="*/ 282465 h 360315"/>
                <a:gd name="connsiteX5" fmla="*/ 281915 w 325284"/>
                <a:gd name="connsiteY5" fmla="*/ 246015 h 360315"/>
                <a:gd name="connsiteX6" fmla="*/ 292265 w 325284"/>
                <a:gd name="connsiteY6" fmla="*/ 230715 h 360315"/>
                <a:gd name="connsiteX7" fmla="*/ 315215 w 325284"/>
                <a:gd name="connsiteY7" fmla="*/ 222165 h 360315"/>
                <a:gd name="connsiteX8" fmla="*/ 324215 w 325284"/>
                <a:gd name="connsiteY8" fmla="*/ 201915 h 360315"/>
                <a:gd name="connsiteX9" fmla="*/ 290465 w 325284"/>
                <a:gd name="connsiteY9" fmla="*/ 141615 h 360315"/>
                <a:gd name="connsiteX10" fmla="*/ 289115 w 325284"/>
                <a:gd name="connsiteY10" fmla="*/ 134415 h 360315"/>
                <a:gd name="connsiteX11" fmla="*/ 125765 w 325284"/>
                <a:gd name="connsiteY11" fmla="*/ 1215 h 360315"/>
                <a:gd name="connsiteX12" fmla="*/ 1115 w 325284"/>
                <a:gd name="connsiteY12" fmla="*/ 126315 h 360315"/>
                <a:gd name="connsiteX13" fmla="*/ 44765 w 325284"/>
                <a:gd name="connsiteY13" fmla="*/ 249165 h 360315"/>
                <a:gd name="connsiteX14" fmla="*/ 54215 w 325284"/>
                <a:gd name="connsiteY14" fmla="*/ 272115 h 360315"/>
                <a:gd name="connsiteX15" fmla="*/ 54215 w 325284"/>
                <a:gd name="connsiteY15" fmla="*/ 360315 h 360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5284" h="360315">
                  <a:moveTo>
                    <a:pt x="206765" y="360315"/>
                  </a:moveTo>
                  <a:lnTo>
                    <a:pt x="206765" y="330165"/>
                  </a:lnTo>
                  <a:cubicBezTo>
                    <a:pt x="206765" y="321165"/>
                    <a:pt x="213965" y="313965"/>
                    <a:pt x="222965" y="313965"/>
                  </a:cubicBezTo>
                  <a:lnTo>
                    <a:pt x="250415" y="313965"/>
                  </a:lnTo>
                  <a:cubicBezTo>
                    <a:pt x="267965" y="313965"/>
                    <a:pt x="281915" y="299565"/>
                    <a:pt x="281915" y="282465"/>
                  </a:cubicBezTo>
                  <a:lnTo>
                    <a:pt x="281915" y="246015"/>
                  </a:lnTo>
                  <a:cubicBezTo>
                    <a:pt x="281915" y="239265"/>
                    <a:pt x="285965" y="232965"/>
                    <a:pt x="292265" y="230715"/>
                  </a:cubicBezTo>
                  <a:lnTo>
                    <a:pt x="315215" y="222165"/>
                  </a:lnTo>
                  <a:cubicBezTo>
                    <a:pt x="323315" y="219015"/>
                    <a:pt x="327365" y="210015"/>
                    <a:pt x="324215" y="201915"/>
                  </a:cubicBezTo>
                  <a:lnTo>
                    <a:pt x="290465" y="141615"/>
                  </a:lnTo>
                  <a:cubicBezTo>
                    <a:pt x="289565" y="139365"/>
                    <a:pt x="289115" y="137115"/>
                    <a:pt x="289115" y="134415"/>
                  </a:cubicBezTo>
                  <a:cubicBezTo>
                    <a:pt x="283715" y="52965"/>
                    <a:pt x="210815" y="-9585"/>
                    <a:pt x="125765" y="1215"/>
                  </a:cubicBezTo>
                  <a:cubicBezTo>
                    <a:pt x="61415" y="9765"/>
                    <a:pt x="9215" y="61965"/>
                    <a:pt x="1115" y="126315"/>
                  </a:cubicBezTo>
                  <a:cubicBezTo>
                    <a:pt x="-4735" y="174465"/>
                    <a:pt x="12815" y="219015"/>
                    <a:pt x="44765" y="249165"/>
                  </a:cubicBezTo>
                  <a:cubicBezTo>
                    <a:pt x="51065" y="255015"/>
                    <a:pt x="54215" y="263565"/>
                    <a:pt x="54215" y="272115"/>
                  </a:cubicBezTo>
                  <a:lnTo>
                    <a:pt x="54215" y="360315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sp>
        <p:nvSpPr>
          <p:cNvPr id="29" name="Rectangle: Rounded Corners 31">
            <a:extLst>
              <a:ext uri="{FF2B5EF4-FFF2-40B4-BE49-F238E27FC236}">
                <a16:creationId xmlns:a16="http://schemas.microsoft.com/office/drawing/2014/main" id="{16F518D4-457F-FF79-0ED6-B1089A19ECEF}"/>
              </a:ext>
            </a:extLst>
          </p:cNvPr>
          <p:cNvSpPr/>
          <p:nvPr/>
        </p:nvSpPr>
        <p:spPr>
          <a:xfrm>
            <a:off x="6494580" y="2506807"/>
            <a:ext cx="3472933" cy="599659"/>
          </a:xfrm>
          <a:prstGeom prst="roundRect">
            <a:avLst>
              <a:gd name="adj" fmla="val 29044"/>
            </a:avLst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US" sz="1600" dirty="0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30" name="Arrow: Down 38">
            <a:extLst>
              <a:ext uri="{FF2B5EF4-FFF2-40B4-BE49-F238E27FC236}">
                <a16:creationId xmlns:a16="http://schemas.microsoft.com/office/drawing/2014/main" id="{52AC857B-895F-F5D9-BFD4-E098D57559E5}"/>
              </a:ext>
            </a:extLst>
          </p:cNvPr>
          <p:cNvSpPr/>
          <p:nvPr/>
        </p:nvSpPr>
        <p:spPr>
          <a:xfrm rot="10800000">
            <a:off x="7854268" y="3132189"/>
            <a:ext cx="839957" cy="1008000"/>
          </a:xfrm>
          <a:prstGeom prst="downArrow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US" sz="1600" dirty="0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31" name="Text Box 112">
            <a:extLst>
              <a:ext uri="{FF2B5EF4-FFF2-40B4-BE49-F238E27FC236}">
                <a16:creationId xmlns:a16="http://schemas.microsoft.com/office/drawing/2014/main" id="{619B4C0F-5A21-A7C0-E483-13B797321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751" y="2627615"/>
            <a:ext cx="2690717" cy="38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8000" tIns="48000" rIns="48000" bIns="48000">
            <a:spAutoFit/>
          </a:bodyPr>
          <a:lstStyle/>
          <a:p>
            <a:pPr defTabSz="914241" eaLnBrk="1" hangingPunct="1">
              <a:spcBef>
                <a:spcPct val="50000"/>
              </a:spcBef>
              <a:defRPr/>
            </a:pPr>
            <a:r>
              <a:rPr lang="en-US" sz="1867" dirty="0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Differentiated services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44C4F0D8-1B6C-F3BD-8F7B-957ABD5444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89860" y="2638380"/>
            <a:ext cx="351701" cy="351701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675AF-329A-B9E1-DAB7-5E1D54B1C7DA}"/>
              </a:ext>
            </a:extLst>
          </p:cNvPr>
          <p:cNvGrpSpPr/>
          <p:nvPr/>
        </p:nvGrpSpPr>
        <p:grpSpPr>
          <a:xfrm>
            <a:off x="6590424" y="1941265"/>
            <a:ext cx="462525" cy="463057"/>
            <a:chOff x="3492894" y="4409541"/>
            <a:chExt cx="346894" cy="347293"/>
          </a:xfrm>
        </p:grpSpPr>
        <p:sp>
          <p:nvSpPr>
            <p:cNvPr id="34" name="Freeform 119">
              <a:extLst>
                <a:ext uri="{FF2B5EF4-FFF2-40B4-BE49-F238E27FC236}">
                  <a16:creationId xmlns:a16="http://schemas.microsoft.com/office/drawing/2014/main" id="{6E53945E-4C4D-1448-9413-0EECCDEF286E}"/>
                </a:ext>
              </a:extLst>
            </p:cNvPr>
            <p:cNvSpPr/>
            <p:nvPr/>
          </p:nvSpPr>
          <p:spPr>
            <a:xfrm>
              <a:off x="3492894" y="4409541"/>
              <a:ext cx="346894" cy="346894"/>
            </a:xfrm>
            <a:custGeom>
              <a:avLst/>
              <a:gdLst>
                <a:gd name="connsiteX0" fmla="*/ 285236 w 285236"/>
                <a:gd name="connsiteY0" fmla="*/ 142618 h 285236"/>
                <a:gd name="connsiteX1" fmla="*/ 142618 w 285236"/>
                <a:gd name="connsiteY1" fmla="*/ 285236 h 285236"/>
                <a:gd name="connsiteX2" fmla="*/ 0 w 285236"/>
                <a:gd name="connsiteY2" fmla="*/ 142618 h 285236"/>
                <a:gd name="connsiteX3" fmla="*/ 142618 w 285236"/>
                <a:gd name="connsiteY3" fmla="*/ 0 h 285236"/>
                <a:gd name="connsiteX4" fmla="*/ 285236 w 285236"/>
                <a:gd name="connsiteY4" fmla="*/ 142618 h 28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236" h="285236">
                  <a:moveTo>
                    <a:pt x="285236" y="142618"/>
                  </a:moveTo>
                  <a:cubicBezTo>
                    <a:pt x="285236" y="221384"/>
                    <a:pt x="221384" y="285236"/>
                    <a:pt x="142618" y="285236"/>
                  </a:cubicBezTo>
                  <a:cubicBezTo>
                    <a:pt x="63852" y="285236"/>
                    <a:pt x="0" y="221384"/>
                    <a:pt x="0" y="142618"/>
                  </a:cubicBezTo>
                  <a:cubicBezTo>
                    <a:pt x="0" y="63852"/>
                    <a:pt x="63852" y="0"/>
                    <a:pt x="142618" y="0"/>
                  </a:cubicBezTo>
                  <a:cubicBezTo>
                    <a:pt x="221384" y="0"/>
                    <a:pt x="285236" y="63852"/>
                    <a:pt x="285236" y="142618"/>
                  </a:cubicBezTo>
                  <a:close/>
                </a:path>
              </a:pathLst>
            </a:custGeom>
            <a:solidFill>
              <a:schemeClr val="bg1"/>
            </a:solidFill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HU" sz="2400">
                <a:solidFill>
                  <a:srgbClr val="001135"/>
                </a:solidFill>
                <a:latin typeface="Nokia Pure Text Light"/>
              </a:endParaRPr>
            </a:p>
          </p:txBody>
        </p:sp>
        <p:pic>
          <p:nvPicPr>
            <p:cNvPr id="35" name="Graphic 34" descr="Graduation cap outline">
              <a:extLst>
                <a:ext uri="{FF2B5EF4-FFF2-40B4-BE49-F238E27FC236}">
                  <a16:creationId xmlns:a16="http://schemas.microsoft.com/office/drawing/2014/main" id="{2F1FBC98-A268-10A0-61B8-D14A36EC1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92894" y="4409940"/>
              <a:ext cx="346894" cy="34689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F016AF-32CC-52CB-012D-DA96FBC063DD}"/>
              </a:ext>
            </a:extLst>
          </p:cNvPr>
          <p:cNvGrpSpPr/>
          <p:nvPr/>
        </p:nvGrpSpPr>
        <p:grpSpPr>
          <a:xfrm>
            <a:off x="7304399" y="1941530"/>
            <a:ext cx="462525" cy="462525"/>
            <a:chOff x="4254449" y="3602798"/>
            <a:chExt cx="346894" cy="346894"/>
          </a:xfrm>
        </p:grpSpPr>
        <p:sp>
          <p:nvSpPr>
            <p:cNvPr id="37" name="Freeform 119">
              <a:extLst>
                <a:ext uri="{FF2B5EF4-FFF2-40B4-BE49-F238E27FC236}">
                  <a16:creationId xmlns:a16="http://schemas.microsoft.com/office/drawing/2014/main" id="{165A8CFF-8B70-8982-9D94-644688C9B639}"/>
                </a:ext>
              </a:extLst>
            </p:cNvPr>
            <p:cNvSpPr/>
            <p:nvPr/>
          </p:nvSpPr>
          <p:spPr>
            <a:xfrm>
              <a:off x="4254449" y="3602798"/>
              <a:ext cx="346894" cy="346894"/>
            </a:xfrm>
            <a:custGeom>
              <a:avLst/>
              <a:gdLst>
                <a:gd name="connsiteX0" fmla="*/ 285236 w 285236"/>
                <a:gd name="connsiteY0" fmla="*/ 142618 h 285236"/>
                <a:gd name="connsiteX1" fmla="*/ 142618 w 285236"/>
                <a:gd name="connsiteY1" fmla="*/ 285236 h 285236"/>
                <a:gd name="connsiteX2" fmla="*/ 0 w 285236"/>
                <a:gd name="connsiteY2" fmla="*/ 142618 h 285236"/>
                <a:gd name="connsiteX3" fmla="*/ 142618 w 285236"/>
                <a:gd name="connsiteY3" fmla="*/ 0 h 285236"/>
                <a:gd name="connsiteX4" fmla="*/ 285236 w 285236"/>
                <a:gd name="connsiteY4" fmla="*/ 142618 h 28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236" h="285236">
                  <a:moveTo>
                    <a:pt x="285236" y="142618"/>
                  </a:moveTo>
                  <a:cubicBezTo>
                    <a:pt x="285236" y="221384"/>
                    <a:pt x="221384" y="285236"/>
                    <a:pt x="142618" y="285236"/>
                  </a:cubicBezTo>
                  <a:cubicBezTo>
                    <a:pt x="63852" y="285236"/>
                    <a:pt x="0" y="221384"/>
                    <a:pt x="0" y="142618"/>
                  </a:cubicBezTo>
                  <a:cubicBezTo>
                    <a:pt x="0" y="63852"/>
                    <a:pt x="63852" y="0"/>
                    <a:pt x="142618" y="0"/>
                  </a:cubicBezTo>
                  <a:cubicBezTo>
                    <a:pt x="221384" y="0"/>
                    <a:pt x="285236" y="63852"/>
                    <a:pt x="285236" y="142618"/>
                  </a:cubicBezTo>
                  <a:close/>
                </a:path>
              </a:pathLst>
            </a:custGeom>
            <a:solidFill>
              <a:schemeClr val="bg1"/>
            </a:solidFill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HU" sz="2400">
                <a:solidFill>
                  <a:srgbClr val="001135"/>
                </a:solidFill>
                <a:latin typeface="Nokia Pure Text Light"/>
              </a:endParaRPr>
            </a:p>
          </p:txBody>
        </p:sp>
        <p:pic>
          <p:nvPicPr>
            <p:cNvPr id="38" name="Graphic 37" descr="Security camera outline">
              <a:extLst>
                <a:ext uri="{FF2B5EF4-FFF2-40B4-BE49-F238E27FC236}">
                  <a16:creationId xmlns:a16="http://schemas.microsoft.com/office/drawing/2014/main" id="{45F8805C-FF3D-A188-DA33-AEE33B6CD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73334" y="3614691"/>
              <a:ext cx="325174" cy="32517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6EE57A4-757A-DAF3-3FD2-CDAB667DC6B1}"/>
              </a:ext>
            </a:extLst>
          </p:cNvPr>
          <p:cNvGrpSpPr/>
          <p:nvPr/>
        </p:nvGrpSpPr>
        <p:grpSpPr>
          <a:xfrm>
            <a:off x="8374895" y="1429282"/>
            <a:ext cx="462525" cy="462525"/>
            <a:chOff x="6487647" y="3579454"/>
            <a:chExt cx="346894" cy="346894"/>
          </a:xfrm>
        </p:grpSpPr>
        <p:sp>
          <p:nvSpPr>
            <p:cNvPr id="40" name="Freeform 119">
              <a:extLst>
                <a:ext uri="{FF2B5EF4-FFF2-40B4-BE49-F238E27FC236}">
                  <a16:creationId xmlns:a16="http://schemas.microsoft.com/office/drawing/2014/main" id="{B5A0CB4C-51E9-C6D8-A1CB-85698975D20A}"/>
                </a:ext>
              </a:extLst>
            </p:cNvPr>
            <p:cNvSpPr/>
            <p:nvPr/>
          </p:nvSpPr>
          <p:spPr>
            <a:xfrm>
              <a:off x="6487647" y="3579454"/>
              <a:ext cx="346894" cy="346894"/>
            </a:xfrm>
            <a:custGeom>
              <a:avLst/>
              <a:gdLst>
                <a:gd name="connsiteX0" fmla="*/ 285236 w 285236"/>
                <a:gd name="connsiteY0" fmla="*/ 142618 h 285236"/>
                <a:gd name="connsiteX1" fmla="*/ 142618 w 285236"/>
                <a:gd name="connsiteY1" fmla="*/ 285236 h 285236"/>
                <a:gd name="connsiteX2" fmla="*/ 0 w 285236"/>
                <a:gd name="connsiteY2" fmla="*/ 142618 h 285236"/>
                <a:gd name="connsiteX3" fmla="*/ 142618 w 285236"/>
                <a:gd name="connsiteY3" fmla="*/ 0 h 285236"/>
                <a:gd name="connsiteX4" fmla="*/ 285236 w 285236"/>
                <a:gd name="connsiteY4" fmla="*/ 142618 h 28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236" h="285236">
                  <a:moveTo>
                    <a:pt x="285236" y="142618"/>
                  </a:moveTo>
                  <a:cubicBezTo>
                    <a:pt x="285236" y="221384"/>
                    <a:pt x="221384" y="285236"/>
                    <a:pt x="142618" y="285236"/>
                  </a:cubicBezTo>
                  <a:cubicBezTo>
                    <a:pt x="63852" y="285236"/>
                    <a:pt x="0" y="221384"/>
                    <a:pt x="0" y="142618"/>
                  </a:cubicBezTo>
                  <a:cubicBezTo>
                    <a:pt x="0" y="63852"/>
                    <a:pt x="63852" y="0"/>
                    <a:pt x="142618" y="0"/>
                  </a:cubicBezTo>
                  <a:cubicBezTo>
                    <a:pt x="221384" y="0"/>
                    <a:pt x="285236" y="63852"/>
                    <a:pt x="285236" y="142618"/>
                  </a:cubicBezTo>
                  <a:close/>
                </a:path>
              </a:pathLst>
            </a:custGeom>
            <a:solidFill>
              <a:schemeClr val="bg1"/>
            </a:solidFill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HU" sz="2400">
                <a:solidFill>
                  <a:srgbClr val="001135"/>
                </a:solidFill>
                <a:latin typeface="Nokia Pure Text Light"/>
              </a:endParaRPr>
            </a:p>
          </p:txBody>
        </p:sp>
        <p:sp>
          <p:nvSpPr>
            <p:cNvPr id="41" name="Freeform: Shape 55">
              <a:extLst>
                <a:ext uri="{FF2B5EF4-FFF2-40B4-BE49-F238E27FC236}">
                  <a16:creationId xmlns:a16="http://schemas.microsoft.com/office/drawing/2014/main" id="{22B62FD5-526D-19C1-1C87-4E4AB827DAC5}"/>
                </a:ext>
              </a:extLst>
            </p:cNvPr>
            <p:cNvSpPr/>
            <p:nvPr/>
          </p:nvSpPr>
          <p:spPr>
            <a:xfrm>
              <a:off x="6553471" y="3653783"/>
              <a:ext cx="212032" cy="210290"/>
            </a:xfrm>
            <a:custGeom>
              <a:avLst/>
              <a:gdLst>
                <a:gd name="connsiteX0" fmla="*/ 357153 w 358493"/>
                <a:gd name="connsiteY0" fmla="*/ 5547 h 355547"/>
                <a:gd name="connsiteX1" fmla="*/ 331227 w 358493"/>
                <a:gd name="connsiteY1" fmla="*/ 5547 h 355547"/>
                <a:gd name="connsiteX2" fmla="*/ 312900 w 358493"/>
                <a:gd name="connsiteY2" fmla="*/ 13593 h 355547"/>
                <a:gd name="connsiteX3" fmla="*/ 305301 w 358493"/>
                <a:gd name="connsiteY3" fmla="*/ 31920 h 355547"/>
                <a:gd name="connsiteX4" fmla="*/ 305301 w 358493"/>
                <a:gd name="connsiteY4" fmla="*/ 71703 h 355547"/>
                <a:gd name="connsiteX5" fmla="*/ 312900 w 358493"/>
                <a:gd name="connsiteY5" fmla="*/ 90030 h 355547"/>
                <a:gd name="connsiteX6" fmla="*/ 331227 w 358493"/>
                <a:gd name="connsiteY6" fmla="*/ 98076 h 355547"/>
                <a:gd name="connsiteX7" fmla="*/ 357153 w 358493"/>
                <a:gd name="connsiteY7" fmla="*/ 98076 h 355547"/>
                <a:gd name="connsiteX8" fmla="*/ 0 w 358493"/>
                <a:gd name="connsiteY8" fmla="*/ 355548 h 355547"/>
                <a:gd name="connsiteX9" fmla="*/ 0 w 358493"/>
                <a:gd name="connsiteY9" fmla="*/ 284475 h 355547"/>
                <a:gd name="connsiteX10" fmla="*/ 2682 w 358493"/>
                <a:gd name="connsiteY10" fmla="*/ 273300 h 355547"/>
                <a:gd name="connsiteX11" fmla="*/ 9387 w 358493"/>
                <a:gd name="connsiteY11" fmla="*/ 263913 h 355547"/>
                <a:gd name="connsiteX12" fmla="*/ 19221 w 358493"/>
                <a:gd name="connsiteY12" fmla="*/ 257655 h 355547"/>
                <a:gd name="connsiteX13" fmla="*/ 30396 w 358493"/>
                <a:gd name="connsiteY13" fmla="*/ 255867 h 355547"/>
                <a:gd name="connsiteX14" fmla="*/ 328098 w 358493"/>
                <a:gd name="connsiteY14" fmla="*/ 255867 h 355547"/>
                <a:gd name="connsiteX15" fmla="*/ 339273 w 358493"/>
                <a:gd name="connsiteY15" fmla="*/ 257655 h 355547"/>
                <a:gd name="connsiteX16" fmla="*/ 349107 w 358493"/>
                <a:gd name="connsiteY16" fmla="*/ 263913 h 355547"/>
                <a:gd name="connsiteX17" fmla="*/ 355812 w 358493"/>
                <a:gd name="connsiteY17" fmla="*/ 273300 h 355547"/>
                <a:gd name="connsiteX18" fmla="*/ 358494 w 358493"/>
                <a:gd name="connsiteY18" fmla="*/ 284475 h 355547"/>
                <a:gd name="connsiteX19" fmla="*/ 358494 w 358493"/>
                <a:gd name="connsiteY19" fmla="*/ 355548 h 355547"/>
                <a:gd name="connsiteX20" fmla="*/ 246744 w 358493"/>
                <a:gd name="connsiteY20" fmla="*/ 249162 h 355547"/>
                <a:gd name="connsiteX21" fmla="*/ 110856 w 358493"/>
                <a:gd name="connsiteY21" fmla="*/ 84666 h 355547"/>
                <a:gd name="connsiteX22" fmla="*/ 40230 w 358493"/>
                <a:gd name="connsiteY22" fmla="*/ 110592 h 355547"/>
                <a:gd name="connsiteX23" fmla="*/ 69732 w 358493"/>
                <a:gd name="connsiteY23" fmla="*/ 176748 h 355547"/>
                <a:gd name="connsiteX24" fmla="*/ 307983 w 358493"/>
                <a:gd name="connsiteY24" fmla="*/ 18063 h 355547"/>
                <a:gd name="connsiteX25" fmla="*/ 99234 w 358493"/>
                <a:gd name="connsiteY25" fmla="*/ 18063 h 355547"/>
                <a:gd name="connsiteX26" fmla="*/ 118902 w 358493"/>
                <a:gd name="connsiteY26" fmla="*/ 87348 h 355547"/>
                <a:gd name="connsiteX27" fmla="*/ 297702 w 358493"/>
                <a:gd name="connsiteY27" fmla="*/ 77514 h 355547"/>
                <a:gd name="connsiteX28" fmla="*/ 56769 w 358493"/>
                <a:gd name="connsiteY28" fmla="*/ 113274 h 355547"/>
                <a:gd name="connsiteX29" fmla="*/ 88506 w 358493"/>
                <a:gd name="connsiteY29" fmla="*/ 103887 h 355547"/>
                <a:gd name="connsiteX30" fmla="*/ 109515 w 358493"/>
                <a:gd name="connsiteY30" fmla="*/ 78408 h 355547"/>
                <a:gd name="connsiteX31" fmla="*/ 112644 w 358493"/>
                <a:gd name="connsiteY31" fmla="*/ 45777 h 355547"/>
                <a:gd name="connsiteX32" fmla="*/ 96999 w 358493"/>
                <a:gd name="connsiteY32" fmla="*/ 16722 h 355547"/>
                <a:gd name="connsiteX33" fmla="*/ 67944 w 358493"/>
                <a:gd name="connsiteY33" fmla="*/ 1077 h 355547"/>
                <a:gd name="connsiteX34" fmla="*/ 35313 w 358493"/>
                <a:gd name="connsiteY34" fmla="*/ 4206 h 355547"/>
                <a:gd name="connsiteX35" fmla="*/ 9834 w 358493"/>
                <a:gd name="connsiteY35" fmla="*/ 25215 h 355547"/>
                <a:gd name="connsiteX36" fmla="*/ 447 w 358493"/>
                <a:gd name="connsiteY36" fmla="*/ 56952 h 355547"/>
                <a:gd name="connsiteX37" fmla="*/ 17433 w 358493"/>
                <a:gd name="connsiteY37" fmla="*/ 96735 h 355547"/>
                <a:gd name="connsiteX38" fmla="*/ 57216 w 358493"/>
                <a:gd name="connsiteY38" fmla="*/ 113274 h 355547"/>
                <a:gd name="connsiteX39" fmla="*/ 57216 w 358493"/>
                <a:gd name="connsiteY39" fmla="*/ 113274 h 35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8493" h="355547">
                  <a:moveTo>
                    <a:pt x="357153" y="5547"/>
                  </a:moveTo>
                  <a:lnTo>
                    <a:pt x="331227" y="5547"/>
                  </a:lnTo>
                  <a:cubicBezTo>
                    <a:pt x="324522" y="5547"/>
                    <a:pt x="317817" y="8676"/>
                    <a:pt x="312900" y="13593"/>
                  </a:cubicBezTo>
                  <a:cubicBezTo>
                    <a:pt x="307983" y="18510"/>
                    <a:pt x="305301" y="25215"/>
                    <a:pt x="305301" y="31920"/>
                  </a:cubicBezTo>
                  <a:lnTo>
                    <a:pt x="305301" y="71703"/>
                  </a:lnTo>
                  <a:cubicBezTo>
                    <a:pt x="305301" y="78408"/>
                    <a:pt x="307983" y="85113"/>
                    <a:pt x="312900" y="90030"/>
                  </a:cubicBezTo>
                  <a:cubicBezTo>
                    <a:pt x="317817" y="94947"/>
                    <a:pt x="324522" y="97629"/>
                    <a:pt x="331227" y="98076"/>
                  </a:cubicBezTo>
                  <a:lnTo>
                    <a:pt x="357153" y="98076"/>
                  </a:lnTo>
                  <a:moveTo>
                    <a:pt x="0" y="355548"/>
                  </a:moveTo>
                  <a:lnTo>
                    <a:pt x="0" y="284475"/>
                  </a:lnTo>
                  <a:cubicBezTo>
                    <a:pt x="0" y="280452"/>
                    <a:pt x="894" y="276876"/>
                    <a:pt x="2682" y="273300"/>
                  </a:cubicBezTo>
                  <a:cubicBezTo>
                    <a:pt x="4023" y="269724"/>
                    <a:pt x="6258" y="266595"/>
                    <a:pt x="9387" y="263913"/>
                  </a:cubicBezTo>
                  <a:cubicBezTo>
                    <a:pt x="12069" y="261231"/>
                    <a:pt x="15645" y="258996"/>
                    <a:pt x="19221" y="257655"/>
                  </a:cubicBezTo>
                  <a:cubicBezTo>
                    <a:pt x="22797" y="256314"/>
                    <a:pt x="26820" y="255867"/>
                    <a:pt x="30396" y="255867"/>
                  </a:cubicBezTo>
                  <a:lnTo>
                    <a:pt x="328098" y="255867"/>
                  </a:lnTo>
                  <a:cubicBezTo>
                    <a:pt x="332121" y="255867"/>
                    <a:pt x="335697" y="256314"/>
                    <a:pt x="339273" y="257655"/>
                  </a:cubicBezTo>
                  <a:cubicBezTo>
                    <a:pt x="342849" y="258996"/>
                    <a:pt x="345978" y="261231"/>
                    <a:pt x="349107" y="263913"/>
                  </a:cubicBezTo>
                  <a:cubicBezTo>
                    <a:pt x="351789" y="266595"/>
                    <a:pt x="354024" y="269724"/>
                    <a:pt x="355812" y="273300"/>
                  </a:cubicBezTo>
                  <a:cubicBezTo>
                    <a:pt x="357153" y="276876"/>
                    <a:pt x="358047" y="280452"/>
                    <a:pt x="358494" y="284475"/>
                  </a:cubicBezTo>
                  <a:lnTo>
                    <a:pt x="358494" y="355548"/>
                  </a:lnTo>
                  <a:moveTo>
                    <a:pt x="246744" y="249162"/>
                  </a:moveTo>
                  <a:lnTo>
                    <a:pt x="110856" y="84666"/>
                  </a:lnTo>
                  <a:moveTo>
                    <a:pt x="40230" y="110592"/>
                  </a:moveTo>
                  <a:lnTo>
                    <a:pt x="69732" y="176748"/>
                  </a:lnTo>
                  <a:moveTo>
                    <a:pt x="307983" y="18063"/>
                  </a:moveTo>
                  <a:lnTo>
                    <a:pt x="99234" y="18063"/>
                  </a:lnTo>
                  <a:moveTo>
                    <a:pt x="118902" y="87348"/>
                  </a:moveTo>
                  <a:lnTo>
                    <a:pt x="297702" y="77514"/>
                  </a:lnTo>
                  <a:moveTo>
                    <a:pt x="56769" y="113274"/>
                  </a:moveTo>
                  <a:cubicBezTo>
                    <a:pt x="67944" y="113274"/>
                    <a:pt x="79119" y="110145"/>
                    <a:pt x="88506" y="103887"/>
                  </a:cubicBezTo>
                  <a:cubicBezTo>
                    <a:pt x="97893" y="97629"/>
                    <a:pt x="105045" y="88689"/>
                    <a:pt x="109515" y="78408"/>
                  </a:cubicBezTo>
                  <a:cubicBezTo>
                    <a:pt x="113985" y="68127"/>
                    <a:pt x="114879" y="56505"/>
                    <a:pt x="112644" y="45777"/>
                  </a:cubicBezTo>
                  <a:cubicBezTo>
                    <a:pt x="110409" y="34602"/>
                    <a:pt x="105045" y="24768"/>
                    <a:pt x="96999" y="16722"/>
                  </a:cubicBezTo>
                  <a:cubicBezTo>
                    <a:pt x="88953" y="8676"/>
                    <a:pt x="79119" y="3312"/>
                    <a:pt x="67944" y="1077"/>
                  </a:cubicBezTo>
                  <a:cubicBezTo>
                    <a:pt x="56769" y="-1158"/>
                    <a:pt x="45594" y="183"/>
                    <a:pt x="35313" y="4206"/>
                  </a:cubicBezTo>
                  <a:cubicBezTo>
                    <a:pt x="25032" y="8676"/>
                    <a:pt x="16092" y="15828"/>
                    <a:pt x="9834" y="25215"/>
                  </a:cubicBezTo>
                  <a:cubicBezTo>
                    <a:pt x="3576" y="34602"/>
                    <a:pt x="447" y="45330"/>
                    <a:pt x="447" y="56952"/>
                  </a:cubicBezTo>
                  <a:cubicBezTo>
                    <a:pt x="447" y="71703"/>
                    <a:pt x="6705" y="86007"/>
                    <a:pt x="17433" y="96735"/>
                  </a:cubicBezTo>
                  <a:cubicBezTo>
                    <a:pt x="28161" y="107016"/>
                    <a:pt x="42465" y="113274"/>
                    <a:pt x="57216" y="113274"/>
                  </a:cubicBezTo>
                  <a:lnTo>
                    <a:pt x="57216" y="113274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001135"/>
                </a:solidFill>
                <a:latin typeface="Nokia Pure Text Ligh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B01162E-19FA-D6E8-C66A-EED27A1FDDD4}"/>
              </a:ext>
            </a:extLst>
          </p:cNvPr>
          <p:cNvGrpSpPr/>
          <p:nvPr/>
        </p:nvGrpSpPr>
        <p:grpSpPr>
          <a:xfrm>
            <a:off x="8018374" y="1941530"/>
            <a:ext cx="462525" cy="462525"/>
            <a:chOff x="7406043" y="3089926"/>
            <a:chExt cx="346894" cy="346894"/>
          </a:xfrm>
        </p:grpSpPr>
        <p:sp>
          <p:nvSpPr>
            <p:cNvPr id="43" name="Freeform 119">
              <a:extLst>
                <a:ext uri="{FF2B5EF4-FFF2-40B4-BE49-F238E27FC236}">
                  <a16:creationId xmlns:a16="http://schemas.microsoft.com/office/drawing/2014/main" id="{7B6BDC62-D9F6-9A5C-7093-931F1561D4AD}"/>
                </a:ext>
              </a:extLst>
            </p:cNvPr>
            <p:cNvSpPr/>
            <p:nvPr/>
          </p:nvSpPr>
          <p:spPr>
            <a:xfrm>
              <a:off x="7406043" y="3089926"/>
              <a:ext cx="346894" cy="346894"/>
            </a:xfrm>
            <a:custGeom>
              <a:avLst/>
              <a:gdLst>
                <a:gd name="connsiteX0" fmla="*/ 285236 w 285236"/>
                <a:gd name="connsiteY0" fmla="*/ 142618 h 285236"/>
                <a:gd name="connsiteX1" fmla="*/ 142618 w 285236"/>
                <a:gd name="connsiteY1" fmla="*/ 285236 h 285236"/>
                <a:gd name="connsiteX2" fmla="*/ 0 w 285236"/>
                <a:gd name="connsiteY2" fmla="*/ 142618 h 285236"/>
                <a:gd name="connsiteX3" fmla="*/ 142618 w 285236"/>
                <a:gd name="connsiteY3" fmla="*/ 0 h 285236"/>
                <a:gd name="connsiteX4" fmla="*/ 285236 w 285236"/>
                <a:gd name="connsiteY4" fmla="*/ 142618 h 28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236" h="285236">
                  <a:moveTo>
                    <a:pt x="285236" y="142618"/>
                  </a:moveTo>
                  <a:cubicBezTo>
                    <a:pt x="285236" y="221384"/>
                    <a:pt x="221384" y="285236"/>
                    <a:pt x="142618" y="285236"/>
                  </a:cubicBezTo>
                  <a:cubicBezTo>
                    <a:pt x="63852" y="285236"/>
                    <a:pt x="0" y="221384"/>
                    <a:pt x="0" y="142618"/>
                  </a:cubicBezTo>
                  <a:cubicBezTo>
                    <a:pt x="0" y="63852"/>
                    <a:pt x="63852" y="0"/>
                    <a:pt x="142618" y="0"/>
                  </a:cubicBezTo>
                  <a:cubicBezTo>
                    <a:pt x="221384" y="0"/>
                    <a:pt x="285236" y="63852"/>
                    <a:pt x="285236" y="142618"/>
                  </a:cubicBezTo>
                  <a:close/>
                </a:path>
              </a:pathLst>
            </a:custGeom>
            <a:solidFill>
              <a:schemeClr val="bg1"/>
            </a:solidFill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HU" sz="2400">
                <a:solidFill>
                  <a:srgbClr val="001135"/>
                </a:solidFill>
                <a:latin typeface="Nokia Pure Text Light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348E1CE-EBEA-55CB-4C3E-A47D6F61AC94}"/>
                </a:ext>
              </a:extLst>
            </p:cNvPr>
            <p:cNvGrpSpPr/>
            <p:nvPr/>
          </p:nvGrpSpPr>
          <p:grpSpPr>
            <a:xfrm>
              <a:off x="7460032" y="3185328"/>
              <a:ext cx="209772" cy="178979"/>
              <a:chOff x="5083278" y="2968358"/>
              <a:chExt cx="1061885" cy="906008"/>
            </a:xfrm>
          </p:grpSpPr>
          <p:sp>
            <p:nvSpPr>
              <p:cNvPr id="45" name="Freeform 18">
                <a:extLst>
                  <a:ext uri="{FF2B5EF4-FFF2-40B4-BE49-F238E27FC236}">
                    <a16:creationId xmlns:a16="http://schemas.microsoft.com/office/drawing/2014/main" id="{6011BE97-4C1F-6AC1-39C0-4F92680197A9}"/>
                  </a:ext>
                </a:extLst>
              </p:cNvPr>
              <p:cNvSpPr/>
              <p:nvPr/>
            </p:nvSpPr>
            <p:spPr>
              <a:xfrm>
                <a:off x="5083278" y="2968358"/>
                <a:ext cx="1061885" cy="610584"/>
              </a:xfrm>
              <a:custGeom>
                <a:avLst/>
                <a:gdLst>
                  <a:gd name="connsiteX0" fmla="*/ 0 w 1179871"/>
                  <a:gd name="connsiteY0" fmla="*/ 0 h 678426"/>
                  <a:gd name="connsiteX1" fmla="*/ 176980 w 1179871"/>
                  <a:gd name="connsiteY1" fmla="*/ 58994 h 678426"/>
                  <a:gd name="connsiteX2" fmla="*/ 383458 w 1179871"/>
                  <a:gd name="connsiteY2" fmla="*/ 678426 h 678426"/>
                  <a:gd name="connsiteX3" fmla="*/ 1061884 w 1179871"/>
                  <a:gd name="connsiteY3" fmla="*/ 678426 h 678426"/>
                  <a:gd name="connsiteX4" fmla="*/ 1179871 w 1179871"/>
                  <a:gd name="connsiteY4" fmla="*/ 196646 h 678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871" h="678426">
                    <a:moveTo>
                      <a:pt x="0" y="0"/>
                    </a:moveTo>
                    <a:lnTo>
                      <a:pt x="176980" y="58994"/>
                    </a:lnTo>
                    <a:lnTo>
                      <a:pt x="383458" y="678426"/>
                    </a:lnTo>
                    <a:lnTo>
                      <a:pt x="1061884" y="678426"/>
                    </a:lnTo>
                    <a:lnTo>
                      <a:pt x="1179871" y="196646"/>
                    </a:lnTo>
                  </a:path>
                </a:pathLst>
              </a:custGeom>
              <a:noFill/>
              <a:ln w="9525">
                <a:solidFill>
                  <a:schemeClr val="tx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BF6B4E1-AECD-CE01-DE23-7FD423819BC4}"/>
                  </a:ext>
                </a:extLst>
              </p:cNvPr>
              <p:cNvSpPr/>
              <p:nvPr/>
            </p:nvSpPr>
            <p:spPr>
              <a:xfrm>
                <a:off x="5424169" y="3670029"/>
                <a:ext cx="204337" cy="204337"/>
              </a:xfrm>
              <a:prstGeom prst="ellipse">
                <a:avLst/>
              </a:prstGeom>
              <a:noFill/>
              <a:ln w="9525">
                <a:solidFill>
                  <a:schemeClr val="tx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dirty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7CFEDD0-F555-4F96-7B60-09625CC139CB}"/>
                  </a:ext>
                </a:extLst>
              </p:cNvPr>
              <p:cNvSpPr/>
              <p:nvPr/>
            </p:nvSpPr>
            <p:spPr>
              <a:xfrm>
                <a:off x="5856788" y="3670029"/>
                <a:ext cx="204337" cy="204337"/>
              </a:xfrm>
              <a:prstGeom prst="ellipse">
                <a:avLst/>
              </a:prstGeom>
              <a:noFill/>
              <a:ln w="9525">
                <a:solidFill>
                  <a:schemeClr val="tx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dirty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0564B19-85C6-D2A8-3C69-82C4334F4198}"/>
              </a:ext>
            </a:extLst>
          </p:cNvPr>
          <p:cNvGrpSpPr/>
          <p:nvPr/>
        </p:nvGrpSpPr>
        <p:grpSpPr>
          <a:xfrm>
            <a:off x="9446322" y="1941530"/>
            <a:ext cx="462525" cy="462525"/>
            <a:chOff x="5923339" y="4421851"/>
            <a:chExt cx="346894" cy="346894"/>
          </a:xfrm>
        </p:grpSpPr>
        <p:sp>
          <p:nvSpPr>
            <p:cNvPr id="49" name="Freeform 119">
              <a:extLst>
                <a:ext uri="{FF2B5EF4-FFF2-40B4-BE49-F238E27FC236}">
                  <a16:creationId xmlns:a16="http://schemas.microsoft.com/office/drawing/2014/main" id="{F0203408-D528-55AA-2B6A-1707D071B9B7}"/>
                </a:ext>
              </a:extLst>
            </p:cNvPr>
            <p:cNvSpPr/>
            <p:nvPr/>
          </p:nvSpPr>
          <p:spPr>
            <a:xfrm>
              <a:off x="5923339" y="4421851"/>
              <a:ext cx="346894" cy="346894"/>
            </a:xfrm>
            <a:custGeom>
              <a:avLst/>
              <a:gdLst>
                <a:gd name="connsiteX0" fmla="*/ 285236 w 285236"/>
                <a:gd name="connsiteY0" fmla="*/ 142618 h 285236"/>
                <a:gd name="connsiteX1" fmla="*/ 142618 w 285236"/>
                <a:gd name="connsiteY1" fmla="*/ 285236 h 285236"/>
                <a:gd name="connsiteX2" fmla="*/ 0 w 285236"/>
                <a:gd name="connsiteY2" fmla="*/ 142618 h 285236"/>
                <a:gd name="connsiteX3" fmla="*/ 142618 w 285236"/>
                <a:gd name="connsiteY3" fmla="*/ 0 h 285236"/>
                <a:gd name="connsiteX4" fmla="*/ 285236 w 285236"/>
                <a:gd name="connsiteY4" fmla="*/ 142618 h 28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236" h="285236">
                  <a:moveTo>
                    <a:pt x="285236" y="142618"/>
                  </a:moveTo>
                  <a:cubicBezTo>
                    <a:pt x="285236" y="221384"/>
                    <a:pt x="221384" y="285236"/>
                    <a:pt x="142618" y="285236"/>
                  </a:cubicBezTo>
                  <a:cubicBezTo>
                    <a:pt x="63852" y="285236"/>
                    <a:pt x="0" y="221384"/>
                    <a:pt x="0" y="142618"/>
                  </a:cubicBezTo>
                  <a:cubicBezTo>
                    <a:pt x="0" y="63852"/>
                    <a:pt x="63852" y="0"/>
                    <a:pt x="142618" y="0"/>
                  </a:cubicBezTo>
                  <a:cubicBezTo>
                    <a:pt x="221384" y="0"/>
                    <a:pt x="285236" y="63852"/>
                    <a:pt x="285236" y="142618"/>
                  </a:cubicBezTo>
                  <a:close/>
                </a:path>
              </a:pathLst>
            </a:custGeom>
            <a:solidFill>
              <a:schemeClr val="bg1"/>
            </a:solidFill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HU" sz="2400">
                <a:solidFill>
                  <a:srgbClr val="001135"/>
                </a:solidFill>
                <a:latin typeface="Nokia Pure Text Light"/>
              </a:endParaRPr>
            </a:p>
          </p:txBody>
        </p:sp>
        <p:pic>
          <p:nvPicPr>
            <p:cNvPr id="50" name="Graphic 49" descr="Game controller outline">
              <a:extLst>
                <a:ext uri="{FF2B5EF4-FFF2-40B4-BE49-F238E27FC236}">
                  <a16:creationId xmlns:a16="http://schemas.microsoft.com/office/drawing/2014/main" id="{20B7AE54-5ACE-3E80-3B82-484FBBD7A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958390" y="4459164"/>
              <a:ext cx="276792" cy="27679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2204DAB-E6D5-7EDD-7BA3-B38609E31768}"/>
              </a:ext>
            </a:extLst>
          </p:cNvPr>
          <p:cNvGrpSpPr/>
          <p:nvPr/>
        </p:nvGrpSpPr>
        <p:grpSpPr>
          <a:xfrm>
            <a:off x="8732348" y="1941530"/>
            <a:ext cx="462525" cy="462525"/>
            <a:chOff x="7464808" y="1381444"/>
            <a:chExt cx="346894" cy="346894"/>
          </a:xfrm>
        </p:grpSpPr>
        <p:sp>
          <p:nvSpPr>
            <p:cNvPr id="52" name="Freeform 119">
              <a:extLst>
                <a:ext uri="{FF2B5EF4-FFF2-40B4-BE49-F238E27FC236}">
                  <a16:creationId xmlns:a16="http://schemas.microsoft.com/office/drawing/2014/main" id="{05345AC4-B568-3DBF-0A48-285C5CD9EC3C}"/>
                </a:ext>
              </a:extLst>
            </p:cNvPr>
            <p:cNvSpPr/>
            <p:nvPr/>
          </p:nvSpPr>
          <p:spPr>
            <a:xfrm>
              <a:off x="7464808" y="1381444"/>
              <a:ext cx="346894" cy="346894"/>
            </a:xfrm>
            <a:custGeom>
              <a:avLst/>
              <a:gdLst>
                <a:gd name="connsiteX0" fmla="*/ 285236 w 285236"/>
                <a:gd name="connsiteY0" fmla="*/ 142618 h 285236"/>
                <a:gd name="connsiteX1" fmla="*/ 142618 w 285236"/>
                <a:gd name="connsiteY1" fmla="*/ 285236 h 285236"/>
                <a:gd name="connsiteX2" fmla="*/ 0 w 285236"/>
                <a:gd name="connsiteY2" fmla="*/ 142618 h 285236"/>
                <a:gd name="connsiteX3" fmla="*/ 142618 w 285236"/>
                <a:gd name="connsiteY3" fmla="*/ 0 h 285236"/>
                <a:gd name="connsiteX4" fmla="*/ 285236 w 285236"/>
                <a:gd name="connsiteY4" fmla="*/ 142618 h 28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236" h="285236">
                  <a:moveTo>
                    <a:pt x="285236" y="142618"/>
                  </a:moveTo>
                  <a:cubicBezTo>
                    <a:pt x="285236" y="221384"/>
                    <a:pt x="221384" y="285236"/>
                    <a:pt x="142618" y="285236"/>
                  </a:cubicBezTo>
                  <a:cubicBezTo>
                    <a:pt x="63852" y="285236"/>
                    <a:pt x="0" y="221384"/>
                    <a:pt x="0" y="142618"/>
                  </a:cubicBezTo>
                  <a:cubicBezTo>
                    <a:pt x="0" y="63852"/>
                    <a:pt x="63852" y="0"/>
                    <a:pt x="142618" y="0"/>
                  </a:cubicBezTo>
                  <a:cubicBezTo>
                    <a:pt x="221384" y="0"/>
                    <a:pt x="285236" y="63852"/>
                    <a:pt x="285236" y="142618"/>
                  </a:cubicBezTo>
                  <a:close/>
                </a:path>
              </a:pathLst>
            </a:custGeom>
            <a:solidFill>
              <a:schemeClr val="bg1"/>
            </a:solidFill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HU" sz="2400">
                <a:solidFill>
                  <a:srgbClr val="001135"/>
                </a:solidFill>
                <a:latin typeface="Nokia Pure Text Light"/>
              </a:endParaRPr>
            </a:p>
          </p:txBody>
        </p:sp>
        <p:sp>
          <p:nvSpPr>
            <p:cNvPr id="53" name="Freeform: Shape 95">
              <a:extLst>
                <a:ext uri="{FF2B5EF4-FFF2-40B4-BE49-F238E27FC236}">
                  <a16:creationId xmlns:a16="http://schemas.microsoft.com/office/drawing/2014/main" id="{51F494A8-AA35-A34B-6ED9-7125F4CE3825}"/>
                </a:ext>
              </a:extLst>
            </p:cNvPr>
            <p:cNvSpPr/>
            <p:nvPr/>
          </p:nvSpPr>
          <p:spPr>
            <a:xfrm>
              <a:off x="7563633" y="1437379"/>
              <a:ext cx="128519" cy="241817"/>
            </a:xfrm>
            <a:custGeom>
              <a:avLst/>
              <a:gdLst>
                <a:gd name="connsiteX0" fmla="*/ 425767 w 434340"/>
                <a:gd name="connsiteY0" fmla="*/ 0 h 817245"/>
                <a:gd name="connsiteX1" fmla="*/ 0 w 434340"/>
                <a:gd name="connsiteY1" fmla="*/ 508635 h 817245"/>
                <a:gd name="connsiteX2" fmla="*/ 188595 w 434340"/>
                <a:gd name="connsiteY2" fmla="*/ 508635 h 817245"/>
                <a:gd name="connsiteX3" fmla="*/ 74295 w 434340"/>
                <a:gd name="connsiteY3" fmla="*/ 817245 h 817245"/>
                <a:gd name="connsiteX4" fmla="*/ 434340 w 434340"/>
                <a:gd name="connsiteY4" fmla="*/ 351472 h 817245"/>
                <a:gd name="connsiteX5" fmla="*/ 260032 w 434340"/>
                <a:gd name="connsiteY5" fmla="*/ 351472 h 817245"/>
                <a:gd name="connsiteX6" fmla="*/ 425767 w 434340"/>
                <a:gd name="connsiteY6" fmla="*/ 0 h 817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4340" h="817245">
                  <a:moveTo>
                    <a:pt x="425767" y="0"/>
                  </a:moveTo>
                  <a:lnTo>
                    <a:pt x="0" y="508635"/>
                  </a:lnTo>
                  <a:lnTo>
                    <a:pt x="188595" y="508635"/>
                  </a:lnTo>
                  <a:lnTo>
                    <a:pt x="74295" y="817245"/>
                  </a:lnTo>
                  <a:lnTo>
                    <a:pt x="434340" y="351472"/>
                  </a:lnTo>
                  <a:lnTo>
                    <a:pt x="260032" y="351472"/>
                  </a:lnTo>
                  <a:lnTo>
                    <a:pt x="425767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round/>
            </a:ln>
            <a:effectLst/>
            <a:scene3d>
              <a:camera prst="orthographicFront" fov="0">
                <a:rot lat="0" lon="0" rev="0"/>
              </a:camera>
              <a:lightRig rig="threePt" dir="t">
                <a:rot lat="0" lon="0" rev="0"/>
              </a:lightRig>
            </a:scene3d>
            <a:sp3d prstMaterial="matte">
              <a:contourClr>
                <a:schemeClr val="accent1">
                  <a:shade val="70000"/>
                  <a:satMod val="105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D04548C-08A4-50EF-6995-4660BA2CC678}"/>
              </a:ext>
            </a:extLst>
          </p:cNvPr>
          <p:cNvGrpSpPr/>
          <p:nvPr/>
        </p:nvGrpSpPr>
        <p:grpSpPr>
          <a:xfrm>
            <a:off x="9087175" y="1429282"/>
            <a:ext cx="462525" cy="462525"/>
            <a:chOff x="7944381" y="3893998"/>
            <a:chExt cx="346894" cy="346894"/>
          </a:xfrm>
        </p:grpSpPr>
        <p:sp>
          <p:nvSpPr>
            <p:cNvPr id="55" name="Freeform 119">
              <a:extLst>
                <a:ext uri="{FF2B5EF4-FFF2-40B4-BE49-F238E27FC236}">
                  <a16:creationId xmlns:a16="http://schemas.microsoft.com/office/drawing/2014/main" id="{111BC03C-3D19-042A-BCAF-27DE0DEA6A60}"/>
                </a:ext>
              </a:extLst>
            </p:cNvPr>
            <p:cNvSpPr/>
            <p:nvPr/>
          </p:nvSpPr>
          <p:spPr>
            <a:xfrm>
              <a:off x="7944381" y="3893998"/>
              <a:ext cx="346894" cy="346894"/>
            </a:xfrm>
            <a:custGeom>
              <a:avLst/>
              <a:gdLst>
                <a:gd name="connsiteX0" fmla="*/ 285236 w 285236"/>
                <a:gd name="connsiteY0" fmla="*/ 142618 h 285236"/>
                <a:gd name="connsiteX1" fmla="*/ 142618 w 285236"/>
                <a:gd name="connsiteY1" fmla="*/ 285236 h 285236"/>
                <a:gd name="connsiteX2" fmla="*/ 0 w 285236"/>
                <a:gd name="connsiteY2" fmla="*/ 142618 h 285236"/>
                <a:gd name="connsiteX3" fmla="*/ 142618 w 285236"/>
                <a:gd name="connsiteY3" fmla="*/ 0 h 285236"/>
                <a:gd name="connsiteX4" fmla="*/ 285236 w 285236"/>
                <a:gd name="connsiteY4" fmla="*/ 142618 h 28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236" h="285236">
                  <a:moveTo>
                    <a:pt x="285236" y="142618"/>
                  </a:moveTo>
                  <a:cubicBezTo>
                    <a:pt x="285236" y="221384"/>
                    <a:pt x="221384" y="285236"/>
                    <a:pt x="142618" y="285236"/>
                  </a:cubicBezTo>
                  <a:cubicBezTo>
                    <a:pt x="63852" y="285236"/>
                    <a:pt x="0" y="221384"/>
                    <a:pt x="0" y="142618"/>
                  </a:cubicBezTo>
                  <a:cubicBezTo>
                    <a:pt x="0" y="63852"/>
                    <a:pt x="63852" y="0"/>
                    <a:pt x="142618" y="0"/>
                  </a:cubicBezTo>
                  <a:cubicBezTo>
                    <a:pt x="221384" y="0"/>
                    <a:pt x="285236" y="63852"/>
                    <a:pt x="285236" y="142618"/>
                  </a:cubicBezTo>
                  <a:close/>
                </a:path>
              </a:pathLst>
            </a:custGeom>
            <a:solidFill>
              <a:schemeClr val="bg1"/>
            </a:solidFill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HU" sz="2400">
                <a:solidFill>
                  <a:srgbClr val="001135"/>
                </a:solidFill>
                <a:latin typeface="Nokia Pure Text Light"/>
              </a:endParaRPr>
            </a:p>
          </p:txBody>
        </p:sp>
        <p:pic>
          <p:nvPicPr>
            <p:cNvPr id="56" name="Graphic 55" descr="Car outline">
              <a:extLst>
                <a:ext uri="{FF2B5EF4-FFF2-40B4-BE49-F238E27FC236}">
                  <a16:creationId xmlns:a16="http://schemas.microsoft.com/office/drawing/2014/main" id="{008E0D66-2F72-BF82-7650-A8F866B3E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976818" y="3925545"/>
              <a:ext cx="283800" cy="28380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4029BA0-CA02-95CE-A8CD-C560B80C0F93}"/>
              </a:ext>
            </a:extLst>
          </p:cNvPr>
          <p:cNvGrpSpPr/>
          <p:nvPr/>
        </p:nvGrpSpPr>
        <p:grpSpPr>
          <a:xfrm>
            <a:off x="6950338" y="1429282"/>
            <a:ext cx="462525" cy="462525"/>
            <a:chOff x="2443015" y="4081457"/>
            <a:chExt cx="346894" cy="346894"/>
          </a:xfrm>
        </p:grpSpPr>
        <p:sp>
          <p:nvSpPr>
            <p:cNvPr id="58" name="Freeform 119">
              <a:extLst>
                <a:ext uri="{FF2B5EF4-FFF2-40B4-BE49-F238E27FC236}">
                  <a16:creationId xmlns:a16="http://schemas.microsoft.com/office/drawing/2014/main" id="{C9DDFBA2-CD97-0D13-90AC-26C55588FE9B}"/>
                </a:ext>
              </a:extLst>
            </p:cNvPr>
            <p:cNvSpPr/>
            <p:nvPr/>
          </p:nvSpPr>
          <p:spPr>
            <a:xfrm>
              <a:off x="2443015" y="4081457"/>
              <a:ext cx="346894" cy="346894"/>
            </a:xfrm>
            <a:custGeom>
              <a:avLst/>
              <a:gdLst>
                <a:gd name="connsiteX0" fmla="*/ 285236 w 285236"/>
                <a:gd name="connsiteY0" fmla="*/ 142618 h 285236"/>
                <a:gd name="connsiteX1" fmla="*/ 142618 w 285236"/>
                <a:gd name="connsiteY1" fmla="*/ 285236 h 285236"/>
                <a:gd name="connsiteX2" fmla="*/ 0 w 285236"/>
                <a:gd name="connsiteY2" fmla="*/ 142618 h 285236"/>
                <a:gd name="connsiteX3" fmla="*/ 142618 w 285236"/>
                <a:gd name="connsiteY3" fmla="*/ 0 h 285236"/>
                <a:gd name="connsiteX4" fmla="*/ 285236 w 285236"/>
                <a:gd name="connsiteY4" fmla="*/ 142618 h 28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236" h="285236">
                  <a:moveTo>
                    <a:pt x="285236" y="142618"/>
                  </a:moveTo>
                  <a:cubicBezTo>
                    <a:pt x="285236" y="221384"/>
                    <a:pt x="221384" y="285236"/>
                    <a:pt x="142618" y="285236"/>
                  </a:cubicBezTo>
                  <a:cubicBezTo>
                    <a:pt x="63852" y="285236"/>
                    <a:pt x="0" y="221384"/>
                    <a:pt x="0" y="142618"/>
                  </a:cubicBezTo>
                  <a:cubicBezTo>
                    <a:pt x="0" y="63852"/>
                    <a:pt x="63852" y="0"/>
                    <a:pt x="142618" y="0"/>
                  </a:cubicBezTo>
                  <a:cubicBezTo>
                    <a:pt x="221384" y="0"/>
                    <a:pt x="285236" y="63852"/>
                    <a:pt x="285236" y="142618"/>
                  </a:cubicBezTo>
                  <a:close/>
                </a:path>
              </a:pathLst>
            </a:custGeom>
            <a:solidFill>
              <a:schemeClr val="bg1"/>
            </a:solidFill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HU" sz="2400" dirty="0">
                <a:solidFill>
                  <a:srgbClr val="001135"/>
                </a:solidFill>
                <a:latin typeface="Nokia Pure Text Light"/>
              </a:endParaRPr>
            </a:p>
          </p:txBody>
        </p:sp>
        <p:pic>
          <p:nvPicPr>
            <p:cNvPr id="59" name="Graphic 58" descr="Stethoscope outline">
              <a:extLst>
                <a:ext uri="{FF2B5EF4-FFF2-40B4-BE49-F238E27FC236}">
                  <a16:creationId xmlns:a16="http://schemas.microsoft.com/office/drawing/2014/main" id="{AC8ED043-7D30-D4BF-C7E3-A78370A33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468644" y="4115070"/>
              <a:ext cx="310476" cy="310476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447712D-B966-5E9A-3C15-C42C88BDE21F}"/>
              </a:ext>
            </a:extLst>
          </p:cNvPr>
          <p:cNvGrpSpPr/>
          <p:nvPr/>
        </p:nvGrpSpPr>
        <p:grpSpPr>
          <a:xfrm>
            <a:off x="7662616" y="1429282"/>
            <a:ext cx="462525" cy="462525"/>
            <a:chOff x="3469227" y="3166903"/>
            <a:chExt cx="346894" cy="346894"/>
          </a:xfrm>
        </p:grpSpPr>
        <p:sp>
          <p:nvSpPr>
            <p:cNvPr id="61" name="Freeform 119">
              <a:extLst>
                <a:ext uri="{FF2B5EF4-FFF2-40B4-BE49-F238E27FC236}">
                  <a16:creationId xmlns:a16="http://schemas.microsoft.com/office/drawing/2014/main" id="{07F356B6-2B59-2F24-127B-3C573DCCF3FC}"/>
                </a:ext>
              </a:extLst>
            </p:cNvPr>
            <p:cNvSpPr/>
            <p:nvPr/>
          </p:nvSpPr>
          <p:spPr>
            <a:xfrm>
              <a:off x="3469227" y="3166903"/>
              <a:ext cx="346894" cy="346894"/>
            </a:xfrm>
            <a:custGeom>
              <a:avLst/>
              <a:gdLst>
                <a:gd name="connsiteX0" fmla="*/ 285236 w 285236"/>
                <a:gd name="connsiteY0" fmla="*/ 142618 h 285236"/>
                <a:gd name="connsiteX1" fmla="*/ 142618 w 285236"/>
                <a:gd name="connsiteY1" fmla="*/ 285236 h 285236"/>
                <a:gd name="connsiteX2" fmla="*/ 0 w 285236"/>
                <a:gd name="connsiteY2" fmla="*/ 142618 h 285236"/>
                <a:gd name="connsiteX3" fmla="*/ 142618 w 285236"/>
                <a:gd name="connsiteY3" fmla="*/ 0 h 285236"/>
                <a:gd name="connsiteX4" fmla="*/ 285236 w 285236"/>
                <a:gd name="connsiteY4" fmla="*/ 142618 h 28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236" h="285236">
                  <a:moveTo>
                    <a:pt x="285236" y="142618"/>
                  </a:moveTo>
                  <a:cubicBezTo>
                    <a:pt x="285236" y="221384"/>
                    <a:pt x="221384" y="285236"/>
                    <a:pt x="142618" y="285236"/>
                  </a:cubicBezTo>
                  <a:cubicBezTo>
                    <a:pt x="63852" y="285236"/>
                    <a:pt x="0" y="221384"/>
                    <a:pt x="0" y="142618"/>
                  </a:cubicBezTo>
                  <a:cubicBezTo>
                    <a:pt x="0" y="63852"/>
                    <a:pt x="63852" y="0"/>
                    <a:pt x="142618" y="0"/>
                  </a:cubicBezTo>
                  <a:cubicBezTo>
                    <a:pt x="221384" y="0"/>
                    <a:pt x="285236" y="63852"/>
                    <a:pt x="285236" y="142618"/>
                  </a:cubicBezTo>
                  <a:close/>
                </a:path>
              </a:pathLst>
            </a:custGeom>
            <a:solidFill>
              <a:schemeClr val="bg1"/>
            </a:solidFill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HU" sz="2400">
                <a:solidFill>
                  <a:srgbClr val="001135"/>
                </a:solidFill>
                <a:latin typeface="Nokia Pure Text Light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3484E5A-5A34-1722-1D37-1B5A2DAF8687}"/>
                </a:ext>
              </a:extLst>
            </p:cNvPr>
            <p:cNvGrpSpPr/>
            <p:nvPr/>
          </p:nvGrpSpPr>
          <p:grpSpPr>
            <a:xfrm>
              <a:off x="3503138" y="3283999"/>
              <a:ext cx="281079" cy="128534"/>
              <a:chOff x="3472594" y="3005139"/>
              <a:chExt cx="2516839" cy="1150916"/>
            </a:xfrm>
            <a:noFill/>
          </p:grpSpPr>
          <p:sp>
            <p:nvSpPr>
              <p:cNvPr id="63" name="Freeform 27">
                <a:extLst>
                  <a:ext uri="{FF2B5EF4-FFF2-40B4-BE49-F238E27FC236}">
                    <a16:creationId xmlns:a16="http://schemas.microsoft.com/office/drawing/2014/main" id="{D67B214B-0651-1E68-F882-B0A6B3D3B6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72594" y="3005139"/>
                <a:ext cx="2516839" cy="1150916"/>
              </a:xfrm>
              <a:custGeom>
                <a:avLst/>
                <a:gdLst>
                  <a:gd name="T0" fmla="*/ 21 w 163"/>
                  <a:gd name="T1" fmla="*/ 53 h 74"/>
                  <a:gd name="T2" fmla="*/ 19 w 163"/>
                  <a:gd name="T3" fmla="*/ 10 h 74"/>
                  <a:gd name="T4" fmla="*/ 142 w 163"/>
                  <a:gd name="T5" fmla="*/ 53 h 74"/>
                  <a:gd name="T6" fmla="*/ 144 w 163"/>
                  <a:gd name="T7" fmla="*/ 11 h 74"/>
                  <a:gd name="T8" fmla="*/ 143 w 163"/>
                  <a:gd name="T9" fmla="*/ 53 h 74"/>
                  <a:gd name="T10" fmla="*/ 163 w 163"/>
                  <a:gd name="T11" fmla="*/ 43 h 74"/>
                  <a:gd name="T12" fmla="*/ 163 w 163"/>
                  <a:gd name="T13" fmla="*/ 22 h 74"/>
                  <a:gd name="T14" fmla="*/ 82 w 163"/>
                  <a:gd name="T15" fmla="*/ 1 h 74"/>
                  <a:gd name="T16" fmla="*/ 0 w 163"/>
                  <a:gd name="T17" fmla="*/ 21 h 74"/>
                  <a:gd name="T18" fmla="*/ 0 w 163"/>
                  <a:gd name="T19" fmla="*/ 42 h 74"/>
                  <a:gd name="T20" fmla="*/ 20 w 163"/>
                  <a:gd name="T21" fmla="*/ 52 h 74"/>
                  <a:gd name="T22" fmla="*/ 66 w 163"/>
                  <a:gd name="T23" fmla="*/ 72 h 74"/>
                  <a:gd name="T24" fmla="*/ 74 w 163"/>
                  <a:gd name="T25" fmla="*/ 68 h 74"/>
                  <a:gd name="T26" fmla="*/ 88 w 163"/>
                  <a:gd name="T27" fmla="*/ 68 h 74"/>
                  <a:gd name="T28" fmla="*/ 96 w 163"/>
                  <a:gd name="T29" fmla="*/ 73 h 74"/>
                  <a:gd name="T30" fmla="*/ 143 w 163"/>
                  <a:gd name="T31" fmla="*/ 5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74">
                    <a:moveTo>
                      <a:pt x="21" y="53"/>
                    </a:moveTo>
                    <a:cubicBezTo>
                      <a:pt x="21" y="53"/>
                      <a:pt x="18" y="42"/>
                      <a:pt x="19" y="10"/>
                    </a:cubicBezTo>
                    <a:moveTo>
                      <a:pt x="142" y="53"/>
                    </a:moveTo>
                    <a:cubicBezTo>
                      <a:pt x="142" y="53"/>
                      <a:pt x="145" y="42"/>
                      <a:pt x="144" y="11"/>
                    </a:cubicBezTo>
                    <a:moveTo>
                      <a:pt x="143" y="53"/>
                    </a:moveTo>
                    <a:cubicBezTo>
                      <a:pt x="159" y="52"/>
                      <a:pt x="163" y="43"/>
                      <a:pt x="163" y="43"/>
                    </a:cubicBezTo>
                    <a:cubicBezTo>
                      <a:pt x="163" y="22"/>
                      <a:pt x="163" y="22"/>
                      <a:pt x="163" y="22"/>
                    </a:cubicBezTo>
                    <a:cubicBezTo>
                      <a:pt x="163" y="22"/>
                      <a:pt x="149" y="1"/>
                      <a:pt x="82" y="1"/>
                    </a:cubicBezTo>
                    <a:cubicBezTo>
                      <a:pt x="15" y="0"/>
                      <a:pt x="0" y="21"/>
                      <a:pt x="0" y="21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3" y="52"/>
                      <a:pt x="20" y="52"/>
                    </a:cubicBezTo>
                    <a:cubicBezTo>
                      <a:pt x="20" y="52"/>
                      <a:pt x="22" y="74"/>
                      <a:pt x="66" y="72"/>
                    </a:cubicBezTo>
                    <a:cubicBezTo>
                      <a:pt x="66" y="72"/>
                      <a:pt x="69" y="73"/>
                      <a:pt x="74" y="68"/>
                    </a:cubicBezTo>
                    <a:cubicBezTo>
                      <a:pt x="78" y="62"/>
                      <a:pt x="82" y="58"/>
                      <a:pt x="88" y="68"/>
                    </a:cubicBezTo>
                    <a:cubicBezTo>
                      <a:pt x="88" y="68"/>
                      <a:pt x="92" y="73"/>
                      <a:pt x="96" y="73"/>
                    </a:cubicBezTo>
                    <a:cubicBezTo>
                      <a:pt x="140" y="74"/>
                      <a:pt x="143" y="53"/>
                      <a:pt x="143" y="53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srgbClr val="001135"/>
                  </a:solidFill>
                  <a:latin typeface="Nokia Pure Text Light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573F0D6C-1BF2-BDC5-5FB8-A0FAAE1B809F}"/>
                  </a:ext>
                </a:extLst>
              </p:cNvPr>
              <p:cNvSpPr/>
              <p:nvPr/>
            </p:nvSpPr>
            <p:spPr>
              <a:xfrm>
                <a:off x="3981450" y="3290888"/>
                <a:ext cx="242888" cy="242888"/>
              </a:xfrm>
              <a:prstGeom prst="ellipse">
                <a:avLst/>
              </a:prstGeom>
              <a:grpFill/>
              <a:ln w="9525" cmpd="sng">
                <a:solidFill>
                  <a:schemeClr val="tx2"/>
                </a:solidFill>
              </a:ln>
              <a:effectLst/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prstMaterial="matte">
                <a:contourClr>
                  <a:schemeClr val="accent1">
                    <a:shade val="70000"/>
                    <a:satMod val="105000"/>
                  </a:schemeClr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</p:grpSp>
      </p:grpSp>
      <p:sp>
        <p:nvSpPr>
          <p:cNvPr id="65" name="Text Box 112">
            <a:extLst>
              <a:ext uri="{FF2B5EF4-FFF2-40B4-BE49-F238E27FC236}">
                <a16:creationId xmlns:a16="http://schemas.microsoft.com/office/drawing/2014/main" id="{1D2B83FB-8000-5C42-E8D0-660126F15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8478" y="3527029"/>
            <a:ext cx="1523021" cy="65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8000" tIns="48000" rIns="48000" bIns="48000">
            <a:spAutoFit/>
          </a:bodyPr>
          <a:lstStyle/>
          <a:p>
            <a:pPr defTabSz="914241" eaLnBrk="1" hangingPunct="1">
              <a:spcBef>
                <a:spcPct val="50000"/>
              </a:spcBef>
              <a:defRPr/>
            </a:pPr>
            <a:r>
              <a:rPr lang="en-US" sz="1200" dirty="0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Insight</a:t>
            </a:r>
            <a:br>
              <a:rPr lang="en-US" sz="1200" dirty="0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</a:br>
            <a:r>
              <a:rPr lang="en-US" sz="1200" dirty="0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Security</a:t>
            </a:r>
            <a:br>
              <a:rPr lang="en-US" sz="1200" dirty="0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</a:br>
            <a:r>
              <a:rPr lang="en-US" sz="1200" dirty="0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Performance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271F8A9-546A-1FD8-CA8F-7F4E116B5B0B}"/>
              </a:ext>
            </a:extLst>
          </p:cNvPr>
          <p:cNvGrpSpPr/>
          <p:nvPr/>
        </p:nvGrpSpPr>
        <p:grpSpPr>
          <a:xfrm>
            <a:off x="4695188" y="4642829"/>
            <a:ext cx="753712" cy="753712"/>
            <a:chOff x="2646179" y="2731113"/>
            <a:chExt cx="392103" cy="392103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CB3E7BE-A604-1B86-D49E-14DD249B30CB}"/>
                </a:ext>
              </a:extLst>
            </p:cNvPr>
            <p:cNvSpPr/>
            <p:nvPr/>
          </p:nvSpPr>
          <p:spPr>
            <a:xfrm>
              <a:off x="2646179" y="2731113"/>
              <a:ext cx="392103" cy="39210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 dirty="0">
                <a:solidFill>
                  <a:srgbClr val="FFFFFF"/>
                </a:solidFill>
                <a:latin typeface="Nokia Pure Text Light"/>
              </a:endParaRPr>
            </a:p>
          </p:txBody>
        </p:sp>
        <p:grpSp>
          <p:nvGrpSpPr>
            <p:cNvPr id="68" name="Graphic 75">
              <a:extLst>
                <a:ext uri="{FF2B5EF4-FFF2-40B4-BE49-F238E27FC236}">
                  <a16:creationId xmlns:a16="http://schemas.microsoft.com/office/drawing/2014/main" id="{F12BD34E-7466-7F59-F58B-A7D928505F94}"/>
                </a:ext>
              </a:extLst>
            </p:cNvPr>
            <p:cNvGrpSpPr/>
            <p:nvPr/>
          </p:nvGrpSpPr>
          <p:grpSpPr>
            <a:xfrm>
              <a:off x="2752095" y="2835881"/>
              <a:ext cx="182111" cy="182567"/>
              <a:chOff x="8079505" y="1857622"/>
              <a:chExt cx="359100" cy="360000"/>
            </a:xfrm>
            <a:noFill/>
          </p:grpSpPr>
          <p:sp>
            <p:nvSpPr>
              <p:cNvPr id="69" name="Freeform: Shape 14">
                <a:extLst>
                  <a:ext uri="{FF2B5EF4-FFF2-40B4-BE49-F238E27FC236}">
                    <a16:creationId xmlns:a16="http://schemas.microsoft.com/office/drawing/2014/main" id="{41AA25BF-6CB7-3594-7098-E75F3EBCEC79}"/>
                  </a:ext>
                </a:extLst>
              </p:cNvPr>
              <p:cNvSpPr/>
              <p:nvPr/>
            </p:nvSpPr>
            <p:spPr>
              <a:xfrm>
                <a:off x="8079505" y="2082622"/>
                <a:ext cx="133200" cy="134100"/>
              </a:xfrm>
              <a:custGeom>
                <a:avLst/>
                <a:gdLst>
                  <a:gd name="connsiteX0" fmla="*/ 133200 w 133200"/>
                  <a:gd name="connsiteY0" fmla="*/ 0 h 134100"/>
                  <a:gd name="connsiteX1" fmla="*/ 0 w 133200"/>
                  <a:gd name="connsiteY1" fmla="*/ 134100 h 13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200" h="134100">
                    <a:moveTo>
                      <a:pt x="133200" y="0"/>
                    </a:moveTo>
                    <a:lnTo>
                      <a:pt x="0" y="134100"/>
                    </a:lnTo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  <p:sp>
            <p:nvSpPr>
              <p:cNvPr id="70" name="Freeform: Shape 16">
                <a:extLst>
                  <a:ext uri="{FF2B5EF4-FFF2-40B4-BE49-F238E27FC236}">
                    <a16:creationId xmlns:a16="http://schemas.microsoft.com/office/drawing/2014/main" id="{245AB342-7AA6-2343-1894-C871ED2C889E}"/>
                  </a:ext>
                </a:extLst>
              </p:cNvPr>
              <p:cNvSpPr/>
              <p:nvPr/>
            </p:nvSpPr>
            <p:spPr>
              <a:xfrm>
                <a:off x="8295055" y="2073172"/>
                <a:ext cx="133649" cy="132750"/>
              </a:xfrm>
              <a:custGeom>
                <a:avLst/>
                <a:gdLst>
                  <a:gd name="connsiteX0" fmla="*/ 133650 w 133649"/>
                  <a:gd name="connsiteY0" fmla="*/ 132750 h 132750"/>
                  <a:gd name="connsiteX1" fmla="*/ 0 w 133649"/>
                  <a:gd name="connsiteY1" fmla="*/ 0 h 132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649" h="132750">
                    <a:moveTo>
                      <a:pt x="133650" y="13275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  <p:sp>
            <p:nvSpPr>
              <p:cNvPr id="71" name="Freeform: Shape 17">
                <a:extLst>
                  <a:ext uri="{FF2B5EF4-FFF2-40B4-BE49-F238E27FC236}">
                    <a16:creationId xmlns:a16="http://schemas.microsoft.com/office/drawing/2014/main" id="{9205EE65-21A3-D38E-C8FC-9499B8CD5D94}"/>
                  </a:ext>
                </a:extLst>
              </p:cNvPr>
              <p:cNvSpPr/>
              <p:nvPr/>
            </p:nvSpPr>
            <p:spPr>
              <a:xfrm>
                <a:off x="8305855" y="1857622"/>
                <a:ext cx="132750" cy="133650"/>
              </a:xfrm>
              <a:custGeom>
                <a:avLst/>
                <a:gdLst>
                  <a:gd name="connsiteX0" fmla="*/ 0 w 132750"/>
                  <a:gd name="connsiteY0" fmla="*/ 133650 h 133650"/>
                  <a:gd name="connsiteX1" fmla="*/ 132750 w 132750"/>
                  <a:gd name="connsiteY1" fmla="*/ 0 h 133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750" h="133650">
                    <a:moveTo>
                      <a:pt x="0" y="133650"/>
                    </a:moveTo>
                    <a:lnTo>
                      <a:pt x="132750" y="0"/>
                    </a:lnTo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  <p:sp>
            <p:nvSpPr>
              <p:cNvPr id="72" name="Freeform: Shape 18">
                <a:extLst>
                  <a:ext uri="{FF2B5EF4-FFF2-40B4-BE49-F238E27FC236}">
                    <a16:creationId xmlns:a16="http://schemas.microsoft.com/office/drawing/2014/main" id="{AA259A1E-B383-AD1D-FE79-FE6A7AB97D48}"/>
                  </a:ext>
                </a:extLst>
              </p:cNvPr>
              <p:cNvSpPr/>
              <p:nvPr/>
            </p:nvSpPr>
            <p:spPr>
              <a:xfrm>
                <a:off x="8089404" y="1867971"/>
                <a:ext cx="133650" cy="133200"/>
              </a:xfrm>
              <a:custGeom>
                <a:avLst/>
                <a:gdLst>
                  <a:gd name="connsiteX0" fmla="*/ 0 w 133650"/>
                  <a:gd name="connsiteY0" fmla="*/ 0 h 133200"/>
                  <a:gd name="connsiteX1" fmla="*/ 133650 w 133650"/>
                  <a:gd name="connsiteY1" fmla="*/ 133200 h 13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650" h="133200">
                    <a:moveTo>
                      <a:pt x="0" y="0"/>
                    </a:moveTo>
                    <a:lnTo>
                      <a:pt x="133650" y="133200"/>
                    </a:lnTo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  <p:sp>
            <p:nvSpPr>
              <p:cNvPr id="73" name="Freeform: Shape 19">
                <a:extLst>
                  <a:ext uri="{FF2B5EF4-FFF2-40B4-BE49-F238E27FC236}">
                    <a16:creationId xmlns:a16="http://schemas.microsoft.com/office/drawing/2014/main" id="{5F326496-90A5-D8FC-D8A2-8FF39232801B}"/>
                  </a:ext>
                </a:extLst>
              </p:cNvPr>
              <p:cNvSpPr/>
              <p:nvPr/>
            </p:nvSpPr>
            <p:spPr>
              <a:xfrm>
                <a:off x="8079505" y="1858072"/>
                <a:ext cx="62549" cy="62100"/>
              </a:xfrm>
              <a:custGeom>
                <a:avLst/>
                <a:gdLst>
                  <a:gd name="connsiteX0" fmla="*/ 0 w 62549"/>
                  <a:gd name="connsiteY0" fmla="*/ 62100 h 62100"/>
                  <a:gd name="connsiteX1" fmla="*/ 0 w 62549"/>
                  <a:gd name="connsiteY1" fmla="*/ 13950 h 62100"/>
                  <a:gd name="connsiteX2" fmla="*/ 13950 w 62549"/>
                  <a:gd name="connsiteY2" fmla="*/ 0 h 62100"/>
                  <a:gd name="connsiteX3" fmla="*/ 62550 w 62549"/>
                  <a:gd name="connsiteY3" fmla="*/ 0 h 6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49" h="62100">
                    <a:moveTo>
                      <a:pt x="0" y="62100"/>
                    </a:moveTo>
                    <a:lnTo>
                      <a:pt x="0" y="13950"/>
                    </a:lnTo>
                    <a:cubicBezTo>
                      <a:pt x="0" y="5850"/>
                      <a:pt x="5850" y="450"/>
                      <a:pt x="13950" y="0"/>
                    </a:cubicBezTo>
                    <a:lnTo>
                      <a:pt x="62550" y="0"/>
                    </a:lnTo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  <p:sp>
            <p:nvSpPr>
              <p:cNvPr id="74" name="Freeform: Shape 21">
                <a:extLst>
                  <a:ext uri="{FF2B5EF4-FFF2-40B4-BE49-F238E27FC236}">
                    <a16:creationId xmlns:a16="http://schemas.microsoft.com/office/drawing/2014/main" id="{585BDC5F-91A5-775B-520A-C0CAC391F00F}"/>
                  </a:ext>
                </a:extLst>
              </p:cNvPr>
              <p:cNvSpPr/>
              <p:nvPr/>
            </p:nvSpPr>
            <p:spPr>
              <a:xfrm>
                <a:off x="8161855" y="2073622"/>
                <a:ext cx="62099" cy="62550"/>
              </a:xfrm>
              <a:custGeom>
                <a:avLst/>
                <a:gdLst>
                  <a:gd name="connsiteX0" fmla="*/ 0 w 62099"/>
                  <a:gd name="connsiteY0" fmla="*/ 0 h 62550"/>
                  <a:gd name="connsiteX1" fmla="*/ 48150 w 62099"/>
                  <a:gd name="connsiteY1" fmla="*/ 0 h 62550"/>
                  <a:gd name="connsiteX2" fmla="*/ 62100 w 62099"/>
                  <a:gd name="connsiteY2" fmla="*/ 13950 h 62550"/>
                  <a:gd name="connsiteX3" fmla="*/ 62100 w 62099"/>
                  <a:gd name="connsiteY3" fmla="*/ 62550 h 6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099" h="62550">
                    <a:moveTo>
                      <a:pt x="0" y="0"/>
                    </a:moveTo>
                    <a:lnTo>
                      <a:pt x="48150" y="0"/>
                    </a:lnTo>
                    <a:cubicBezTo>
                      <a:pt x="56250" y="0"/>
                      <a:pt x="61650" y="5850"/>
                      <a:pt x="62100" y="13950"/>
                    </a:cubicBezTo>
                    <a:lnTo>
                      <a:pt x="62100" y="62550"/>
                    </a:lnTo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  <p:sp>
            <p:nvSpPr>
              <p:cNvPr id="75" name="Freeform: Shape 22">
                <a:extLst>
                  <a:ext uri="{FF2B5EF4-FFF2-40B4-BE49-F238E27FC236}">
                    <a16:creationId xmlns:a16="http://schemas.microsoft.com/office/drawing/2014/main" id="{E4D4FB34-B3EB-99ED-9440-1D966A9A0384}"/>
                  </a:ext>
                </a:extLst>
              </p:cNvPr>
              <p:cNvSpPr/>
              <p:nvPr/>
            </p:nvSpPr>
            <p:spPr>
              <a:xfrm>
                <a:off x="8375605" y="2155521"/>
                <a:ext cx="62550" cy="62100"/>
              </a:xfrm>
              <a:custGeom>
                <a:avLst/>
                <a:gdLst>
                  <a:gd name="connsiteX0" fmla="*/ 62550 w 62550"/>
                  <a:gd name="connsiteY0" fmla="*/ 0 h 62100"/>
                  <a:gd name="connsiteX1" fmla="*/ 62550 w 62550"/>
                  <a:gd name="connsiteY1" fmla="*/ 48150 h 62100"/>
                  <a:gd name="connsiteX2" fmla="*/ 48600 w 62550"/>
                  <a:gd name="connsiteY2" fmla="*/ 62100 h 62100"/>
                  <a:gd name="connsiteX3" fmla="*/ 0 w 62550"/>
                  <a:gd name="connsiteY3" fmla="*/ 62100 h 6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50" h="62100">
                    <a:moveTo>
                      <a:pt x="62550" y="0"/>
                    </a:moveTo>
                    <a:lnTo>
                      <a:pt x="62550" y="48150"/>
                    </a:lnTo>
                    <a:cubicBezTo>
                      <a:pt x="62550" y="56250"/>
                      <a:pt x="56700" y="61650"/>
                      <a:pt x="48600" y="62100"/>
                    </a:cubicBezTo>
                    <a:lnTo>
                      <a:pt x="0" y="62100"/>
                    </a:lnTo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  <p:sp>
            <p:nvSpPr>
              <p:cNvPr id="76" name="Freeform: Shape 23">
                <a:extLst>
                  <a:ext uri="{FF2B5EF4-FFF2-40B4-BE49-F238E27FC236}">
                    <a16:creationId xmlns:a16="http://schemas.microsoft.com/office/drawing/2014/main" id="{E59652DE-8269-8410-AF47-464A8415241D}"/>
                  </a:ext>
                </a:extLst>
              </p:cNvPr>
              <p:cNvSpPr/>
              <p:nvPr/>
            </p:nvSpPr>
            <p:spPr>
              <a:xfrm>
                <a:off x="8295055" y="1938622"/>
                <a:ext cx="62100" cy="62550"/>
              </a:xfrm>
              <a:custGeom>
                <a:avLst/>
                <a:gdLst>
                  <a:gd name="connsiteX0" fmla="*/ 62100 w 62100"/>
                  <a:gd name="connsiteY0" fmla="*/ 62550 h 62550"/>
                  <a:gd name="connsiteX1" fmla="*/ 13950 w 62100"/>
                  <a:gd name="connsiteY1" fmla="*/ 62550 h 62550"/>
                  <a:gd name="connsiteX2" fmla="*/ 0 w 62100"/>
                  <a:gd name="connsiteY2" fmla="*/ 48600 h 62550"/>
                  <a:gd name="connsiteX3" fmla="*/ 0 w 62100"/>
                  <a:gd name="connsiteY3" fmla="*/ 0 h 6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100" h="62550">
                    <a:moveTo>
                      <a:pt x="62100" y="62550"/>
                    </a:moveTo>
                    <a:lnTo>
                      <a:pt x="13950" y="62550"/>
                    </a:lnTo>
                    <a:cubicBezTo>
                      <a:pt x="5850" y="62550"/>
                      <a:pt x="450" y="56700"/>
                      <a:pt x="0" y="48600"/>
                    </a:cubicBezTo>
                    <a:lnTo>
                      <a:pt x="0" y="0"/>
                    </a:lnTo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</p:grp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474F32F-304D-D1BC-2A9C-34EC78B29914}"/>
              </a:ext>
            </a:extLst>
          </p:cNvPr>
          <p:cNvCxnSpPr>
            <a:cxnSpLocks/>
          </p:cNvCxnSpPr>
          <p:nvPr/>
        </p:nvCxnSpPr>
        <p:spPr>
          <a:xfrm>
            <a:off x="5448411" y="5030359"/>
            <a:ext cx="1033285" cy="0"/>
          </a:xfrm>
          <a:prstGeom prst="line">
            <a:avLst/>
          </a:prstGeom>
          <a:noFill/>
          <a:ln>
            <a:solidFill>
              <a:schemeClr val="bg1"/>
            </a:solidFill>
            <a:prstDash val="sysDot"/>
            <a:headEnd type="oval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8" name="Text Box 112">
            <a:extLst>
              <a:ext uri="{FF2B5EF4-FFF2-40B4-BE49-F238E27FC236}">
                <a16:creationId xmlns:a16="http://schemas.microsoft.com/office/drawing/2014/main" id="{D60007DB-87FE-2637-0C2E-7975886F7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955" y="4539379"/>
            <a:ext cx="2340679" cy="65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8000" tIns="48000" rIns="48000" bIns="48000">
            <a:spAutoFit/>
          </a:bodyPr>
          <a:lstStyle/>
          <a:p>
            <a:pPr algn="ctr" defTabSz="914241" eaLnBrk="1" hangingPunct="1">
              <a:spcBef>
                <a:spcPct val="50000"/>
              </a:spcBef>
              <a:defRPr/>
            </a:pPr>
            <a:r>
              <a:rPr lang="en-US" sz="1200" dirty="0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Network capable of monitoring, processing, and acting on the vast amounts of data it carries</a:t>
            </a:r>
          </a:p>
        </p:txBody>
      </p:sp>
      <p:grpSp>
        <p:nvGrpSpPr>
          <p:cNvPr id="79" name="Graphic 77">
            <a:extLst>
              <a:ext uri="{FF2B5EF4-FFF2-40B4-BE49-F238E27FC236}">
                <a16:creationId xmlns:a16="http://schemas.microsoft.com/office/drawing/2014/main" id="{140624FF-F940-4D85-C085-0B70B7853697}"/>
              </a:ext>
            </a:extLst>
          </p:cNvPr>
          <p:cNvGrpSpPr/>
          <p:nvPr/>
        </p:nvGrpSpPr>
        <p:grpSpPr>
          <a:xfrm>
            <a:off x="6733027" y="5512466"/>
            <a:ext cx="288984" cy="291903"/>
            <a:chOff x="5228969" y="3853712"/>
            <a:chExt cx="356400" cy="360000"/>
          </a:xfrm>
          <a:noFill/>
        </p:grpSpPr>
        <p:grpSp>
          <p:nvGrpSpPr>
            <p:cNvPr id="80" name="Graphic 77">
              <a:extLst>
                <a:ext uri="{FF2B5EF4-FFF2-40B4-BE49-F238E27FC236}">
                  <a16:creationId xmlns:a16="http://schemas.microsoft.com/office/drawing/2014/main" id="{B04A5E64-19E0-61A7-F5A3-8FE83A98ECB2}"/>
                </a:ext>
              </a:extLst>
            </p:cNvPr>
            <p:cNvGrpSpPr/>
            <p:nvPr/>
          </p:nvGrpSpPr>
          <p:grpSpPr>
            <a:xfrm>
              <a:off x="5228969" y="3854162"/>
              <a:ext cx="53100" cy="356850"/>
              <a:chOff x="5228969" y="3854162"/>
              <a:chExt cx="53100" cy="356850"/>
            </a:xfrm>
            <a:noFill/>
          </p:grpSpPr>
          <p:sp>
            <p:nvSpPr>
              <p:cNvPr id="93" name="Freeform: Shape 75">
                <a:extLst>
                  <a:ext uri="{FF2B5EF4-FFF2-40B4-BE49-F238E27FC236}">
                    <a16:creationId xmlns:a16="http://schemas.microsoft.com/office/drawing/2014/main" id="{72AE49DD-7805-4C73-5BC8-21748E398F6B}"/>
                  </a:ext>
                </a:extLst>
              </p:cNvPr>
              <p:cNvSpPr/>
              <p:nvPr/>
            </p:nvSpPr>
            <p:spPr>
              <a:xfrm>
                <a:off x="5255519" y="4085912"/>
                <a:ext cx="4500" cy="125100"/>
              </a:xfrm>
              <a:custGeom>
                <a:avLst/>
                <a:gdLst>
                  <a:gd name="connsiteX0" fmla="*/ 0 w 4500"/>
                  <a:gd name="connsiteY0" fmla="*/ 125100 h 125100"/>
                  <a:gd name="connsiteX1" fmla="*/ 0 w 4500"/>
                  <a:gd name="connsiteY1" fmla="*/ 0 h 12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0" h="125100">
                    <a:moveTo>
                      <a:pt x="0" y="12510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  <p:sp>
            <p:nvSpPr>
              <p:cNvPr id="94" name="Freeform: Shape 76">
                <a:extLst>
                  <a:ext uri="{FF2B5EF4-FFF2-40B4-BE49-F238E27FC236}">
                    <a16:creationId xmlns:a16="http://schemas.microsoft.com/office/drawing/2014/main" id="{FFABE9BE-74DD-94E9-F13D-77D028084720}"/>
                  </a:ext>
                </a:extLst>
              </p:cNvPr>
              <p:cNvSpPr/>
              <p:nvPr/>
            </p:nvSpPr>
            <p:spPr>
              <a:xfrm>
                <a:off x="5228969" y="4031462"/>
                <a:ext cx="53100" cy="53100"/>
              </a:xfrm>
              <a:custGeom>
                <a:avLst/>
                <a:gdLst>
                  <a:gd name="connsiteX0" fmla="*/ 53100 w 53100"/>
                  <a:gd name="connsiteY0" fmla="*/ 26550 h 53100"/>
                  <a:gd name="connsiteX1" fmla="*/ 26550 w 53100"/>
                  <a:gd name="connsiteY1" fmla="*/ 53100 h 53100"/>
                  <a:gd name="connsiteX2" fmla="*/ 0 w 53100"/>
                  <a:gd name="connsiteY2" fmla="*/ 26550 h 53100"/>
                  <a:gd name="connsiteX3" fmla="*/ 26550 w 53100"/>
                  <a:gd name="connsiteY3" fmla="*/ 0 h 53100"/>
                  <a:gd name="connsiteX4" fmla="*/ 53100 w 53100"/>
                  <a:gd name="connsiteY4" fmla="*/ 26550 h 5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100" h="53100">
                    <a:moveTo>
                      <a:pt x="53100" y="26550"/>
                    </a:moveTo>
                    <a:cubicBezTo>
                      <a:pt x="53100" y="41213"/>
                      <a:pt x="41213" y="53100"/>
                      <a:pt x="26550" y="53100"/>
                    </a:cubicBezTo>
                    <a:cubicBezTo>
                      <a:pt x="11887" y="53100"/>
                      <a:pt x="0" y="41213"/>
                      <a:pt x="0" y="26550"/>
                    </a:cubicBezTo>
                    <a:cubicBezTo>
                      <a:pt x="0" y="11887"/>
                      <a:pt x="11887" y="0"/>
                      <a:pt x="26550" y="0"/>
                    </a:cubicBezTo>
                    <a:cubicBezTo>
                      <a:pt x="41213" y="0"/>
                      <a:pt x="53100" y="11887"/>
                      <a:pt x="53100" y="2655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  <p:sp>
            <p:nvSpPr>
              <p:cNvPr id="95" name="Freeform: Shape 80">
                <a:extLst>
                  <a:ext uri="{FF2B5EF4-FFF2-40B4-BE49-F238E27FC236}">
                    <a16:creationId xmlns:a16="http://schemas.microsoft.com/office/drawing/2014/main" id="{68022935-3931-2436-1CF1-B070BD1F6AE2}"/>
                  </a:ext>
                </a:extLst>
              </p:cNvPr>
              <p:cNvSpPr/>
              <p:nvPr/>
            </p:nvSpPr>
            <p:spPr>
              <a:xfrm>
                <a:off x="5255519" y="3854162"/>
                <a:ext cx="4500" cy="169200"/>
              </a:xfrm>
              <a:custGeom>
                <a:avLst/>
                <a:gdLst>
                  <a:gd name="connsiteX0" fmla="*/ 0 w 4500"/>
                  <a:gd name="connsiteY0" fmla="*/ 169200 h 169200"/>
                  <a:gd name="connsiteX1" fmla="*/ 0 w 4500"/>
                  <a:gd name="connsiteY1" fmla="*/ 0 h 169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0" h="169200">
                    <a:moveTo>
                      <a:pt x="0" y="16920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</p:grpSp>
        <p:grpSp>
          <p:nvGrpSpPr>
            <p:cNvPr id="81" name="Graphic 77">
              <a:extLst>
                <a:ext uri="{FF2B5EF4-FFF2-40B4-BE49-F238E27FC236}">
                  <a16:creationId xmlns:a16="http://schemas.microsoft.com/office/drawing/2014/main" id="{8477FEF5-239E-FCC6-2EFD-A7DF3339D4A9}"/>
                </a:ext>
              </a:extLst>
            </p:cNvPr>
            <p:cNvGrpSpPr/>
            <p:nvPr/>
          </p:nvGrpSpPr>
          <p:grpSpPr>
            <a:xfrm>
              <a:off x="5330669" y="3854162"/>
              <a:ext cx="53099" cy="356850"/>
              <a:chOff x="5330669" y="3854162"/>
              <a:chExt cx="53099" cy="356850"/>
            </a:xfrm>
            <a:noFill/>
          </p:grpSpPr>
          <p:sp>
            <p:nvSpPr>
              <p:cNvPr id="90" name="Freeform: Shape 72">
                <a:extLst>
                  <a:ext uri="{FF2B5EF4-FFF2-40B4-BE49-F238E27FC236}">
                    <a16:creationId xmlns:a16="http://schemas.microsoft.com/office/drawing/2014/main" id="{CE5673D9-7E0D-B5A9-D20C-8E78BF7619E7}"/>
                  </a:ext>
                </a:extLst>
              </p:cNvPr>
              <p:cNvSpPr/>
              <p:nvPr/>
            </p:nvSpPr>
            <p:spPr>
              <a:xfrm>
                <a:off x="5356769" y="3995912"/>
                <a:ext cx="4500" cy="215100"/>
              </a:xfrm>
              <a:custGeom>
                <a:avLst/>
                <a:gdLst>
                  <a:gd name="connsiteX0" fmla="*/ 0 w 4500"/>
                  <a:gd name="connsiteY0" fmla="*/ 215100 h 215100"/>
                  <a:gd name="connsiteX1" fmla="*/ 0 w 4500"/>
                  <a:gd name="connsiteY1" fmla="*/ 0 h 21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0" h="215100">
                    <a:moveTo>
                      <a:pt x="0" y="21510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  <p:sp>
            <p:nvSpPr>
              <p:cNvPr id="91" name="Freeform: Shape 73">
                <a:extLst>
                  <a:ext uri="{FF2B5EF4-FFF2-40B4-BE49-F238E27FC236}">
                    <a16:creationId xmlns:a16="http://schemas.microsoft.com/office/drawing/2014/main" id="{39DE6B0B-31CD-6A81-4DC0-479D6E0C3725}"/>
                  </a:ext>
                </a:extLst>
              </p:cNvPr>
              <p:cNvSpPr/>
              <p:nvPr/>
            </p:nvSpPr>
            <p:spPr>
              <a:xfrm>
                <a:off x="5330669" y="3941912"/>
                <a:ext cx="53099" cy="53099"/>
              </a:xfrm>
              <a:custGeom>
                <a:avLst/>
                <a:gdLst>
                  <a:gd name="connsiteX0" fmla="*/ 53100 w 53099"/>
                  <a:gd name="connsiteY0" fmla="*/ 26550 h 53099"/>
                  <a:gd name="connsiteX1" fmla="*/ 26550 w 53099"/>
                  <a:gd name="connsiteY1" fmla="*/ 53100 h 53099"/>
                  <a:gd name="connsiteX2" fmla="*/ 0 w 53099"/>
                  <a:gd name="connsiteY2" fmla="*/ 26550 h 53099"/>
                  <a:gd name="connsiteX3" fmla="*/ 26550 w 53099"/>
                  <a:gd name="connsiteY3" fmla="*/ 0 h 53099"/>
                  <a:gd name="connsiteX4" fmla="*/ 53100 w 53099"/>
                  <a:gd name="connsiteY4" fmla="*/ 26550 h 53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99" h="53099">
                    <a:moveTo>
                      <a:pt x="53100" y="26550"/>
                    </a:moveTo>
                    <a:cubicBezTo>
                      <a:pt x="53100" y="41213"/>
                      <a:pt x="41213" y="53100"/>
                      <a:pt x="26550" y="53100"/>
                    </a:cubicBezTo>
                    <a:cubicBezTo>
                      <a:pt x="11887" y="53100"/>
                      <a:pt x="0" y="41213"/>
                      <a:pt x="0" y="26550"/>
                    </a:cubicBezTo>
                    <a:cubicBezTo>
                      <a:pt x="0" y="11887"/>
                      <a:pt x="11887" y="0"/>
                      <a:pt x="26550" y="0"/>
                    </a:cubicBezTo>
                    <a:cubicBezTo>
                      <a:pt x="41213" y="0"/>
                      <a:pt x="53100" y="11887"/>
                      <a:pt x="53100" y="2655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  <p:sp>
            <p:nvSpPr>
              <p:cNvPr id="92" name="Freeform: Shape 74">
                <a:extLst>
                  <a:ext uri="{FF2B5EF4-FFF2-40B4-BE49-F238E27FC236}">
                    <a16:creationId xmlns:a16="http://schemas.microsoft.com/office/drawing/2014/main" id="{0F0A08A9-D23E-B0C3-37D4-881206CD337A}"/>
                  </a:ext>
                </a:extLst>
              </p:cNvPr>
              <p:cNvSpPr/>
              <p:nvPr/>
            </p:nvSpPr>
            <p:spPr>
              <a:xfrm>
                <a:off x="5356769" y="3854162"/>
                <a:ext cx="4500" cy="85050"/>
              </a:xfrm>
              <a:custGeom>
                <a:avLst/>
                <a:gdLst>
                  <a:gd name="connsiteX0" fmla="*/ 0 w 4500"/>
                  <a:gd name="connsiteY0" fmla="*/ 85050 h 85050"/>
                  <a:gd name="connsiteX1" fmla="*/ 0 w 4500"/>
                  <a:gd name="connsiteY1" fmla="*/ 0 h 85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0" h="85050">
                    <a:moveTo>
                      <a:pt x="0" y="8505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</p:grpSp>
        <p:grpSp>
          <p:nvGrpSpPr>
            <p:cNvPr id="82" name="Graphic 77">
              <a:extLst>
                <a:ext uri="{FF2B5EF4-FFF2-40B4-BE49-F238E27FC236}">
                  <a16:creationId xmlns:a16="http://schemas.microsoft.com/office/drawing/2014/main" id="{89D1CC84-F7BD-C4C9-AD07-11A0A6395AAA}"/>
                </a:ext>
              </a:extLst>
            </p:cNvPr>
            <p:cNvGrpSpPr/>
            <p:nvPr/>
          </p:nvGrpSpPr>
          <p:grpSpPr>
            <a:xfrm>
              <a:off x="5433269" y="3853712"/>
              <a:ext cx="53100" cy="356850"/>
              <a:chOff x="5433269" y="3853712"/>
              <a:chExt cx="53100" cy="356850"/>
            </a:xfrm>
            <a:noFill/>
          </p:grpSpPr>
          <p:sp>
            <p:nvSpPr>
              <p:cNvPr id="87" name="Freeform: Shape 44">
                <a:extLst>
                  <a:ext uri="{FF2B5EF4-FFF2-40B4-BE49-F238E27FC236}">
                    <a16:creationId xmlns:a16="http://schemas.microsoft.com/office/drawing/2014/main" id="{EEDCEEF6-A020-372B-D026-F0B62AADF88A}"/>
                  </a:ext>
                </a:extLst>
              </p:cNvPr>
              <p:cNvSpPr/>
              <p:nvPr/>
            </p:nvSpPr>
            <p:spPr>
              <a:xfrm>
                <a:off x="5458469" y="4158812"/>
                <a:ext cx="4500" cy="51750"/>
              </a:xfrm>
              <a:custGeom>
                <a:avLst/>
                <a:gdLst>
                  <a:gd name="connsiteX0" fmla="*/ 0 w 4500"/>
                  <a:gd name="connsiteY0" fmla="*/ 51750 h 51750"/>
                  <a:gd name="connsiteX1" fmla="*/ 0 w 4500"/>
                  <a:gd name="connsiteY1" fmla="*/ 0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0" h="51750">
                    <a:moveTo>
                      <a:pt x="0" y="5175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  <p:sp>
            <p:nvSpPr>
              <p:cNvPr id="88" name="Freeform: Shape 45">
                <a:extLst>
                  <a:ext uri="{FF2B5EF4-FFF2-40B4-BE49-F238E27FC236}">
                    <a16:creationId xmlns:a16="http://schemas.microsoft.com/office/drawing/2014/main" id="{33F338FC-394A-B366-A8E2-AD47C3CA24C1}"/>
                  </a:ext>
                </a:extLst>
              </p:cNvPr>
              <p:cNvSpPr/>
              <p:nvPr/>
            </p:nvSpPr>
            <p:spPr>
              <a:xfrm>
                <a:off x="5433269" y="4102112"/>
                <a:ext cx="53100" cy="53100"/>
              </a:xfrm>
              <a:custGeom>
                <a:avLst/>
                <a:gdLst>
                  <a:gd name="connsiteX0" fmla="*/ 53100 w 53100"/>
                  <a:gd name="connsiteY0" fmla="*/ 26550 h 53100"/>
                  <a:gd name="connsiteX1" fmla="*/ 26550 w 53100"/>
                  <a:gd name="connsiteY1" fmla="*/ 53100 h 53100"/>
                  <a:gd name="connsiteX2" fmla="*/ 0 w 53100"/>
                  <a:gd name="connsiteY2" fmla="*/ 26550 h 53100"/>
                  <a:gd name="connsiteX3" fmla="*/ 26550 w 53100"/>
                  <a:gd name="connsiteY3" fmla="*/ 0 h 53100"/>
                  <a:gd name="connsiteX4" fmla="*/ 53100 w 53100"/>
                  <a:gd name="connsiteY4" fmla="*/ 26550 h 5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100" h="53100">
                    <a:moveTo>
                      <a:pt x="53100" y="26550"/>
                    </a:moveTo>
                    <a:cubicBezTo>
                      <a:pt x="53100" y="41213"/>
                      <a:pt x="41213" y="53100"/>
                      <a:pt x="26550" y="53100"/>
                    </a:cubicBezTo>
                    <a:cubicBezTo>
                      <a:pt x="11887" y="53100"/>
                      <a:pt x="0" y="41213"/>
                      <a:pt x="0" y="26550"/>
                    </a:cubicBezTo>
                    <a:cubicBezTo>
                      <a:pt x="0" y="11887"/>
                      <a:pt x="11887" y="0"/>
                      <a:pt x="26550" y="0"/>
                    </a:cubicBezTo>
                    <a:cubicBezTo>
                      <a:pt x="41213" y="0"/>
                      <a:pt x="53100" y="11887"/>
                      <a:pt x="53100" y="2655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  <p:sp>
            <p:nvSpPr>
              <p:cNvPr id="89" name="Freeform: Shape 71">
                <a:extLst>
                  <a:ext uri="{FF2B5EF4-FFF2-40B4-BE49-F238E27FC236}">
                    <a16:creationId xmlns:a16="http://schemas.microsoft.com/office/drawing/2014/main" id="{E59749CE-E300-2693-F7EB-342E6BC1487F}"/>
                  </a:ext>
                </a:extLst>
              </p:cNvPr>
              <p:cNvSpPr/>
              <p:nvPr/>
            </p:nvSpPr>
            <p:spPr>
              <a:xfrm>
                <a:off x="5458469" y="3853712"/>
                <a:ext cx="4500" cy="247050"/>
              </a:xfrm>
              <a:custGeom>
                <a:avLst/>
                <a:gdLst>
                  <a:gd name="connsiteX0" fmla="*/ 0 w 4500"/>
                  <a:gd name="connsiteY0" fmla="*/ 247050 h 247050"/>
                  <a:gd name="connsiteX1" fmla="*/ 0 w 4500"/>
                  <a:gd name="connsiteY1" fmla="*/ 0 h 24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0" h="247050">
                    <a:moveTo>
                      <a:pt x="0" y="24705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</p:grpSp>
        <p:grpSp>
          <p:nvGrpSpPr>
            <p:cNvPr id="83" name="Graphic 77">
              <a:extLst>
                <a:ext uri="{FF2B5EF4-FFF2-40B4-BE49-F238E27FC236}">
                  <a16:creationId xmlns:a16="http://schemas.microsoft.com/office/drawing/2014/main" id="{EEF34AE0-39A9-BFB0-0105-8502CD858AB5}"/>
                </a:ext>
              </a:extLst>
            </p:cNvPr>
            <p:cNvGrpSpPr/>
            <p:nvPr/>
          </p:nvGrpSpPr>
          <p:grpSpPr>
            <a:xfrm>
              <a:off x="5532269" y="3854162"/>
              <a:ext cx="53100" cy="359550"/>
              <a:chOff x="5532269" y="3854162"/>
              <a:chExt cx="53100" cy="359550"/>
            </a:xfrm>
            <a:noFill/>
          </p:grpSpPr>
          <p:sp>
            <p:nvSpPr>
              <p:cNvPr id="84" name="Freeform: Shape 40">
                <a:extLst>
                  <a:ext uri="{FF2B5EF4-FFF2-40B4-BE49-F238E27FC236}">
                    <a16:creationId xmlns:a16="http://schemas.microsoft.com/office/drawing/2014/main" id="{88B59B22-8E6F-9BF9-A5F1-627D05BF5964}"/>
                  </a:ext>
                </a:extLst>
              </p:cNvPr>
              <p:cNvSpPr/>
              <p:nvPr/>
            </p:nvSpPr>
            <p:spPr>
              <a:xfrm>
                <a:off x="5559719" y="3946412"/>
                <a:ext cx="4500" cy="267300"/>
              </a:xfrm>
              <a:custGeom>
                <a:avLst/>
                <a:gdLst>
                  <a:gd name="connsiteX0" fmla="*/ 0 w 4500"/>
                  <a:gd name="connsiteY0" fmla="*/ 267300 h 267300"/>
                  <a:gd name="connsiteX1" fmla="*/ 0 w 4500"/>
                  <a:gd name="connsiteY1" fmla="*/ 0 h 26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0" h="267300">
                    <a:moveTo>
                      <a:pt x="0" y="26730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  <p:sp>
            <p:nvSpPr>
              <p:cNvPr id="85" name="Freeform: Shape 42">
                <a:extLst>
                  <a:ext uri="{FF2B5EF4-FFF2-40B4-BE49-F238E27FC236}">
                    <a16:creationId xmlns:a16="http://schemas.microsoft.com/office/drawing/2014/main" id="{38336C50-EB28-4D13-C03C-054B567A5E8E}"/>
                  </a:ext>
                </a:extLst>
              </p:cNvPr>
              <p:cNvSpPr/>
              <p:nvPr/>
            </p:nvSpPr>
            <p:spPr>
              <a:xfrm>
                <a:off x="5559719" y="3854162"/>
                <a:ext cx="4500" cy="35099"/>
              </a:xfrm>
              <a:custGeom>
                <a:avLst/>
                <a:gdLst>
                  <a:gd name="connsiteX0" fmla="*/ 0 w 4500"/>
                  <a:gd name="connsiteY0" fmla="*/ 35100 h 35099"/>
                  <a:gd name="connsiteX1" fmla="*/ 0 w 4500"/>
                  <a:gd name="connsiteY1" fmla="*/ 0 h 3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0" h="35099">
                    <a:moveTo>
                      <a:pt x="0" y="3510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  <p:sp>
            <p:nvSpPr>
              <p:cNvPr id="86" name="Freeform: Shape 43">
                <a:extLst>
                  <a:ext uri="{FF2B5EF4-FFF2-40B4-BE49-F238E27FC236}">
                    <a16:creationId xmlns:a16="http://schemas.microsoft.com/office/drawing/2014/main" id="{B7824310-AF32-1DF8-D99C-A3AEC3DDE2E2}"/>
                  </a:ext>
                </a:extLst>
              </p:cNvPr>
              <p:cNvSpPr/>
              <p:nvPr/>
            </p:nvSpPr>
            <p:spPr>
              <a:xfrm>
                <a:off x="5532269" y="3891062"/>
                <a:ext cx="53100" cy="53099"/>
              </a:xfrm>
              <a:custGeom>
                <a:avLst/>
                <a:gdLst>
                  <a:gd name="connsiteX0" fmla="*/ 53100 w 53100"/>
                  <a:gd name="connsiteY0" fmla="*/ 26550 h 53099"/>
                  <a:gd name="connsiteX1" fmla="*/ 26550 w 53100"/>
                  <a:gd name="connsiteY1" fmla="*/ 53100 h 53099"/>
                  <a:gd name="connsiteX2" fmla="*/ 0 w 53100"/>
                  <a:gd name="connsiteY2" fmla="*/ 26550 h 53099"/>
                  <a:gd name="connsiteX3" fmla="*/ 26550 w 53100"/>
                  <a:gd name="connsiteY3" fmla="*/ 0 h 53099"/>
                  <a:gd name="connsiteX4" fmla="*/ 53100 w 53100"/>
                  <a:gd name="connsiteY4" fmla="*/ 26550 h 53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100" h="53099">
                    <a:moveTo>
                      <a:pt x="53100" y="26550"/>
                    </a:moveTo>
                    <a:cubicBezTo>
                      <a:pt x="53100" y="41213"/>
                      <a:pt x="41213" y="53100"/>
                      <a:pt x="26550" y="53100"/>
                    </a:cubicBezTo>
                    <a:cubicBezTo>
                      <a:pt x="11887" y="53100"/>
                      <a:pt x="0" y="41213"/>
                      <a:pt x="0" y="26550"/>
                    </a:cubicBezTo>
                    <a:cubicBezTo>
                      <a:pt x="0" y="11887"/>
                      <a:pt x="11887" y="0"/>
                      <a:pt x="26550" y="0"/>
                    </a:cubicBezTo>
                    <a:cubicBezTo>
                      <a:pt x="41213" y="0"/>
                      <a:pt x="53100" y="11887"/>
                      <a:pt x="53100" y="2655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0224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>
            <a:extLst>
              <a:ext uri="{FF2B5EF4-FFF2-40B4-BE49-F238E27FC236}">
                <a16:creationId xmlns:a16="http://schemas.microsoft.com/office/drawing/2014/main" id="{9CB616EE-0E37-8561-102C-5064F973A0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25675"/>
            <a:ext cx="10515600" cy="1325563"/>
          </a:xfrm>
        </p:spPr>
        <p:txBody>
          <a:bodyPr/>
          <a:lstStyle/>
          <a:p>
            <a:pPr algn="ctr"/>
            <a:r>
              <a:rPr lang="pl-PL" altLang="pl-PL" sz="6000">
                <a:solidFill>
                  <a:schemeClr val="bg1"/>
                </a:solidFill>
              </a:rPr>
              <a:t>Dziękuję za uwagę!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CB1DB-A726-20C8-2270-F91D8F89A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4BC54-42B6-90EA-4EF2-C61F00281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5" t="4255" r="36553"/>
          <a:stretch/>
        </p:blipFill>
        <p:spPr>
          <a:xfrm>
            <a:off x="-19221" y="-1"/>
            <a:ext cx="3072919" cy="685800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BED060-2FB5-18FB-5DDD-23B513CB4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4" r="36814"/>
          <a:stretch/>
        </p:blipFill>
        <p:spPr>
          <a:xfrm>
            <a:off x="9149698" y="-2"/>
            <a:ext cx="3042303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F6B1D-4ABF-95CA-DA3A-A0C8E59131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10" r="55803" b="-283"/>
          <a:stretch/>
        </p:blipFill>
        <p:spPr>
          <a:xfrm>
            <a:off x="6096001" y="-2"/>
            <a:ext cx="3042303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F9DEBC-7FC5-0C0D-73CC-B411800DB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0" r="53990"/>
          <a:stretch/>
        </p:blipFill>
        <p:spPr>
          <a:xfrm>
            <a:off x="3053698" y="-3"/>
            <a:ext cx="3042303" cy="68580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842FB3-4591-5703-8F64-7C0CDD3182C9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GB" sz="1600" dirty="0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E81BDD9E-8907-0A13-DDD9-214D0968373A}"/>
              </a:ext>
            </a:extLst>
          </p:cNvPr>
          <p:cNvSpPr txBox="1">
            <a:spLocks/>
          </p:cNvSpPr>
          <p:nvPr/>
        </p:nvSpPr>
        <p:spPr>
          <a:xfrm>
            <a:off x="635209" y="3104517"/>
            <a:ext cx="11078400" cy="1289071"/>
          </a:xfrm>
          <a:prstGeom prst="rect">
            <a:avLst/>
          </a:prstGeom>
          <a:noFill/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 fontAlgn="auto">
              <a:spcAft>
                <a:spcPts val="0"/>
              </a:spcAft>
              <a:defRPr/>
            </a:pPr>
            <a:r>
              <a:rPr lang="en-US" sz="6400" dirty="0">
                <a:solidFill>
                  <a:srgbClr val="FFFFFF"/>
                </a:solidFill>
                <a:latin typeface="Nokia Pure Headline Light"/>
              </a:rPr>
              <a:t>Critical network challenges</a:t>
            </a:r>
            <a:endParaRPr lang="en-GB" sz="6400" dirty="0">
              <a:solidFill>
                <a:srgbClr val="FFFFFF"/>
              </a:solidFill>
              <a:latin typeface="Nokia Pure Headline Light"/>
            </a:endParaRPr>
          </a:p>
        </p:txBody>
      </p:sp>
      <p:pic>
        <p:nvPicPr>
          <p:cNvPr id="6" name="Graphic 5" descr="Nokia logo">
            <a:extLst>
              <a:ext uri="{FF2B5EF4-FFF2-40B4-BE49-F238E27FC236}">
                <a16:creationId xmlns:a16="http://schemas.microsoft.com/office/drawing/2014/main" id="{B8F99847-5CDC-1E7E-CE2D-ED2C00BF77D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92161B0-81BD-7FBD-30C7-A664BA5F41A3}"/>
              </a:ext>
            </a:extLst>
          </p:cNvPr>
          <p:cNvSpPr txBox="1">
            <a:spLocks/>
          </p:cNvSpPr>
          <p:nvPr/>
        </p:nvSpPr>
        <p:spPr>
          <a:xfrm>
            <a:off x="558803" y="6478009"/>
            <a:ext cx="81754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fld id="{71245D3D-131A-47D1-B100-B33219007AD2}" type="slidenum">
              <a:rPr lang="en-US" sz="1067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US" sz="1333" dirty="0">
              <a:solidFill>
                <a:srgbClr val="FFFFFF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A66F3C-5A15-7644-D3A3-FF7D0DC9DBBD}"/>
              </a:ext>
            </a:extLst>
          </p:cNvPr>
          <p:cNvSpPr txBox="1"/>
          <p:nvPr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7" dirty="0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</p:spTree>
    <p:extLst>
      <p:ext uri="{BB962C8B-B14F-4D97-AF65-F5344CB8AC3E}">
        <p14:creationId xmlns:p14="http://schemas.microsoft.com/office/powerpoint/2010/main" val="3246065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16641-5AEF-E348-923C-5CF5E8986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EAFCC5-42B5-6798-F2FC-AD441CB6B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" t="5935" r="3096" b="20578"/>
          <a:stretch/>
        </p:blipFill>
        <p:spPr>
          <a:xfrm>
            <a:off x="-19222" y="-1"/>
            <a:ext cx="7468919" cy="3774333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D01699-A3BB-FC0F-7191-5969EF48F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1" t="-386" r="44427" b="386"/>
          <a:stretch/>
        </p:blipFill>
        <p:spPr>
          <a:xfrm>
            <a:off x="10622603" y="-2"/>
            <a:ext cx="1569396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7BA737-5E85-C530-2013-8D81A0A6B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0" t="-136" r="58356" b="-136"/>
          <a:stretch/>
        </p:blipFill>
        <p:spPr>
          <a:xfrm>
            <a:off x="9041837" y="-2"/>
            <a:ext cx="1569396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1D07AD-65CB-41F2-FA72-11C8CCE2C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0" t="280" r="56629" b="-280"/>
          <a:stretch/>
        </p:blipFill>
        <p:spPr>
          <a:xfrm>
            <a:off x="7461068" y="-3"/>
            <a:ext cx="1580768" cy="68580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84E73CC-9CB6-2F28-6C54-C93D0AC7EC43}"/>
              </a:ext>
            </a:extLst>
          </p:cNvPr>
          <p:cNvGrpSpPr/>
          <p:nvPr/>
        </p:nvGrpSpPr>
        <p:grpSpPr>
          <a:xfrm>
            <a:off x="4151165" y="4363758"/>
            <a:ext cx="2693175" cy="1735428"/>
            <a:chOff x="291183" y="2510303"/>
            <a:chExt cx="2019881" cy="130157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0EE4697-1026-1900-AE45-F83C97F318E2}"/>
                </a:ext>
              </a:extLst>
            </p:cNvPr>
            <p:cNvSpPr/>
            <p:nvPr/>
          </p:nvSpPr>
          <p:spPr>
            <a:xfrm>
              <a:off x="295284" y="3045924"/>
              <a:ext cx="2011679" cy="1675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en-US" sz="1067" dirty="0">
                  <a:solidFill>
                    <a:srgbClr val="FFFFFF"/>
                  </a:solidFill>
                  <a:latin typeface="Nokia Pure Headline Light"/>
                </a:rPr>
                <a:t>Global WAN AI traffic CAGR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4C08C46-DBC2-8918-5F78-916695694F70}"/>
                </a:ext>
              </a:extLst>
            </p:cNvPr>
            <p:cNvSpPr/>
            <p:nvPr/>
          </p:nvSpPr>
          <p:spPr>
            <a:xfrm>
              <a:off x="295284" y="2510303"/>
              <a:ext cx="2011679" cy="50067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en-US" sz="5333" spc="400" dirty="0">
                  <a:solidFill>
                    <a:srgbClr val="FFFFFF"/>
                  </a:solidFill>
                  <a:latin typeface="Nokia Pure Headline Light"/>
                </a:rPr>
                <a:t>24%</a:t>
              </a:r>
              <a:endParaRPr lang="en-US" sz="5333" spc="400" baseline="28000" dirty="0">
                <a:solidFill>
                  <a:srgbClr val="FFFFFF"/>
                </a:solidFill>
                <a:latin typeface="Nokia Pure Headline Ligh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3DE6E58-1E51-76E6-CF1F-9EE9E96F3B02}"/>
                </a:ext>
              </a:extLst>
            </p:cNvPr>
            <p:cNvSpPr/>
            <p:nvPr/>
          </p:nvSpPr>
          <p:spPr>
            <a:xfrm>
              <a:off x="291183" y="3255244"/>
              <a:ext cx="2019881" cy="5566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121920" rIns="24384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en-US" sz="1867" dirty="0">
                  <a:solidFill>
                    <a:srgbClr val="FFFFFF"/>
                  </a:solidFill>
                  <a:latin typeface="Nokia Pure Text Light"/>
                </a:rPr>
                <a:t>AI accelerating bandwidth growth </a:t>
              </a:r>
            </a:p>
          </p:txBody>
        </p:sp>
        <p:sp>
          <p:nvSpPr>
            <p:cNvPr id="10" name="Freeform: Shape 40">
              <a:extLst>
                <a:ext uri="{FF2B5EF4-FFF2-40B4-BE49-F238E27FC236}">
                  <a16:creationId xmlns:a16="http://schemas.microsoft.com/office/drawing/2014/main" id="{5AEB311E-B5A9-1F34-61F1-E4D77B332D1A}"/>
                </a:ext>
              </a:extLst>
            </p:cNvPr>
            <p:cNvSpPr/>
            <p:nvPr/>
          </p:nvSpPr>
          <p:spPr>
            <a:xfrm>
              <a:off x="661043" y="3245832"/>
              <a:ext cx="1280160" cy="0"/>
            </a:xfrm>
            <a:custGeom>
              <a:avLst/>
              <a:gdLst>
                <a:gd name="connsiteX0" fmla="*/ 0 w 1574157"/>
                <a:gd name="connsiteY0" fmla="*/ 0 h 0"/>
                <a:gd name="connsiteX1" fmla="*/ 1574157 w 157415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4157">
                  <a:moveTo>
                    <a:pt x="0" y="0"/>
                  </a:moveTo>
                  <a:lnTo>
                    <a:pt x="1574157" y="0"/>
                  </a:lnTo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CA49AFC-0C23-DAF1-4142-692FAF37230B}"/>
              </a:ext>
            </a:extLst>
          </p:cNvPr>
          <p:cNvSpPr/>
          <p:nvPr/>
        </p:nvSpPr>
        <p:spPr>
          <a:xfrm>
            <a:off x="785742" y="4781179"/>
            <a:ext cx="3032319" cy="809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4000" spc="200" dirty="0">
                <a:solidFill>
                  <a:srgbClr val="FFFFFF"/>
                </a:solidFill>
                <a:latin typeface="Nokia Pure Headline Light"/>
              </a:rPr>
              <a:t>Bandwidth</a:t>
            </a:r>
          </a:p>
        </p:txBody>
      </p:sp>
      <p:pic>
        <p:nvPicPr>
          <p:cNvPr id="12" name="Graphic 11" descr="Nokia logo">
            <a:extLst>
              <a:ext uri="{FF2B5EF4-FFF2-40B4-BE49-F238E27FC236}">
                <a16:creationId xmlns:a16="http://schemas.microsoft.com/office/drawing/2014/main" id="{4E81790F-13B0-E491-CF93-FEEF5D8568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93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B6191-7CB9-61B7-731A-03BE6BA52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9E561E-C185-4845-261A-FB1E57685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7" t="-400" r="43304" b="584"/>
          <a:stretch/>
        </p:blipFill>
        <p:spPr>
          <a:xfrm>
            <a:off x="11371" y="-2"/>
            <a:ext cx="1569397" cy="6857993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1F5536-81DA-3A8A-98C9-666826BA5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7" r="44771"/>
          <a:stretch/>
        </p:blipFill>
        <p:spPr>
          <a:xfrm>
            <a:off x="10622603" y="-2"/>
            <a:ext cx="1569396" cy="6857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0F2C00-064A-28D7-C0B6-CF5F8005F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0" t="-273" r="58366"/>
          <a:stretch/>
        </p:blipFill>
        <p:spPr>
          <a:xfrm>
            <a:off x="9041837" y="-3"/>
            <a:ext cx="1569396" cy="6857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0546F0-C0B8-74E6-21E8-E8FAFFC8E1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 t="19700" r="30651" b="19700"/>
          <a:stretch/>
        </p:blipFill>
        <p:spPr>
          <a:xfrm>
            <a:off x="1580769" y="-3"/>
            <a:ext cx="7449697" cy="37743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2761165-99CE-6E12-157C-EF1BB17050A6}"/>
              </a:ext>
            </a:extLst>
          </p:cNvPr>
          <p:cNvGrpSpPr/>
          <p:nvPr/>
        </p:nvGrpSpPr>
        <p:grpSpPr>
          <a:xfrm>
            <a:off x="5425693" y="4387891"/>
            <a:ext cx="3171705" cy="1790136"/>
            <a:chOff x="4547131" y="2510303"/>
            <a:chExt cx="2378779" cy="134260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52D277-AC26-D5DE-A9BE-B8F2667D5EF4}"/>
                </a:ext>
              </a:extLst>
            </p:cNvPr>
            <p:cNvSpPr/>
            <p:nvPr/>
          </p:nvSpPr>
          <p:spPr>
            <a:xfrm>
              <a:off x="4730682" y="3045924"/>
              <a:ext cx="2011679" cy="1675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en-US" sz="1067" dirty="0">
                  <a:solidFill>
                    <a:srgbClr val="FFFFFF"/>
                  </a:solidFill>
                  <a:latin typeface="Nokia Pure Headline Light"/>
                </a:rPr>
                <a:t>Data Center Capacity CAGR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DCFC11-F0C0-C236-DED8-3F7CF4FCF7ED}"/>
                </a:ext>
              </a:extLst>
            </p:cNvPr>
            <p:cNvSpPr/>
            <p:nvPr/>
          </p:nvSpPr>
          <p:spPr>
            <a:xfrm>
              <a:off x="4730682" y="2510303"/>
              <a:ext cx="2011679" cy="5006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en-US" sz="5333" spc="400" dirty="0">
                  <a:solidFill>
                    <a:srgbClr val="FFFFFF"/>
                  </a:solidFill>
                  <a:latin typeface="Nokia Pure Headline Light"/>
                </a:rPr>
                <a:t>27%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4123F7B-C464-F185-74B3-C0335DA60BC6}"/>
                </a:ext>
              </a:extLst>
            </p:cNvPr>
            <p:cNvSpPr/>
            <p:nvPr/>
          </p:nvSpPr>
          <p:spPr>
            <a:xfrm>
              <a:off x="4547131" y="3245833"/>
              <a:ext cx="2378779" cy="6070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121920" rIns="24384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en-US" sz="1867" dirty="0">
                  <a:solidFill>
                    <a:srgbClr val="FFFFFF"/>
                  </a:solidFill>
                  <a:latin typeface="Nokia Pure Text Light"/>
                </a:rPr>
                <a:t>Power constraint fueling growth in new DC builds</a:t>
              </a:r>
            </a:p>
          </p:txBody>
        </p:sp>
        <p:sp>
          <p:nvSpPr>
            <p:cNvPr id="16" name="Freeform: Shape 42">
              <a:extLst>
                <a:ext uri="{FF2B5EF4-FFF2-40B4-BE49-F238E27FC236}">
                  <a16:creationId xmlns:a16="http://schemas.microsoft.com/office/drawing/2014/main" id="{30BA233D-3212-A978-6A6B-A44A26B7BC0B}"/>
                </a:ext>
              </a:extLst>
            </p:cNvPr>
            <p:cNvSpPr/>
            <p:nvPr/>
          </p:nvSpPr>
          <p:spPr>
            <a:xfrm>
              <a:off x="5096441" y="3233720"/>
              <a:ext cx="1280160" cy="0"/>
            </a:xfrm>
            <a:custGeom>
              <a:avLst/>
              <a:gdLst>
                <a:gd name="connsiteX0" fmla="*/ 0 w 1574157"/>
                <a:gd name="connsiteY0" fmla="*/ 0 h 0"/>
                <a:gd name="connsiteX1" fmla="*/ 1574157 w 157415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4157">
                  <a:moveTo>
                    <a:pt x="0" y="0"/>
                  </a:moveTo>
                  <a:lnTo>
                    <a:pt x="1574157" y="0"/>
                  </a:lnTo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6A2424D-D336-1D26-55EE-2A125EE043AE}"/>
              </a:ext>
            </a:extLst>
          </p:cNvPr>
          <p:cNvSpPr/>
          <p:nvPr/>
        </p:nvSpPr>
        <p:spPr>
          <a:xfrm>
            <a:off x="2028075" y="4787088"/>
            <a:ext cx="3032319" cy="809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4000" spc="200" dirty="0">
                <a:solidFill>
                  <a:srgbClr val="FFFFFF"/>
                </a:solidFill>
                <a:latin typeface="Nokia Pure Headline Light"/>
              </a:rPr>
              <a:t>Data center</a:t>
            </a:r>
          </a:p>
        </p:txBody>
      </p:sp>
      <p:pic>
        <p:nvPicPr>
          <p:cNvPr id="18" name="Graphic 17" descr="Nokia logo">
            <a:extLst>
              <a:ext uri="{FF2B5EF4-FFF2-40B4-BE49-F238E27FC236}">
                <a16:creationId xmlns:a16="http://schemas.microsoft.com/office/drawing/2014/main" id="{9392B165-B653-D63D-0022-88CFE983D9B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7C32650-8F38-A884-9115-E017E1B21619}"/>
              </a:ext>
            </a:extLst>
          </p:cNvPr>
          <p:cNvSpPr txBox="1"/>
          <p:nvPr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7" dirty="0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2B7BDB6D-8304-E1AC-96A2-386ADA477917}"/>
              </a:ext>
            </a:extLst>
          </p:cNvPr>
          <p:cNvSpPr txBox="1">
            <a:spLocks/>
          </p:cNvSpPr>
          <p:nvPr/>
        </p:nvSpPr>
        <p:spPr>
          <a:xfrm>
            <a:off x="558803" y="6478009"/>
            <a:ext cx="81754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fld id="{71245D3D-131A-47D1-B100-B33219007AD2}" type="slidenum">
              <a:rPr lang="en-US" sz="1067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 sz="1333" dirty="0">
              <a:solidFill>
                <a:srgbClr val="FFFFFF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800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168FD-2B45-F4C8-C07A-DC94193FA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948E86-27AA-E0F0-7EA8-5479248DB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7" t="-400" r="43304" b="584"/>
          <a:stretch/>
        </p:blipFill>
        <p:spPr>
          <a:xfrm>
            <a:off x="11371" y="-2"/>
            <a:ext cx="1569397" cy="6857993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BF2A98-06CA-630A-3502-63A5BCF0A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7" r="44771"/>
          <a:stretch/>
        </p:blipFill>
        <p:spPr>
          <a:xfrm>
            <a:off x="10622603" y="-2"/>
            <a:ext cx="1569396" cy="6857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486255-ECED-AADB-CAAE-ADDD5D241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" t="20296" r="73" b="12680"/>
          <a:stretch/>
        </p:blipFill>
        <p:spPr>
          <a:xfrm>
            <a:off x="3161539" y="-1"/>
            <a:ext cx="7461064" cy="3774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80E1F9-F206-2ED9-8FED-420CCD10A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1" r="60660"/>
          <a:stretch/>
        </p:blipFill>
        <p:spPr>
          <a:xfrm>
            <a:off x="1592140" y="-3"/>
            <a:ext cx="1569397" cy="685798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1752E10-6D47-8602-9E76-BC7FFB21CFB4}"/>
              </a:ext>
            </a:extLst>
          </p:cNvPr>
          <p:cNvGrpSpPr/>
          <p:nvPr/>
        </p:nvGrpSpPr>
        <p:grpSpPr>
          <a:xfrm>
            <a:off x="6708195" y="4368179"/>
            <a:ext cx="3032319" cy="1798564"/>
            <a:chOff x="2353537" y="2510303"/>
            <a:chExt cx="2274239" cy="134892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7E4E70-B98B-9A0F-6E46-DF79D38B1A97}"/>
                </a:ext>
              </a:extLst>
            </p:cNvPr>
            <p:cNvSpPr/>
            <p:nvPr/>
          </p:nvSpPr>
          <p:spPr>
            <a:xfrm>
              <a:off x="2484818" y="2510303"/>
              <a:ext cx="2011679" cy="5006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en-US" sz="5333" spc="400" dirty="0">
                  <a:solidFill>
                    <a:srgbClr val="FFFFFF"/>
                  </a:solidFill>
                  <a:latin typeface="Nokia Pure Headline Light"/>
                </a:rPr>
                <a:t>80%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76FE7AE-7E77-633E-EAE5-7A0DBA532DE0}"/>
                </a:ext>
              </a:extLst>
            </p:cNvPr>
            <p:cNvSpPr/>
            <p:nvPr/>
          </p:nvSpPr>
          <p:spPr>
            <a:xfrm>
              <a:off x="2484818" y="3045924"/>
              <a:ext cx="2011679" cy="1675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en-US" sz="1067" dirty="0">
                  <a:solidFill>
                    <a:srgbClr val="FFFFFF"/>
                  </a:solidFill>
                  <a:latin typeface="Nokia Pure Headline Light"/>
                </a:rPr>
                <a:t>Downtime caused by human errors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9A4E809-7F65-09A7-E830-3710CBDE13FA}"/>
                </a:ext>
              </a:extLst>
            </p:cNvPr>
            <p:cNvSpPr/>
            <p:nvPr/>
          </p:nvSpPr>
          <p:spPr>
            <a:xfrm>
              <a:off x="2353537" y="3252154"/>
              <a:ext cx="2274239" cy="6070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121920" rIns="24384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en-US" sz="1867" dirty="0">
                  <a:solidFill>
                    <a:srgbClr val="FFFFFF"/>
                  </a:solidFill>
                  <a:latin typeface="Nokia Pure Text Light"/>
                </a:rPr>
                <a:t>Driving human error to zero and enabling </a:t>
              </a:r>
              <a:r>
                <a:rPr lang="en-US" sz="1867" dirty="0" err="1">
                  <a:solidFill>
                    <a:srgbClr val="FFFFFF"/>
                  </a:solidFill>
                  <a:latin typeface="Nokia Pure Text Light"/>
                </a:rPr>
                <a:t>NaaS</a:t>
              </a:r>
              <a:r>
                <a:rPr lang="en-US" sz="1867" dirty="0">
                  <a:solidFill>
                    <a:srgbClr val="FFFFFF"/>
                  </a:solidFill>
                  <a:latin typeface="Nokia Pure Text Light"/>
                </a:rPr>
                <a:t> </a:t>
              </a:r>
            </a:p>
          </p:txBody>
        </p:sp>
        <p:sp>
          <p:nvSpPr>
            <p:cNvPr id="10" name="Freeform: Shape 41">
              <a:extLst>
                <a:ext uri="{FF2B5EF4-FFF2-40B4-BE49-F238E27FC236}">
                  <a16:creationId xmlns:a16="http://schemas.microsoft.com/office/drawing/2014/main" id="{DE682F32-B5A7-2690-CC5D-D71F2213FD75}"/>
                </a:ext>
              </a:extLst>
            </p:cNvPr>
            <p:cNvSpPr/>
            <p:nvPr/>
          </p:nvSpPr>
          <p:spPr>
            <a:xfrm>
              <a:off x="2850577" y="3245832"/>
              <a:ext cx="1280160" cy="0"/>
            </a:xfrm>
            <a:custGeom>
              <a:avLst/>
              <a:gdLst>
                <a:gd name="connsiteX0" fmla="*/ 0 w 1574157"/>
                <a:gd name="connsiteY0" fmla="*/ 0 h 0"/>
                <a:gd name="connsiteX1" fmla="*/ 1574157 w 157415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4157">
                  <a:moveTo>
                    <a:pt x="0" y="0"/>
                  </a:moveTo>
                  <a:lnTo>
                    <a:pt x="1574157" y="0"/>
                  </a:lnTo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77137B9-52F5-AD9D-915A-4FE7ADAD74D3}"/>
              </a:ext>
            </a:extLst>
          </p:cNvPr>
          <p:cNvSpPr/>
          <p:nvPr/>
        </p:nvSpPr>
        <p:spPr>
          <a:xfrm>
            <a:off x="3283862" y="4782984"/>
            <a:ext cx="3032319" cy="809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4000" spc="200" dirty="0">
                <a:solidFill>
                  <a:srgbClr val="FFFFFF"/>
                </a:solidFill>
                <a:latin typeface="Nokia Pure Headline Light"/>
              </a:rPr>
              <a:t>Automation</a:t>
            </a:r>
          </a:p>
        </p:txBody>
      </p:sp>
      <p:pic>
        <p:nvPicPr>
          <p:cNvPr id="18" name="Graphic 17" descr="Nokia logo">
            <a:extLst>
              <a:ext uri="{FF2B5EF4-FFF2-40B4-BE49-F238E27FC236}">
                <a16:creationId xmlns:a16="http://schemas.microsoft.com/office/drawing/2014/main" id="{0226CEA4-5891-5504-1D5B-D06D0818D15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A0CC0D-FE8D-DA36-B0D2-F9A83FC64B05}"/>
              </a:ext>
            </a:extLst>
          </p:cNvPr>
          <p:cNvSpPr txBox="1"/>
          <p:nvPr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7" dirty="0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FE49D11-AFE0-1C07-C7A9-9A1F19271D05}"/>
              </a:ext>
            </a:extLst>
          </p:cNvPr>
          <p:cNvSpPr txBox="1">
            <a:spLocks/>
          </p:cNvSpPr>
          <p:nvPr/>
        </p:nvSpPr>
        <p:spPr>
          <a:xfrm>
            <a:off x="558803" y="6478009"/>
            <a:ext cx="81754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fld id="{71245D3D-131A-47D1-B100-B33219007AD2}" type="slidenum">
              <a:rPr lang="en-US" sz="1067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US" sz="1333" dirty="0">
              <a:solidFill>
                <a:srgbClr val="FFFFFF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289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CD8AE-5E45-E13C-7EAC-4CC458C99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E94363-34F8-2844-74C3-29213E9D8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7" t="-400" r="43304" b="584"/>
          <a:stretch/>
        </p:blipFill>
        <p:spPr>
          <a:xfrm>
            <a:off x="11371" y="-2"/>
            <a:ext cx="1569397" cy="6857993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A05-5658-C662-A35A-3CBD28F65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3" r="7108" b="10419"/>
          <a:stretch/>
        </p:blipFill>
        <p:spPr>
          <a:xfrm>
            <a:off x="4742307" y="-2"/>
            <a:ext cx="7449692" cy="4114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482CE4-F752-F788-9A18-F6F9F24EC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3" r="55837"/>
          <a:stretch/>
        </p:blipFill>
        <p:spPr>
          <a:xfrm>
            <a:off x="3172911" y="-1"/>
            <a:ext cx="1569396" cy="68579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F09728-F2D7-1AC1-7608-A0F44D418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1" r="60660"/>
          <a:stretch/>
        </p:blipFill>
        <p:spPr>
          <a:xfrm>
            <a:off x="1592140" y="-3"/>
            <a:ext cx="1569397" cy="685798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A1F9474-9727-A87B-16D6-901FB84863AE}"/>
              </a:ext>
            </a:extLst>
          </p:cNvPr>
          <p:cNvGrpSpPr/>
          <p:nvPr/>
        </p:nvGrpSpPr>
        <p:grpSpPr>
          <a:xfrm>
            <a:off x="6986774" y="4409466"/>
            <a:ext cx="4730933" cy="1746935"/>
            <a:chOff x="6111439" y="2510303"/>
            <a:chExt cx="3548200" cy="1310201"/>
          </a:xfrm>
          <a:effectLst/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24454D-2D24-BEA9-19B4-E18E05EED59C}"/>
                </a:ext>
              </a:extLst>
            </p:cNvPr>
            <p:cNvSpPr/>
            <p:nvPr/>
          </p:nvSpPr>
          <p:spPr>
            <a:xfrm>
              <a:off x="6879700" y="2510303"/>
              <a:ext cx="2011679" cy="5006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en-US" sz="5333" spc="400" dirty="0">
                  <a:solidFill>
                    <a:srgbClr val="FFFFFF"/>
                  </a:solidFill>
                  <a:latin typeface="Nokia Pure Headline Light"/>
                </a:rPr>
                <a:t>166%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09B68E0-DD14-8620-EF05-342576C3DB8E}"/>
                </a:ext>
              </a:extLst>
            </p:cNvPr>
            <p:cNvSpPr/>
            <p:nvPr/>
          </p:nvSpPr>
          <p:spPr>
            <a:xfrm>
              <a:off x="6879700" y="3045924"/>
              <a:ext cx="2011679" cy="1675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en-US" sz="1067" dirty="0">
                  <a:solidFill>
                    <a:srgbClr val="FFFFFF"/>
                  </a:solidFill>
                  <a:latin typeface="Nokia Pure Headline Light"/>
                </a:rPr>
                <a:t>DDoS traffic growth 23-24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AAD847B-2FE5-BE2A-AB80-64382C716131}"/>
                </a:ext>
              </a:extLst>
            </p:cNvPr>
            <p:cNvSpPr/>
            <p:nvPr/>
          </p:nvSpPr>
          <p:spPr>
            <a:xfrm>
              <a:off x="6111439" y="3213433"/>
              <a:ext cx="3548200" cy="60707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121920" rIns="24384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67" dirty="0">
                  <a:solidFill>
                    <a:srgbClr val="FFFFFF"/>
                  </a:solidFill>
                  <a:latin typeface="Nokia Pure Text Light"/>
                </a:rPr>
                <a:t>Growing digital economy is also opening the door to new security threats</a:t>
              </a:r>
              <a:endParaRPr lang="en-US" sz="2400" dirty="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16" name="Freeform: Shape 43">
              <a:extLst>
                <a:ext uri="{FF2B5EF4-FFF2-40B4-BE49-F238E27FC236}">
                  <a16:creationId xmlns:a16="http://schemas.microsoft.com/office/drawing/2014/main" id="{3FBC3221-C491-BE94-1C9F-349B489C7083}"/>
                </a:ext>
              </a:extLst>
            </p:cNvPr>
            <p:cNvSpPr/>
            <p:nvPr/>
          </p:nvSpPr>
          <p:spPr>
            <a:xfrm>
              <a:off x="7245459" y="3215552"/>
              <a:ext cx="1280160" cy="0"/>
            </a:xfrm>
            <a:custGeom>
              <a:avLst/>
              <a:gdLst>
                <a:gd name="connsiteX0" fmla="*/ 0 w 1574157"/>
                <a:gd name="connsiteY0" fmla="*/ 0 h 0"/>
                <a:gd name="connsiteX1" fmla="*/ 1574157 w 157415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4157">
                  <a:moveTo>
                    <a:pt x="0" y="0"/>
                  </a:moveTo>
                  <a:lnTo>
                    <a:pt x="1574157" y="0"/>
                  </a:lnTo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0DD6D8F-91FD-F4FC-F570-9CE4D914EE73}"/>
              </a:ext>
            </a:extLst>
          </p:cNvPr>
          <p:cNvSpPr/>
          <p:nvPr/>
        </p:nvSpPr>
        <p:spPr>
          <a:xfrm>
            <a:off x="4525313" y="4775667"/>
            <a:ext cx="3032319" cy="809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4000" spc="200" dirty="0">
                <a:solidFill>
                  <a:srgbClr val="FFFFFF"/>
                </a:solidFill>
                <a:latin typeface="Nokia Pure Headline Light"/>
              </a:rPr>
              <a:t>Security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FEC7C7-72F5-94B7-1306-C47FB216809E}"/>
              </a:ext>
            </a:extLst>
          </p:cNvPr>
          <p:cNvSpPr txBox="1"/>
          <p:nvPr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7" dirty="0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3FD75675-32D1-93AE-431F-679A82308E85}"/>
              </a:ext>
            </a:extLst>
          </p:cNvPr>
          <p:cNvSpPr txBox="1">
            <a:spLocks/>
          </p:cNvSpPr>
          <p:nvPr/>
        </p:nvSpPr>
        <p:spPr>
          <a:xfrm>
            <a:off x="558803" y="6478009"/>
            <a:ext cx="81754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fld id="{71245D3D-131A-47D1-B100-B33219007AD2}" type="slidenum">
              <a:rPr lang="en-US" sz="1067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sz="1333" dirty="0">
              <a:solidFill>
                <a:srgbClr val="FFFFFF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337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20AA6-BE88-108C-8D59-06F6680B8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08" y="528000"/>
            <a:ext cx="11078400" cy="456000"/>
          </a:xfrm>
        </p:spPr>
        <p:txBody>
          <a:bodyPr/>
          <a:lstStyle/>
          <a:p>
            <a:r>
              <a:rPr lang="en-US" dirty="0"/>
              <a:t>Hyper-digital connected world brings large tech investments</a:t>
            </a:r>
            <a:endParaRPr lang="en-GB" dirty="0"/>
          </a:p>
        </p:txBody>
      </p:sp>
      <p:sp>
        <p:nvSpPr>
          <p:cNvPr id="135" name="Text Placeholder 134">
            <a:extLst>
              <a:ext uri="{FF2B5EF4-FFF2-40B4-BE49-F238E27FC236}">
                <a16:creationId xmlns:a16="http://schemas.microsoft.com/office/drawing/2014/main" id="{62AFDC86-87BE-2E75-3489-26213F9FAF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6799" y="1017600"/>
            <a:ext cx="11078400" cy="456000"/>
          </a:xfrm>
        </p:spPr>
        <p:txBody>
          <a:bodyPr/>
          <a:lstStyle/>
          <a:p>
            <a:r>
              <a:rPr lang="en-GB" dirty="0"/>
              <a:t>The critical role of the network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0A5A7C8-48F6-1532-2449-72DB17F1396F}"/>
              </a:ext>
            </a:extLst>
          </p:cNvPr>
          <p:cNvCxnSpPr>
            <a:cxnSpLocks/>
          </p:cNvCxnSpPr>
          <p:nvPr/>
        </p:nvCxnSpPr>
        <p:spPr>
          <a:xfrm flipV="1">
            <a:off x="4372709" y="2563192"/>
            <a:ext cx="1168783" cy="363529"/>
          </a:xfrm>
          <a:prstGeom prst="line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993520-3F08-FB6D-DC80-BB2727B5E67A}"/>
              </a:ext>
            </a:extLst>
          </p:cNvPr>
          <p:cNvCxnSpPr>
            <a:cxnSpLocks/>
          </p:cNvCxnSpPr>
          <p:nvPr/>
        </p:nvCxnSpPr>
        <p:spPr>
          <a:xfrm flipV="1">
            <a:off x="2976232" y="3147209"/>
            <a:ext cx="898552" cy="465603"/>
          </a:xfrm>
          <a:prstGeom prst="line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662BCBB-44DC-72C0-FE03-17FF3C1DD3E3}"/>
              </a:ext>
            </a:extLst>
          </p:cNvPr>
          <p:cNvCxnSpPr>
            <a:cxnSpLocks/>
          </p:cNvCxnSpPr>
          <p:nvPr/>
        </p:nvCxnSpPr>
        <p:spPr>
          <a:xfrm flipV="1">
            <a:off x="3951420" y="3286947"/>
            <a:ext cx="116621" cy="738704"/>
          </a:xfrm>
          <a:prstGeom prst="line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Freeform: Shape 105">
            <a:extLst>
              <a:ext uri="{FF2B5EF4-FFF2-40B4-BE49-F238E27FC236}">
                <a16:creationId xmlns:a16="http://schemas.microsoft.com/office/drawing/2014/main" id="{145D70B3-6DFF-F10E-5471-80842BF669D0}"/>
              </a:ext>
            </a:extLst>
          </p:cNvPr>
          <p:cNvSpPr/>
          <p:nvPr/>
        </p:nvSpPr>
        <p:spPr>
          <a:xfrm>
            <a:off x="3835647" y="2725901"/>
            <a:ext cx="557800" cy="557800"/>
          </a:xfrm>
          <a:custGeom>
            <a:avLst/>
            <a:gdLst>
              <a:gd name="connsiteX0" fmla="*/ 291115 w 635542"/>
              <a:gd name="connsiteY0" fmla="*/ 176754 h 635542"/>
              <a:gd name="connsiteX1" fmla="*/ 218230 w 635542"/>
              <a:gd name="connsiteY1" fmla="*/ 252064 h 635542"/>
              <a:gd name="connsiteX2" fmla="*/ 218230 w 635542"/>
              <a:gd name="connsiteY2" fmla="*/ 258635 h 635542"/>
              <a:gd name="connsiteX3" fmla="*/ 200371 w 635542"/>
              <a:gd name="connsiteY3" fmla="*/ 276831 h 635542"/>
              <a:gd name="connsiteX4" fmla="*/ 199405 w 635542"/>
              <a:gd name="connsiteY4" fmla="*/ 276831 h 635542"/>
              <a:gd name="connsiteX5" fmla="*/ 124107 w 635542"/>
              <a:gd name="connsiteY5" fmla="*/ 359722 h 635542"/>
              <a:gd name="connsiteX6" fmla="*/ 202301 w 635542"/>
              <a:gd name="connsiteY6" fmla="*/ 433516 h 635542"/>
              <a:gd name="connsiteX7" fmla="*/ 409373 w 635542"/>
              <a:gd name="connsiteY7" fmla="*/ 433516 h 635542"/>
              <a:gd name="connsiteX8" fmla="*/ 495291 w 635542"/>
              <a:gd name="connsiteY8" fmla="*/ 385500 h 635542"/>
              <a:gd name="connsiteX9" fmla="*/ 428198 w 635542"/>
              <a:gd name="connsiteY9" fmla="*/ 229825 h 635542"/>
              <a:gd name="connsiteX10" fmla="*/ 402133 w 635542"/>
              <a:gd name="connsiteY10" fmla="*/ 229825 h 635542"/>
              <a:gd name="connsiteX11" fmla="*/ 392479 w 635542"/>
              <a:gd name="connsiteY11" fmla="*/ 230836 h 635542"/>
              <a:gd name="connsiteX12" fmla="*/ 374620 w 635542"/>
              <a:gd name="connsiteY12" fmla="*/ 220727 h 635542"/>
              <a:gd name="connsiteX13" fmla="*/ 291115 w 635542"/>
              <a:gd name="connsiteY13" fmla="*/ 176754 h 635542"/>
              <a:gd name="connsiteX14" fmla="*/ 317771 w 635542"/>
              <a:gd name="connsiteY14" fmla="*/ 0 h 635542"/>
              <a:gd name="connsiteX15" fmla="*/ 635542 w 635542"/>
              <a:gd name="connsiteY15" fmla="*/ 317771 h 635542"/>
              <a:gd name="connsiteX16" fmla="*/ 317771 w 635542"/>
              <a:gd name="connsiteY16" fmla="*/ 635542 h 635542"/>
              <a:gd name="connsiteX17" fmla="*/ 0 w 635542"/>
              <a:gd name="connsiteY17" fmla="*/ 317771 h 635542"/>
              <a:gd name="connsiteX18" fmla="*/ 317771 w 635542"/>
              <a:gd name="connsiteY18" fmla="*/ 0 h 63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5542" h="635542">
                <a:moveTo>
                  <a:pt x="291115" y="176754"/>
                </a:moveTo>
                <a:cubicBezTo>
                  <a:pt x="253466" y="181303"/>
                  <a:pt x="218230" y="213146"/>
                  <a:pt x="218230" y="252064"/>
                </a:cubicBezTo>
                <a:lnTo>
                  <a:pt x="218230" y="258635"/>
                </a:lnTo>
                <a:cubicBezTo>
                  <a:pt x="218230" y="268744"/>
                  <a:pt x="210024" y="276831"/>
                  <a:pt x="200371" y="276831"/>
                </a:cubicBezTo>
                <a:lnTo>
                  <a:pt x="199405" y="276831"/>
                </a:lnTo>
                <a:cubicBezTo>
                  <a:pt x="156446" y="276831"/>
                  <a:pt x="121210" y="314738"/>
                  <a:pt x="124107" y="359722"/>
                </a:cubicBezTo>
                <a:cubicBezTo>
                  <a:pt x="127003" y="400157"/>
                  <a:pt x="161756" y="433516"/>
                  <a:pt x="202301" y="433516"/>
                </a:cubicBezTo>
                <a:lnTo>
                  <a:pt x="409373" y="433516"/>
                </a:lnTo>
                <a:cubicBezTo>
                  <a:pt x="443644" y="433516"/>
                  <a:pt x="476466" y="415320"/>
                  <a:pt x="495291" y="385500"/>
                </a:cubicBezTo>
                <a:cubicBezTo>
                  <a:pt x="532941" y="326869"/>
                  <a:pt x="495291" y="240945"/>
                  <a:pt x="428198" y="229825"/>
                </a:cubicBezTo>
                <a:cubicBezTo>
                  <a:pt x="419027" y="228814"/>
                  <a:pt x="411304" y="228814"/>
                  <a:pt x="402133" y="229825"/>
                </a:cubicBezTo>
                <a:lnTo>
                  <a:pt x="392479" y="230836"/>
                </a:lnTo>
                <a:cubicBezTo>
                  <a:pt x="385239" y="231847"/>
                  <a:pt x="377999" y="228309"/>
                  <a:pt x="374620" y="220727"/>
                </a:cubicBezTo>
                <a:cubicBezTo>
                  <a:pt x="359174" y="191412"/>
                  <a:pt x="327317" y="172205"/>
                  <a:pt x="291115" y="176754"/>
                </a:cubicBezTo>
                <a:close/>
                <a:moveTo>
                  <a:pt x="317771" y="0"/>
                </a:moveTo>
                <a:cubicBezTo>
                  <a:pt x="493271" y="0"/>
                  <a:pt x="635542" y="142271"/>
                  <a:pt x="635542" y="317771"/>
                </a:cubicBezTo>
                <a:cubicBezTo>
                  <a:pt x="635542" y="493271"/>
                  <a:pt x="493271" y="635542"/>
                  <a:pt x="317771" y="635542"/>
                </a:cubicBezTo>
                <a:cubicBezTo>
                  <a:pt x="142271" y="635542"/>
                  <a:pt x="0" y="493271"/>
                  <a:pt x="0" y="317771"/>
                </a:cubicBezTo>
                <a:cubicBezTo>
                  <a:pt x="0" y="142271"/>
                  <a:pt x="142271" y="0"/>
                  <a:pt x="317771" y="0"/>
                </a:cubicBez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US" sz="1600">
              <a:solidFill>
                <a:srgbClr val="FFFFFF"/>
              </a:solidFill>
              <a:latin typeface="Nokia Pure Text Ligh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D80197-D329-9FF9-8976-F45BB1EF8A38}"/>
              </a:ext>
            </a:extLst>
          </p:cNvPr>
          <p:cNvGrpSpPr/>
          <p:nvPr/>
        </p:nvGrpSpPr>
        <p:grpSpPr>
          <a:xfrm>
            <a:off x="9745830" y="1014605"/>
            <a:ext cx="1621556" cy="1621556"/>
            <a:chOff x="3262748" y="1039093"/>
            <a:chExt cx="790849" cy="790849"/>
          </a:xfrm>
        </p:grpSpPr>
        <p:sp>
          <p:nvSpPr>
            <p:cNvPr id="9" name="Freeform: Shape 83">
              <a:extLst>
                <a:ext uri="{FF2B5EF4-FFF2-40B4-BE49-F238E27FC236}">
                  <a16:creationId xmlns:a16="http://schemas.microsoft.com/office/drawing/2014/main" id="{00ABB21D-7629-B6AD-78E4-3973C25C4A43}"/>
                </a:ext>
              </a:extLst>
            </p:cNvPr>
            <p:cNvSpPr/>
            <p:nvPr/>
          </p:nvSpPr>
          <p:spPr>
            <a:xfrm>
              <a:off x="3262748" y="1039093"/>
              <a:ext cx="790849" cy="790849"/>
            </a:xfrm>
            <a:custGeom>
              <a:avLst/>
              <a:gdLst>
                <a:gd name="connsiteX0" fmla="*/ 536907 w 790848"/>
                <a:gd name="connsiteY0" fmla="*/ 478122 h 790848"/>
                <a:gd name="connsiteX1" fmla="*/ 518453 w 790848"/>
                <a:gd name="connsiteY1" fmla="*/ 498422 h 790848"/>
                <a:gd name="connsiteX2" fmla="*/ 518453 w 790848"/>
                <a:gd name="connsiteY2" fmla="*/ 580236 h 790848"/>
                <a:gd name="connsiteX3" fmla="*/ 536907 w 790848"/>
                <a:gd name="connsiteY3" fmla="*/ 601151 h 790848"/>
                <a:gd name="connsiteX4" fmla="*/ 623028 w 790848"/>
                <a:gd name="connsiteY4" fmla="*/ 601151 h 790848"/>
                <a:gd name="connsiteX5" fmla="*/ 641482 w 790848"/>
                <a:gd name="connsiteY5" fmla="*/ 580851 h 790848"/>
                <a:gd name="connsiteX6" fmla="*/ 641482 w 790848"/>
                <a:gd name="connsiteY6" fmla="*/ 498422 h 790848"/>
                <a:gd name="connsiteX7" fmla="*/ 623028 w 790848"/>
                <a:gd name="connsiteY7" fmla="*/ 478122 h 790848"/>
                <a:gd name="connsiteX8" fmla="*/ 352364 w 790848"/>
                <a:gd name="connsiteY8" fmla="*/ 478122 h 790848"/>
                <a:gd name="connsiteX9" fmla="*/ 333910 w 790848"/>
                <a:gd name="connsiteY9" fmla="*/ 498422 h 790848"/>
                <a:gd name="connsiteX10" fmla="*/ 333910 w 790848"/>
                <a:gd name="connsiteY10" fmla="*/ 580236 h 790848"/>
                <a:gd name="connsiteX11" fmla="*/ 352364 w 790848"/>
                <a:gd name="connsiteY11" fmla="*/ 601151 h 790848"/>
                <a:gd name="connsiteX12" fmla="*/ 438485 w 790848"/>
                <a:gd name="connsiteY12" fmla="*/ 601151 h 790848"/>
                <a:gd name="connsiteX13" fmla="*/ 456939 w 790848"/>
                <a:gd name="connsiteY13" fmla="*/ 580851 h 790848"/>
                <a:gd name="connsiteX14" fmla="*/ 456939 w 790848"/>
                <a:gd name="connsiteY14" fmla="*/ 498422 h 790848"/>
                <a:gd name="connsiteX15" fmla="*/ 438485 w 790848"/>
                <a:gd name="connsiteY15" fmla="*/ 478122 h 790848"/>
                <a:gd name="connsiteX16" fmla="*/ 167820 w 790848"/>
                <a:gd name="connsiteY16" fmla="*/ 478122 h 790848"/>
                <a:gd name="connsiteX17" fmla="*/ 149366 w 790848"/>
                <a:gd name="connsiteY17" fmla="*/ 498422 h 790848"/>
                <a:gd name="connsiteX18" fmla="*/ 149366 w 790848"/>
                <a:gd name="connsiteY18" fmla="*/ 580236 h 790848"/>
                <a:gd name="connsiteX19" fmla="*/ 167820 w 790848"/>
                <a:gd name="connsiteY19" fmla="*/ 601151 h 790848"/>
                <a:gd name="connsiteX20" fmla="*/ 253941 w 790848"/>
                <a:gd name="connsiteY20" fmla="*/ 601151 h 790848"/>
                <a:gd name="connsiteX21" fmla="*/ 272395 w 790848"/>
                <a:gd name="connsiteY21" fmla="*/ 580851 h 790848"/>
                <a:gd name="connsiteX22" fmla="*/ 272395 w 790848"/>
                <a:gd name="connsiteY22" fmla="*/ 498422 h 790848"/>
                <a:gd name="connsiteX23" fmla="*/ 253941 w 790848"/>
                <a:gd name="connsiteY23" fmla="*/ 478122 h 790848"/>
                <a:gd name="connsiteX24" fmla="*/ 395424 w 790848"/>
                <a:gd name="connsiteY24" fmla="*/ 106574 h 790848"/>
                <a:gd name="connsiteX25" fmla="*/ 320376 w 790848"/>
                <a:gd name="connsiteY25" fmla="*/ 181622 h 790848"/>
                <a:gd name="connsiteX26" fmla="*/ 395424 w 790848"/>
                <a:gd name="connsiteY26" fmla="*/ 256670 h 790848"/>
                <a:gd name="connsiteX27" fmla="*/ 470471 w 790848"/>
                <a:gd name="connsiteY27" fmla="*/ 181622 h 790848"/>
                <a:gd name="connsiteX28" fmla="*/ 395424 w 790848"/>
                <a:gd name="connsiteY28" fmla="*/ 106574 h 790848"/>
                <a:gd name="connsiteX29" fmla="*/ 395424 w 790848"/>
                <a:gd name="connsiteY29" fmla="*/ 0 h 790848"/>
                <a:gd name="connsiteX30" fmla="*/ 790848 w 790848"/>
                <a:gd name="connsiteY30" fmla="*/ 395424 h 790848"/>
                <a:gd name="connsiteX31" fmla="*/ 395424 w 790848"/>
                <a:gd name="connsiteY31" fmla="*/ 790848 h 790848"/>
                <a:gd name="connsiteX32" fmla="*/ 0 w 790848"/>
                <a:gd name="connsiteY32" fmla="*/ 395424 h 790848"/>
                <a:gd name="connsiteX33" fmla="*/ 395424 w 790848"/>
                <a:gd name="connsiteY33" fmla="*/ 0 h 79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0848" h="790848">
                  <a:moveTo>
                    <a:pt x="536907" y="478122"/>
                  </a:moveTo>
                  <a:cubicBezTo>
                    <a:pt x="525835" y="478122"/>
                    <a:pt x="518453" y="486119"/>
                    <a:pt x="518453" y="498422"/>
                  </a:cubicBezTo>
                  <a:lnTo>
                    <a:pt x="518453" y="580236"/>
                  </a:lnTo>
                  <a:cubicBezTo>
                    <a:pt x="518453" y="593154"/>
                    <a:pt x="525835" y="601151"/>
                    <a:pt x="536907" y="601151"/>
                  </a:cubicBezTo>
                  <a:lnTo>
                    <a:pt x="623028" y="601151"/>
                  </a:lnTo>
                  <a:cubicBezTo>
                    <a:pt x="634100" y="601151"/>
                    <a:pt x="641482" y="593154"/>
                    <a:pt x="641482" y="580851"/>
                  </a:cubicBezTo>
                  <a:lnTo>
                    <a:pt x="641482" y="498422"/>
                  </a:lnTo>
                  <a:cubicBezTo>
                    <a:pt x="641482" y="486119"/>
                    <a:pt x="634100" y="478122"/>
                    <a:pt x="623028" y="478122"/>
                  </a:cubicBezTo>
                  <a:close/>
                  <a:moveTo>
                    <a:pt x="352364" y="478122"/>
                  </a:moveTo>
                  <a:cubicBezTo>
                    <a:pt x="341292" y="478122"/>
                    <a:pt x="333910" y="486119"/>
                    <a:pt x="333910" y="498422"/>
                  </a:cubicBezTo>
                  <a:lnTo>
                    <a:pt x="333910" y="580236"/>
                  </a:lnTo>
                  <a:cubicBezTo>
                    <a:pt x="333910" y="593154"/>
                    <a:pt x="341292" y="601151"/>
                    <a:pt x="352364" y="601151"/>
                  </a:cubicBezTo>
                  <a:lnTo>
                    <a:pt x="438485" y="601151"/>
                  </a:lnTo>
                  <a:cubicBezTo>
                    <a:pt x="449557" y="601151"/>
                    <a:pt x="456939" y="593154"/>
                    <a:pt x="456939" y="580851"/>
                  </a:cubicBezTo>
                  <a:lnTo>
                    <a:pt x="456939" y="498422"/>
                  </a:lnTo>
                  <a:cubicBezTo>
                    <a:pt x="456939" y="486119"/>
                    <a:pt x="449557" y="478122"/>
                    <a:pt x="438485" y="478122"/>
                  </a:cubicBezTo>
                  <a:close/>
                  <a:moveTo>
                    <a:pt x="167820" y="478122"/>
                  </a:moveTo>
                  <a:cubicBezTo>
                    <a:pt x="156748" y="478122"/>
                    <a:pt x="149366" y="486119"/>
                    <a:pt x="149366" y="498422"/>
                  </a:cubicBezTo>
                  <a:lnTo>
                    <a:pt x="149366" y="580236"/>
                  </a:lnTo>
                  <a:cubicBezTo>
                    <a:pt x="149366" y="593154"/>
                    <a:pt x="156748" y="601151"/>
                    <a:pt x="167820" y="601151"/>
                  </a:cubicBezTo>
                  <a:lnTo>
                    <a:pt x="253941" y="601151"/>
                  </a:lnTo>
                  <a:cubicBezTo>
                    <a:pt x="265013" y="601151"/>
                    <a:pt x="272395" y="593154"/>
                    <a:pt x="272395" y="580851"/>
                  </a:cubicBezTo>
                  <a:lnTo>
                    <a:pt x="272395" y="498422"/>
                  </a:lnTo>
                  <a:cubicBezTo>
                    <a:pt x="272395" y="486119"/>
                    <a:pt x="265013" y="478122"/>
                    <a:pt x="253941" y="478122"/>
                  </a:cubicBezTo>
                  <a:close/>
                  <a:moveTo>
                    <a:pt x="395424" y="106574"/>
                  </a:moveTo>
                  <a:cubicBezTo>
                    <a:pt x="353977" y="106574"/>
                    <a:pt x="320376" y="140175"/>
                    <a:pt x="320376" y="181622"/>
                  </a:cubicBezTo>
                  <a:cubicBezTo>
                    <a:pt x="320376" y="223069"/>
                    <a:pt x="353977" y="256670"/>
                    <a:pt x="395424" y="256670"/>
                  </a:cubicBezTo>
                  <a:cubicBezTo>
                    <a:pt x="436871" y="256670"/>
                    <a:pt x="470471" y="223069"/>
                    <a:pt x="470471" y="181622"/>
                  </a:cubicBezTo>
                  <a:cubicBezTo>
                    <a:pt x="470471" y="140175"/>
                    <a:pt x="436871" y="106574"/>
                    <a:pt x="395424" y="106574"/>
                  </a:cubicBezTo>
                  <a:close/>
                  <a:moveTo>
                    <a:pt x="395424" y="0"/>
                  </a:moveTo>
                  <a:cubicBezTo>
                    <a:pt x="613811" y="0"/>
                    <a:pt x="790848" y="177037"/>
                    <a:pt x="790848" y="395424"/>
                  </a:cubicBezTo>
                  <a:cubicBezTo>
                    <a:pt x="790848" y="613811"/>
                    <a:pt x="613811" y="790848"/>
                    <a:pt x="395424" y="790848"/>
                  </a:cubicBezTo>
                  <a:cubicBezTo>
                    <a:pt x="177037" y="790848"/>
                    <a:pt x="0" y="613811"/>
                    <a:pt x="0" y="395424"/>
                  </a:cubicBezTo>
                  <a:cubicBezTo>
                    <a:pt x="0" y="177037"/>
                    <a:pt x="177037" y="0"/>
                    <a:pt x="395424" y="0"/>
                  </a:cubicBez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ABBAF8-E6ED-97FB-3A68-6D9948193A9B}"/>
                </a:ext>
              </a:extLst>
            </p:cNvPr>
            <p:cNvGrpSpPr/>
            <p:nvPr/>
          </p:nvGrpSpPr>
          <p:grpSpPr>
            <a:xfrm>
              <a:off x="3472274" y="1298389"/>
              <a:ext cx="369087" cy="212840"/>
              <a:chOff x="3464135" y="1284824"/>
              <a:chExt cx="369087" cy="212839"/>
            </a:xfrm>
          </p:grpSpPr>
          <p:sp>
            <p:nvSpPr>
              <p:cNvPr id="11" name="Freeform: Shape 85">
                <a:extLst>
                  <a:ext uri="{FF2B5EF4-FFF2-40B4-BE49-F238E27FC236}">
                    <a16:creationId xmlns:a16="http://schemas.microsoft.com/office/drawing/2014/main" id="{F33F8069-B11E-F2D7-008B-22FD2BC0AB57}"/>
                  </a:ext>
                </a:extLst>
              </p:cNvPr>
              <p:cNvSpPr/>
              <p:nvPr/>
            </p:nvSpPr>
            <p:spPr>
              <a:xfrm>
                <a:off x="3464135" y="1364176"/>
                <a:ext cx="369087" cy="133487"/>
              </a:xfrm>
              <a:custGeom>
                <a:avLst/>
                <a:gdLst>
                  <a:gd name="connsiteX0" fmla="*/ 0 w 270000"/>
                  <a:gd name="connsiteY0" fmla="*/ 97650 h 97650"/>
                  <a:gd name="connsiteX1" fmla="*/ 0 w 270000"/>
                  <a:gd name="connsiteY1" fmla="*/ 32850 h 97650"/>
                  <a:gd name="connsiteX2" fmla="*/ 32850 w 270000"/>
                  <a:gd name="connsiteY2" fmla="*/ 0 h 97650"/>
                  <a:gd name="connsiteX3" fmla="*/ 237150 w 270000"/>
                  <a:gd name="connsiteY3" fmla="*/ 0 h 97650"/>
                  <a:gd name="connsiteX4" fmla="*/ 270000 w 270000"/>
                  <a:gd name="connsiteY4" fmla="*/ 32850 h 97650"/>
                  <a:gd name="connsiteX5" fmla="*/ 270000 w 270000"/>
                  <a:gd name="connsiteY5" fmla="*/ 97650 h 9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0000" h="97650">
                    <a:moveTo>
                      <a:pt x="0" y="97650"/>
                    </a:moveTo>
                    <a:lnTo>
                      <a:pt x="0" y="32850"/>
                    </a:lnTo>
                    <a:cubicBezTo>
                      <a:pt x="0" y="14850"/>
                      <a:pt x="14850" y="0"/>
                      <a:pt x="32850" y="0"/>
                    </a:cubicBezTo>
                    <a:lnTo>
                      <a:pt x="237150" y="0"/>
                    </a:lnTo>
                    <a:cubicBezTo>
                      <a:pt x="255150" y="0"/>
                      <a:pt x="270000" y="14850"/>
                      <a:pt x="270000" y="32850"/>
                    </a:cubicBezTo>
                    <a:lnTo>
                      <a:pt x="270000" y="9765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  <p:sp>
            <p:nvSpPr>
              <p:cNvPr id="12" name="Freeform: Shape 86">
                <a:extLst>
                  <a:ext uri="{FF2B5EF4-FFF2-40B4-BE49-F238E27FC236}">
                    <a16:creationId xmlns:a16="http://schemas.microsoft.com/office/drawing/2014/main" id="{5FBAE2A4-3051-CFC7-C742-62DD6D9B41BD}"/>
                  </a:ext>
                </a:extLst>
              </p:cNvPr>
              <p:cNvSpPr/>
              <p:nvPr/>
            </p:nvSpPr>
            <p:spPr>
              <a:xfrm>
                <a:off x="3648678" y="1284824"/>
                <a:ext cx="6151" cy="212839"/>
              </a:xfrm>
              <a:custGeom>
                <a:avLst/>
                <a:gdLst>
                  <a:gd name="connsiteX0" fmla="*/ 0 w 4500"/>
                  <a:gd name="connsiteY0" fmla="*/ 0 h 155699"/>
                  <a:gd name="connsiteX1" fmla="*/ 0 w 4500"/>
                  <a:gd name="connsiteY1" fmla="*/ 155700 h 15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0" h="155699">
                    <a:moveTo>
                      <a:pt x="0" y="0"/>
                    </a:moveTo>
                    <a:lnTo>
                      <a:pt x="0" y="15570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</p:grpSp>
      </p:grpSp>
      <p:sp>
        <p:nvSpPr>
          <p:cNvPr id="13" name="Freeform: Shape 6">
            <a:extLst>
              <a:ext uri="{FF2B5EF4-FFF2-40B4-BE49-F238E27FC236}">
                <a16:creationId xmlns:a16="http://schemas.microsoft.com/office/drawing/2014/main" id="{035AB751-0BB6-89FE-6E61-4D24453A2978}"/>
              </a:ext>
            </a:extLst>
          </p:cNvPr>
          <p:cNvSpPr/>
          <p:nvPr/>
        </p:nvSpPr>
        <p:spPr>
          <a:xfrm>
            <a:off x="5512569" y="1607801"/>
            <a:ext cx="1485155" cy="1485155"/>
          </a:xfrm>
          <a:custGeom>
            <a:avLst/>
            <a:gdLst>
              <a:gd name="connsiteX0" fmla="*/ 291115 w 635542"/>
              <a:gd name="connsiteY0" fmla="*/ 176754 h 635542"/>
              <a:gd name="connsiteX1" fmla="*/ 218230 w 635542"/>
              <a:gd name="connsiteY1" fmla="*/ 252064 h 635542"/>
              <a:gd name="connsiteX2" fmla="*/ 218230 w 635542"/>
              <a:gd name="connsiteY2" fmla="*/ 258635 h 635542"/>
              <a:gd name="connsiteX3" fmla="*/ 200371 w 635542"/>
              <a:gd name="connsiteY3" fmla="*/ 276831 h 635542"/>
              <a:gd name="connsiteX4" fmla="*/ 199405 w 635542"/>
              <a:gd name="connsiteY4" fmla="*/ 276831 h 635542"/>
              <a:gd name="connsiteX5" fmla="*/ 124107 w 635542"/>
              <a:gd name="connsiteY5" fmla="*/ 359722 h 635542"/>
              <a:gd name="connsiteX6" fmla="*/ 202301 w 635542"/>
              <a:gd name="connsiteY6" fmla="*/ 433516 h 635542"/>
              <a:gd name="connsiteX7" fmla="*/ 409373 w 635542"/>
              <a:gd name="connsiteY7" fmla="*/ 433516 h 635542"/>
              <a:gd name="connsiteX8" fmla="*/ 495291 w 635542"/>
              <a:gd name="connsiteY8" fmla="*/ 385500 h 635542"/>
              <a:gd name="connsiteX9" fmla="*/ 428198 w 635542"/>
              <a:gd name="connsiteY9" fmla="*/ 229825 h 635542"/>
              <a:gd name="connsiteX10" fmla="*/ 402133 w 635542"/>
              <a:gd name="connsiteY10" fmla="*/ 229825 h 635542"/>
              <a:gd name="connsiteX11" fmla="*/ 392479 w 635542"/>
              <a:gd name="connsiteY11" fmla="*/ 230836 h 635542"/>
              <a:gd name="connsiteX12" fmla="*/ 374620 w 635542"/>
              <a:gd name="connsiteY12" fmla="*/ 220727 h 635542"/>
              <a:gd name="connsiteX13" fmla="*/ 291115 w 635542"/>
              <a:gd name="connsiteY13" fmla="*/ 176754 h 635542"/>
              <a:gd name="connsiteX14" fmla="*/ 317771 w 635542"/>
              <a:gd name="connsiteY14" fmla="*/ 0 h 635542"/>
              <a:gd name="connsiteX15" fmla="*/ 635542 w 635542"/>
              <a:gd name="connsiteY15" fmla="*/ 317771 h 635542"/>
              <a:gd name="connsiteX16" fmla="*/ 317771 w 635542"/>
              <a:gd name="connsiteY16" fmla="*/ 635542 h 635542"/>
              <a:gd name="connsiteX17" fmla="*/ 0 w 635542"/>
              <a:gd name="connsiteY17" fmla="*/ 317771 h 635542"/>
              <a:gd name="connsiteX18" fmla="*/ 317771 w 635542"/>
              <a:gd name="connsiteY18" fmla="*/ 0 h 63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5542" h="635542">
                <a:moveTo>
                  <a:pt x="291115" y="176754"/>
                </a:moveTo>
                <a:cubicBezTo>
                  <a:pt x="253466" y="181303"/>
                  <a:pt x="218230" y="213146"/>
                  <a:pt x="218230" y="252064"/>
                </a:cubicBezTo>
                <a:lnTo>
                  <a:pt x="218230" y="258635"/>
                </a:lnTo>
                <a:cubicBezTo>
                  <a:pt x="218230" y="268744"/>
                  <a:pt x="210024" y="276831"/>
                  <a:pt x="200371" y="276831"/>
                </a:cubicBezTo>
                <a:lnTo>
                  <a:pt x="199405" y="276831"/>
                </a:lnTo>
                <a:cubicBezTo>
                  <a:pt x="156446" y="276831"/>
                  <a:pt x="121210" y="314738"/>
                  <a:pt x="124107" y="359722"/>
                </a:cubicBezTo>
                <a:cubicBezTo>
                  <a:pt x="127003" y="400157"/>
                  <a:pt x="161756" y="433516"/>
                  <a:pt x="202301" y="433516"/>
                </a:cubicBezTo>
                <a:lnTo>
                  <a:pt x="409373" y="433516"/>
                </a:lnTo>
                <a:cubicBezTo>
                  <a:pt x="443644" y="433516"/>
                  <a:pt x="476466" y="415320"/>
                  <a:pt x="495291" y="385500"/>
                </a:cubicBezTo>
                <a:cubicBezTo>
                  <a:pt x="532941" y="326869"/>
                  <a:pt x="495291" y="240945"/>
                  <a:pt x="428198" y="229825"/>
                </a:cubicBezTo>
                <a:cubicBezTo>
                  <a:pt x="419027" y="228814"/>
                  <a:pt x="411304" y="228814"/>
                  <a:pt x="402133" y="229825"/>
                </a:cubicBezTo>
                <a:lnTo>
                  <a:pt x="392479" y="230836"/>
                </a:lnTo>
                <a:cubicBezTo>
                  <a:pt x="385239" y="231847"/>
                  <a:pt x="377999" y="228309"/>
                  <a:pt x="374620" y="220727"/>
                </a:cubicBezTo>
                <a:cubicBezTo>
                  <a:pt x="359174" y="191412"/>
                  <a:pt x="327317" y="172205"/>
                  <a:pt x="291115" y="176754"/>
                </a:cubicBezTo>
                <a:close/>
                <a:moveTo>
                  <a:pt x="317771" y="0"/>
                </a:moveTo>
                <a:cubicBezTo>
                  <a:pt x="493271" y="0"/>
                  <a:pt x="635542" y="142271"/>
                  <a:pt x="635542" y="317771"/>
                </a:cubicBezTo>
                <a:cubicBezTo>
                  <a:pt x="635542" y="493271"/>
                  <a:pt x="493271" y="635542"/>
                  <a:pt x="317771" y="635542"/>
                </a:cubicBezTo>
                <a:cubicBezTo>
                  <a:pt x="142271" y="635542"/>
                  <a:pt x="0" y="493271"/>
                  <a:pt x="0" y="317771"/>
                </a:cubicBezTo>
                <a:cubicBezTo>
                  <a:pt x="0" y="142271"/>
                  <a:pt x="142271" y="0"/>
                  <a:pt x="317771" y="0"/>
                </a:cubicBez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US" sz="1600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5EC9CEB1-A260-3096-8195-35812887E191}"/>
              </a:ext>
            </a:extLst>
          </p:cNvPr>
          <p:cNvSpPr/>
          <p:nvPr/>
        </p:nvSpPr>
        <p:spPr>
          <a:xfrm>
            <a:off x="5006491" y="3582500"/>
            <a:ext cx="799099" cy="799099"/>
          </a:xfrm>
          <a:custGeom>
            <a:avLst/>
            <a:gdLst>
              <a:gd name="connsiteX0" fmla="*/ 291115 w 635542"/>
              <a:gd name="connsiteY0" fmla="*/ 176754 h 635542"/>
              <a:gd name="connsiteX1" fmla="*/ 218230 w 635542"/>
              <a:gd name="connsiteY1" fmla="*/ 252064 h 635542"/>
              <a:gd name="connsiteX2" fmla="*/ 218230 w 635542"/>
              <a:gd name="connsiteY2" fmla="*/ 258635 h 635542"/>
              <a:gd name="connsiteX3" fmla="*/ 200371 w 635542"/>
              <a:gd name="connsiteY3" fmla="*/ 276831 h 635542"/>
              <a:gd name="connsiteX4" fmla="*/ 199405 w 635542"/>
              <a:gd name="connsiteY4" fmla="*/ 276831 h 635542"/>
              <a:gd name="connsiteX5" fmla="*/ 124107 w 635542"/>
              <a:gd name="connsiteY5" fmla="*/ 359722 h 635542"/>
              <a:gd name="connsiteX6" fmla="*/ 202301 w 635542"/>
              <a:gd name="connsiteY6" fmla="*/ 433516 h 635542"/>
              <a:gd name="connsiteX7" fmla="*/ 409373 w 635542"/>
              <a:gd name="connsiteY7" fmla="*/ 433516 h 635542"/>
              <a:gd name="connsiteX8" fmla="*/ 495291 w 635542"/>
              <a:gd name="connsiteY8" fmla="*/ 385500 h 635542"/>
              <a:gd name="connsiteX9" fmla="*/ 428198 w 635542"/>
              <a:gd name="connsiteY9" fmla="*/ 229825 h 635542"/>
              <a:gd name="connsiteX10" fmla="*/ 402133 w 635542"/>
              <a:gd name="connsiteY10" fmla="*/ 229825 h 635542"/>
              <a:gd name="connsiteX11" fmla="*/ 392479 w 635542"/>
              <a:gd name="connsiteY11" fmla="*/ 230836 h 635542"/>
              <a:gd name="connsiteX12" fmla="*/ 374620 w 635542"/>
              <a:gd name="connsiteY12" fmla="*/ 220727 h 635542"/>
              <a:gd name="connsiteX13" fmla="*/ 291115 w 635542"/>
              <a:gd name="connsiteY13" fmla="*/ 176754 h 635542"/>
              <a:gd name="connsiteX14" fmla="*/ 317771 w 635542"/>
              <a:gd name="connsiteY14" fmla="*/ 0 h 635542"/>
              <a:gd name="connsiteX15" fmla="*/ 635542 w 635542"/>
              <a:gd name="connsiteY15" fmla="*/ 317771 h 635542"/>
              <a:gd name="connsiteX16" fmla="*/ 317771 w 635542"/>
              <a:gd name="connsiteY16" fmla="*/ 635542 h 635542"/>
              <a:gd name="connsiteX17" fmla="*/ 0 w 635542"/>
              <a:gd name="connsiteY17" fmla="*/ 317771 h 635542"/>
              <a:gd name="connsiteX18" fmla="*/ 317771 w 635542"/>
              <a:gd name="connsiteY18" fmla="*/ 0 h 63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5542" h="635542">
                <a:moveTo>
                  <a:pt x="291115" y="176754"/>
                </a:moveTo>
                <a:cubicBezTo>
                  <a:pt x="253466" y="181303"/>
                  <a:pt x="218230" y="213146"/>
                  <a:pt x="218230" y="252064"/>
                </a:cubicBezTo>
                <a:lnTo>
                  <a:pt x="218230" y="258635"/>
                </a:lnTo>
                <a:cubicBezTo>
                  <a:pt x="218230" y="268744"/>
                  <a:pt x="210024" y="276831"/>
                  <a:pt x="200371" y="276831"/>
                </a:cubicBezTo>
                <a:lnTo>
                  <a:pt x="199405" y="276831"/>
                </a:lnTo>
                <a:cubicBezTo>
                  <a:pt x="156446" y="276831"/>
                  <a:pt x="121210" y="314738"/>
                  <a:pt x="124107" y="359722"/>
                </a:cubicBezTo>
                <a:cubicBezTo>
                  <a:pt x="127003" y="400157"/>
                  <a:pt x="161756" y="433516"/>
                  <a:pt x="202301" y="433516"/>
                </a:cubicBezTo>
                <a:lnTo>
                  <a:pt x="409373" y="433516"/>
                </a:lnTo>
                <a:cubicBezTo>
                  <a:pt x="443644" y="433516"/>
                  <a:pt x="476466" y="415320"/>
                  <a:pt x="495291" y="385500"/>
                </a:cubicBezTo>
                <a:cubicBezTo>
                  <a:pt x="532941" y="326869"/>
                  <a:pt x="495291" y="240945"/>
                  <a:pt x="428198" y="229825"/>
                </a:cubicBezTo>
                <a:cubicBezTo>
                  <a:pt x="419027" y="228814"/>
                  <a:pt x="411304" y="228814"/>
                  <a:pt x="402133" y="229825"/>
                </a:cubicBezTo>
                <a:lnTo>
                  <a:pt x="392479" y="230836"/>
                </a:lnTo>
                <a:cubicBezTo>
                  <a:pt x="385239" y="231847"/>
                  <a:pt x="377999" y="228309"/>
                  <a:pt x="374620" y="220727"/>
                </a:cubicBezTo>
                <a:cubicBezTo>
                  <a:pt x="359174" y="191412"/>
                  <a:pt x="327317" y="172205"/>
                  <a:pt x="291115" y="176754"/>
                </a:cubicBezTo>
                <a:close/>
                <a:moveTo>
                  <a:pt x="317771" y="0"/>
                </a:moveTo>
                <a:cubicBezTo>
                  <a:pt x="493271" y="0"/>
                  <a:pt x="635542" y="142271"/>
                  <a:pt x="635542" y="317771"/>
                </a:cubicBezTo>
                <a:cubicBezTo>
                  <a:pt x="635542" y="493271"/>
                  <a:pt x="493271" y="635542"/>
                  <a:pt x="317771" y="635542"/>
                </a:cubicBezTo>
                <a:cubicBezTo>
                  <a:pt x="142271" y="635542"/>
                  <a:pt x="0" y="493271"/>
                  <a:pt x="0" y="317771"/>
                </a:cubicBezTo>
                <a:cubicBezTo>
                  <a:pt x="0" y="142271"/>
                  <a:pt x="142271" y="0"/>
                  <a:pt x="317771" y="0"/>
                </a:cubicBez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US" sz="1600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5946B54F-B642-2FA6-DEBD-F3C36BA50D38}"/>
              </a:ext>
            </a:extLst>
          </p:cNvPr>
          <p:cNvSpPr/>
          <p:nvPr/>
        </p:nvSpPr>
        <p:spPr>
          <a:xfrm>
            <a:off x="7684963" y="3159059"/>
            <a:ext cx="709975" cy="709975"/>
          </a:xfrm>
          <a:custGeom>
            <a:avLst/>
            <a:gdLst>
              <a:gd name="connsiteX0" fmla="*/ 291115 w 635542"/>
              <a:gd name="connsiteY0" fmla="*/ 176754 h 635542"/>
              <a:gd name="connsiteX1" fmla="*/ 218230 w 635542"/>
              <a:gd name="connsiteY1" fmla="*/ 252064 h 635542"/>
              <a:gd name="connsiteX2" fmla="*/ 218230 w 635542"/>
              <a:gd name="connsiteY2" fmla="*/ 258635 h 635542"/>
              <a:gd name="connsiteX3" fmla="*/ 200371 w 635542"/>
              <a:gd name="connsiteY3" fmla="*/ 276831 h 635542"/>
              <a:gd name="connsiteX4" fmla="*/ 199405 w 635542"/>
              <a:gd name="connsiteY4" fmla="*/ 276831 h 635542"/>
              <a:gd name="connsiteX5" fmla="*/ 124107 w 635542"/>
              <a:gd name="connsiteY5" fmla="*/ 359722 h 635542"/>
              <a:gd name="connsiteX6" fmla="*/ 202301 w 635542"/>
              <a:gd name="connsiteY6" fmla="*/ 433516 h 635542"/>
              <a:gd name="connsiteX7" fmla="*/ 409373 w 635542"/>
              <a:gd name="connsiteY7" fmla="*/ 433516 h 635542"/>
              <a:gd name="connsiteX8" fmla="*/ 495291 w 635542"/>
              <a:gd name="connsiteY8" fmla="*/ 385500 h 635542"/>
              <a:gd name="connsiteX9" fmla="*/ 428198 w 635542"/>
              <a:gd name="connsiteY9" fmla="*/ 229825 h 635542"/>
              <a:gd name="connsiteX10" fmla="*/ 402133 w 635542"/>
              <a:gd name="connsiteY10" fmla="*/ 229825 h 635542"/>
              <a:gd name="connsiteX11" fmla="*/ 392479 w 635542"/>
              <a:gd name="connsiteY11" fmla="*/ 230836 h 635542"/>
              <a:gd name="connsiteX12" fmla="*/ 374620 w 635542"/>
              <a:gd name="connsiteY12" fmla="*/ 220727 h 635542"/>
              <a:gd name="connsiteX13" fmla="*/ 291115 w 635542"/>
              <a:gd name="connsiteY13" fmla="*/ 176754 h 635542"/>
              <a:gd name="connsiteX14" fmla="*/ 317771 w 635542"/>
              <a:gd name="connsiteY14" fmla="*/ 0 h 635542"/>
              <a:gd name="connsiteX15" fmla="*/ 635542 w 635542"/>
              <a:gd name="connsiteY15" fmla="*/ 317771 h 635542"/>
              <a:gd name="connsiteX16" fmla="*/ 317771 w 635542"/>
              <a:gd name="connsiteY16" fmla="*/ 635542 h 635542"/>
              <a:gd name="connsiteX17" fmla="*/ 0 w 635542"/>
              <a:gd name="connsiteY17" fmla="*/ 317771 h 635542"/>
              <a:gd name="connsiteX18" fmla="*/ 317771 w 635542"/>
              <a:gd name="connsiteY18" fmla="*/ 0 h 63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5542" h="635542">
                <a:moveTo>
                  <a:pt x="291115" y="176754"/>
                </a:moveTo>
                <a:cubicBezTo>
                  <a:pt x="253466" y="181303"/>
                  <a:pt x="218230" y="213146"/>
                  <a:pt x="218230" y="252064"/>
                </a:cubicBezTo>
                <a:lnTo>
                  <a:pt x="218230" y="258635"/>
                </a:lnTo>
                <a:cubicBezTo>
                  <a:pt x="218230" y="268744"/>
                  <a:pt x="210024" y="276831"/>
                  <a:pt x="200371" y="276831"/>
                </a:cubicBezTo>
                <a:lnTo>
                  <a:pt x="199405" y="276831"/>
                </a:lnTo>
                <a:cubicBezTo>
                  <a:pt x="156446" y="276831"/>
                  <a:pt x="121210" y="314738"/>
                  <a:pt x="124107" y="359722"/>
                </a:cubicBezTo>
                <a:cubicBezTo>
                  <a:pt x="127003" y="400157"/>
                  <a:pt x="161756" y="433516"/>
                  <a:pt x="202301" y="433516"/>
                </a:cubicBezTo>
                <a:lnTo>
                  <a:pt x="409373" y="433516"/>
                </a:lnTo>
                <a:cubicBezTo>
                  <a:pt x="443644" y="433516"/>
                  <a:pt x="476466" y="415320"/>
                  <a:pt x="495291" y="385500"/>
                </a:cubicBezTo>
                <a:cubicBezTo>
                  <a:pt x="532941" y="326869"/>
                  <a:pt x="495291" y="240945"/>
                  <a:pt x="428198" y="229825"/>
                </a:cubicBezTo>
                <a:cubicBezTo>
                  <a:pt x="419027" y="228814"/>
                  <a:pt x="411304" y="228814"/>
                  <a:pt x="402133" y="229825"/>
                </a:cubicBezTo>
                <a:lnTo>
                  <a:pt x="392479" y="230836"/>
                </a:lnTo>
                <a:cubicBezTo>
                  <a:pt x="385239" y="231847"/>
                  <a:pt x="377999" y="228309"/>
                  <a:pt x="374620" y="220727"/>
                </a:cubicBezTo>
                <a:cubicBezTo>
                  <a:pt x="359174" y="191412"/>
                  <a:pt x="327317" y="172205"/>
                  <a:pt x="291115" y="176754"/>
                </a:cubicBezTo>
                <a:close/>
                <a:moveTo>
                  <a:pt x="317771" y="0"/>
                </a:moveTo>
                <a:cubicBezTo>
                  <a:pt x="493271" y="0"/>
                  <a:pt x="635542" y="142271"/>
                  <a:pt x="635542" y="317771"/>
                </a:cubicBezTo>
                <a:cubicBezTo>
                  <a:pt x="635542" y="493271"/>
                  <a:pt x="493271" y="635542"/>
                  <a:pt x="317771" y="635542"/>
                </a:cubicBezTo>
                <a:cubicBezTo>
                  <a:pt x="142271" y="635542"/>
                  <a:pt x="0" y="493271"/>
                  <a:pt x="0" y="317771"/>
                </a:cubicBezTo>
                <a:cubicBezTo>
                  <a:pt x="0" y="142271"/>
                  <a:pt x="142271" y="0"/>
                  <a:pt x="317771" y="0"/>
                </a:cubicBez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US" sz="1600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16" name="Freeform: Shape 7">
            <a:extLst>
              <a:ext uri="{FF2B5EF4-FFF2-40B4-BE49-F238E27FC236}">
                <a16:creationId xmlns:a16="http://schemas.microsoft.com/office/drawing/2014/main" id="{6ECC7568-33C2-0253-886A-4C0D34C85942}"/>
              </a:ext>
            </a:extLst>
          </p:cNvPr>
          <p:cNvSpPr/>
          <p:nvPr/>
        </p:nvSpPr>
        <p:spPr>
          <a:xfrm>
            <a:off x="9613515" y="4123955"/>
            <a:ext cx="488757" cy="488757"/>
          </a:xfrm>
          <a:custGeom>
            <a:avLst/>
            <a:gdLst>
              <a:gd name="connsiteX0" fmla="*/ 291115 w 635542"/>
              <a:gd name="connsiteY0" fmla="*/ 176754 h 635542"/>
              <a:gd name="connsiteX1" fmla="*/ 218230 w 635542"/>
              <a:gd name="connsiteY1" fmla="*/ 252064 h 635542"/>
              <a:gd name="connsiteX2" fmla="*/ 218230 w 635542"/>
              <a:gd name="connsiteY2" fmla="*/ 258635 h 635542"/>
              <a:gd name="connsiteX3" fmla="*/ 200371 w 635542"/>
              <a:gd name="connsiteY3" fmla="*/ 276831 h 635542"/>
              <a:gd name="connsiteX4" fmla="*/ 199405 w 635542"/>
              <a:gd name="connsiteY4" fmla="*/ 276831 h 635542"/>
              <a:gd name="connsiteX5" fmla="*/ 124107 w 635542"/>
              <a:gd name="connsiteY5" fmla="*/ 359722 h 635542"/>
              <a:gd name="connsiteX6" fmla="*/ 202301 w 635542"/>
              <a:gd name="connsiteY6" fmla="*/ 433516 h 635542"/>
              <a:gd name="connsiteX7" fmla="*/ 409373 w 635542"/>
              <a:gd name="connsiteY7" fmla="*/ 433516 h 635542"/>
              <a:gd name="connsiteX8" fmla="*/ 495291 w 635542"/>
              <a:gd name="connsiteY8" fmla="*/ 385500 h 635542"/>
              <a:gd name="connsiteX9" fmla="*/ 428198 w 635542"/>
              <a:gd name="connsiteY9" fmla="*/ 229825 h 635542"/>
              <a:gd name="connsiteX10" fmla="*/ 402133 w 635542"/>
              <a:gd name="connsiteY10" fmla="*/ 229825 h 635542"/>
              <a:gd name="connsiteX11" fmla="*/ 392479 w 635542"/>
              <a:gd name="connsiteY11" fmla="*/ 230836 h 635542"/>
              <a:gd name="connsiteX12" fmla="*/ 374620 w 635542"/>
              <a:gd name="connsiteY12" fmla="*/ 220727 h 635542"/>
              <a:gd name="connsiteX13" fmla="*/ 291115 w 635542"/>
              <a:gd name="connsiteY13" fmla="*/ 176754 h 635542"/>
              <a:gd name="connsiteX14" fmla="*/ 317771 w 635542"/>
              <a:gd name="connsiteY14" fmla="*/ 0 h 635542"/>
              <a:gd name="connsiteX15" fmla="*/ 635542 w 635542"/>
              <a:gd name="connsiteY15" fmla="*/ 317771 h 635542"/>
              <a:gd name="connsiteX16" fmla="*/ 317771 w 635542"/>
              <a:gd name="connsiteY16" fmla="*/ 635542 h 635542"/>
              <a:gd name="connsiteX17" fmla="*/ 0 w 635542"/>
              <a:gd name="connsiteY17" fmla="*/ 317771 h 635542"/>
              <a:gd name="connsiteX18" fmla="*/ 317771 w 635542"/>
              <a:gd name="connsiteY18" fmla="*/ 0 h 63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5542" h="635542">
                <a:moveTo>
                  <a:pt x="291115" y="176754"/>
                </a:moveTo>
                <a:cubicBezTo>
                  <a:pt x="253466" y="181303"/>
                  <a:pt x="218230" y="213146"/>
                  <a:pt x="218230" y="252064"/>
                </a:cubicBezTo>
                <a:lnTo>
                  <a:pt x="218230" y="258635"/>
                </a:lnTo>
                <a:cubicBezTo>
                  <a:pt x="218230" y="268744"/>
                  <a:pt x="210024" y="276831"/>
                  <a:pt x="200371" y="276831"/>
                </a:cubicBezTo>
                <a:lnTo>
                  <a:pt x="199405" y="276831"/>
                </a:lnTo>
                <a:cubicBezTo>
                  <a:pt x="156446" y="276831"/>
                  <a:pt x="121210" y="314738"/>
                  <a:pt x="124107" y="359722"/>
                </a:cubicBezTo>
                <a:cubicBezTo>
                  <a:pt x="127003" y="400157"/>
                  <a:pt x="161756" y="433516"/>
                  <a:pt x="202301" y="433516"/>
                </a:cubicBezTo>
                <a:lnTo>
                  <a:pt x="409373" y="433516"/>
                </a:lnTo>
                <a:cubicBezTo>
                  <a:pt x="443644" y="433516"/>
                  <a:pt x="476466" y="415320"/>
                  <a:pt x="495291" y="385500"/>
                </a:cubicBezTo>
                <a:cubicBezTo>
                  <a:pt x="532941" y="326869"/>
                  <a:pt x="495291" y="240945"/>
                  <a:pt x="428198" y="229825"/>
                </a:cubicBezTo>
                <a:cubicBezTo>
                  <a:pt x="419027" y="228814"/>
                  <a:pt x="411304" y="228814"/>
                  <a:pt x="402133" y="229825"/>
                </a:cubicBezTo>
                <a:lnTo>
                  <a:pt x="392479" y="230836"/>
                </a:lnTo>
                <a:cubicBezTo>
                  <a:pt x="385239" y="231847"/>
                  <a:pt x="377999" y="228309"/>
                  <a:pt x="374620" y="220727"/>
                </a:cubicBezTo>
                <a:cubicBezTo>
                  <a:pt x="359174" y="191412"/>
                  <a:pt x="327317" y="172205"/>
                  <a:pt x="291115" y="176754"/>
                </a:cubicBezTo>
                <a:close/>
                <a:moveTo>
                  <a:pt x="317771" y="0"/>
                </a:moveTo>
                <a:cubicBezTo>
                  <a:pt x="493271" y="0"/>
                  <a:pt x="635542" y="142271"/>
                  <a:pt x="635542" y="317771"/>
                </a:cubicBezTo>
                <a:cubicBezTo>
                  <a:pt x="635542" y="493271"/>
                  <a:pt x="493271" y="635542"/>
                  <a:pt x="317771" y="635542"/>
                </a:cubicBezTo>
                <a:cubicBezTo>
                  <a:pt x="142271" y="635542"/>
                  <a:pt x="0" y="493271"/>
                  <a:pt x="0" y="317771"/>
                </a:cubicBezTo>
                <a:cubicBezTo>
                  <a:pt x="0" y="142271"/>
                  <a:pt x="142271" y="0"/>
                  <a:pt x="317771" y="0"/>
                </a:cubicBez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US" sz="1600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7F385B69-9E91-8B8A-F521-B76C6BAEDD51}"/>
              </a:ext>
            </a:extLst>
          </p:cNvPr>
          <p:cNvSpPr/>
          <p:nvPr/>
        </p:nvSpPr>
        <p:spPr>
          <a:xfrm>
            <a:off x="8388233" y="4634880"/>
            <a:ext cx="328584" cy="328584"/>
          </a:xfrm>
          <a:custGeom>
            <a:avLst/>
            <a:gdLst>
              <a:gd name="connsiteX0" fmla="*/ 291115 w 635542"/>
              <a:gd name="connsiteY0" fmla="*/ 176754 h 635542"/>
              <a:gd name="connsiteX1" fmla="*/ 218230 w 635542"/>
              <a:gd name="connsiteY1" fmla="*/ 252064 h 635542"/>
              <a:gd name="connsiteX2" fmla="*/ 218230 w 635542"/>
              <a:gd name="connsiteY2" fmla="*/ 258635 h 635542"/>
              <a:gd name="connsiteX3" fmla="*/ 200371 w 635542"/>
              <a:gd name="connsiteY3" fmla="*/ 276831 h 635542"/>
              <a:gd name="connsiteX4" fmla="*/ 199405 w 635542"/>
              <a:gd name="connsiteY4" fmla="*/ 276831 h 635542"/>
              <a:gd name="connsiteX5" fmla="*/ 124107 w 635542"/>
              <a:gd name="connsiteY5" fmla="*/ 359722 h 635542"/>
              <a:gd name="connsiteX6" fmla="*/ 202301 w 635542"/>
              <a:gd name="connsiteY6" fmla="*/ 433516 h 635542"/>
              <a:gd name="connsiteX7" fmla="*/ 409373 w 635542"/>
              <a:gd name="connsiteY7" fmla="*/ 433516 h 635542"/>
              <a:gd name="connsiteX8" fmla="*/ 495291 w 635542"/>
              <a:gd name="connsiteY8" fmla="*/ 385500 h 635542"/>
              <a:gd name="connsiteX9" fmla="*/ 428198 w 635542"/>
              <a:gd name="connsiteY9" fmla="*/ 229825 h 635542"/>
              <a:gd name="connsiteX10" fmla="*/ 402133 w 635542"/>
              <a:gd name="connsiteY10" fmla="*/ 229825 h 635542"/>
              <a:gd name="connsiteX11" fmla="*/ 392479 w 635542"/>
              <a:gd name="connsiteY11" fmla="*/ 230836 h 635542"/>
              <a:gd name="connsiteX12" fmla="*/ 374620 w 635542"/>
              <a:gd name="connsiteY12" fmla="*/ 220727 h 635542"/>
              <a:gd name="connsiteX13" fmla="*/ 291115 w 635542"/>
              <a:gd name="connsiteY13" fmla="*/ 176754 h 635542"/>
              <a:gd name="connsiteX14" fmla="*/ 317771 w 635542"/>
              <a:gd name="connsiteY14" fmla="*/ 0 h 635542"/>
              <a:gd name="connsiteX15" fmla="*/ 635542 w 635542"/>
              <a:gd name="connsiteY15" fmla="*/ 317771 h 635542"/>
              <a:gd name="connsiteX16" fmla="*/ 317771 w 635542"/>
              <a:gd name="connsiteY16" fmla="*/ 635542 h 635542"/>
              <a:gd name="connsiteX17" fmla="*/ 0 w 635542"/>
              <a:gd name="connsiteY17" fmla="*/ 317771 h 635542"/>
              <a:gd name="connsiteX18" fmla="*/ 317771 w 635542"/>
              <a:gd name="connsiteY18" fmla="*/ 0 h 63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5542" h="635542">
                <a:moveTo>
                  <a:pt x="291115" y="176754"/>
                </a:moveTo>
                <a:cubicBezTo>
                  <a:pt x="253466" y="181303"/>
                  <a:pt x="218230" y="213146"/>
                  <a:pt x="218230" y="252064"/>
                </a:cubicBezTo>
                <a:lnTo>
                  <a:pt x="218230" y="258635"/>
                </a:lnTo>
                <a:cubicBezTo>
                  <a:pt x="218230" y="268744"/>
                  <a:pt x="210024" y="276831"/>
                  <a:pt x="200371" y="276831"/>
                </a:cubicBezTo>
                <a:lnTo>
                  <a:pt x="199405" y="276831"/>
                </a:lnTo>
                <a:cubicBezTo>
                  <a:pt x="156446" y="276831"/>
                  <a:pt x="121210" y="314738"/>
                  <a:pt x="124107" y="359722"/>
                </a:cubicBezTo>
                <a:cubicBezTo>
                  <a:pt x="127003" y="400157"/>
                  <a:pt x="161756" y="433516"/>
                  <a:pt x="202301" y="433516"/>
                </a:cubicBezTo>
                <a:lnTo>
                  <a:pt x="409373" y="433516"/>
                </a:lnTo>
                <a:cubicBezTo>
                  <a:pt x="443644" y="433516"/>
                  <a:pt x="476466" y="415320"/>
                  <a:pt x="495291" y="385500"/>
                </a:cubicBezTo>
                <a:cubicBezTo>
                  <a:pt x="532941" y="326869"/>
                  <a:pt x="495291" y="240945"/>
                  <a:pt x="428198" y="229825"/>
                </a:cubicBezTo>
                <a:cubicBezTo>
                  <a:pt x="419027" y="228814"/>
                  <a:pt x="411304" y="228814"/>
                  <a:pt x="402133" y="229825"/>
                </a:cubicBezTo>
                <a:lnTo>
                  <a:pt x="392479" y="230836"/>
                </a:lnTo>
                <a:cubicBezTo>
                  <a:pt x="385239" y="231847"/>
                  <a:pt x="377999" y="228309"/>
                  <a:pt x="374620" y="220727"/>
                </a:cubicBezTo>
                <a:cubicBezTo>
                  <a:pt x="359174" y="191412"/>
                  <a:pt x="327317" y="172205"/>
                  <a:pt x="291115" y="176754"/>
                </a:cubicBezTo>
                <a:close/>
                <a:moveTo>
                  <a:pt x="317771" y="0"/>
                </a:moveTo>
                <a:cubicBezTo>
                  <a:pt x="493271" y="0"/>
                  <a:pt x="635542" y="142271"/>
                  <a:pt x="635542" y="317771"/>
                </a:cubicBezTo>
                <a:cubicBezTo>
                  <a:pt x="635542" y="493271"/>
                  <a:pt x="493271" y="635542"/>
                  <a:pt x="317771" y="635542"/>
                </a:cubicBezTo>
                <a:cubicBezTo>
                  <a:pt x="142271" y="635542"/>
                  <a:pt x="0" y="493271"/>
                  <a:pt x="0" y="317771"/>
                </a:cubicBezTo>
                <a:cubicBezTo>
                  <a:pt x="0" y="142271"/>
                  <a:pt x="142271" y="0"/>
                  <a:pt x="317771" y="0"/>
                </a:cubicBez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US" sz="1600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18" name="Freeform: Shape 32">
            <a:extLst>
              <a:ext uri="{FF2B5EF4-FFF2-40B4-BE49-F238E27FC236}">
                <a16:creationId xmlns:a16="http://schemas.microsoft.com/office/drawing/2014/main" id="{9A340CD7-1D05-A8D8-8D24-0B21699DED81}"/>
              </a:ext>
            </a:extLst>
          </p:cNvPr>
          <p:cNvSpPr/>
          <p:nvPr/>
        </p:nvSpPr>
        <p:spPr>
          <a:xfrm>
            <a:off x="11234768" y="4315417"/>
            <a:ext cx="328584" cy="328584"/>
          </a:xfrm>
          <a:custGeom>
            <a:avLst/>
            <a:gdLst>
              <a:gd name="connsiteX0" fmla="*/ 291115 w 635542"/>
              <a:gd name="connsiteY0" fmla="*/ 176754 h 635542"/>
              <a:gd name="connsiteX1" fmla="*/ 218230 w 635542"/>
              <a:gd name="connsiteY1" fmla="*/ 252064 h 635542"/>
              <a:gd name="connsiteX2" fmla="*/ 218230 w 635542"/>
              <a:gd name="connsiteY2" fmla="*/ 258635 h 635542"/>
              <a:gd name="connsiteX3" fmla="*/ 200371 w 635542"/>
              <a:gd name="connsiteY3" fmla="*/ 276831 h 635542"/>
              <a:gd name="connsiteX4" fmla="*/ 199405 w 635542"/>
              <a:gd name="connsiteY4" fmla="*/ 276831 h 635542"/>
              <a:gd name="connsiteX5" fmla="*/ 124107 w 635542"/>
              <a:gd name="connsiteY5" fmla="*/ 359722 h 635542"/>
              <a:gd name="connsiteX6" fmla="*/ 202301 w 635542"/>
              <a:gd name="connsiteY6" fmla="*/ 433516 h 635542"/>
              <a:gd name="connsiteX7" fmla="*/ 409373 w 635542"/>
              <a:gd name="connsiteY7" fmla="*/ 433516 h 635542"/>
              <a:gd name="connsiteX8" fmla="*/ 495291 w 635542"/>
              <a:gd name="connsiteY8" fmla="*/ 385500 h 635542"/>
              <a:gd name="connsiteX9" fmla="*/ 428198 w 635542"/>
              <a:gd name="connsiteY9" fmla="*/ 229825 h 635542"/>
              <a:gd name="connsiteX10" fmla="*/ 402133 w 635542"/>
              <a:gd name="connsiteY10" fmla="*/ 229825 h 635542"/>
              <a:gd name="connsiteX11" fmla="*/ 392479 w 635542"/>
              <a:gd name="connsiteY11" fmla="*/ 230836 h 635542"/>
              <a:gd name="connsiteX12" fmla="*/ 374620 w 635542"/>
              <a:gd name="connsiteY12" fmla="*/ 220727 h 635542"/>
              <a:gd name="connsiteX13" fmla="*/ 291115 w 635542"/>
              <a:gd name="connsiteY13" fmla="*/ 176754 h 635542"/>
              <a:gd name="connsiteX14" fmla="*/ 317771 w 635542"/>
              <a:gd name="connsiteY14" fmla="*/ 0 h 635542"/>
              <a:gd name="connsiteX15" fmla="*/ 635542 w 635542"/>
              <a:gd name="connsiteY15" fmla="*/ 317771 h 635542"/>
              <a:gd name="connsiteX16" fmla="*/ 317771 w 635542"/>
              <a:gd name="connsiteY16" fmla="*/ 635542 h 635542"/>
              <a:gd name="connsiteX17" fmla="*/ 0 w 635542"/>
              <a:gd name="connsiteY17" fmla="*/ 317771 h 635542"/>
              <a:gd name="connsiteX18" fmla="*/ 317771 w 635542"/>
              <a:gd name="connsiteY18" fmla="*/ 0 h 63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5542" h="635542">
                <a:moveTo>
                  <a:pt x="291115" y="176754"/>
                </a:moveTo>
                <a:cubicBezTo>
                  <a:pt x="253466" y="181303"/>
                  <a:pt x="218230" y="213146"/>
                  <a:pt x="218230" y="252064"/>
                </a:cubicBezTo>
                <a:lnTo>
                  <a:pt x="218230" y="258635"/>
                </a:lnTo>
                <a:cubicBezTo>
                  <a:pt x="218230" y="268744"/>
                  <a:pt x="210024" y="276831"/>
                  <a:pt x="200371" y="276831"/>
                </a:cubicBezTo>
                <a:lnTo>
                  <a:pt x="199405" y="276831"/>
                </a:lnTo>
                <a:cubicBezTo>
                  <a:pt x="156446" y="276831"/>
                  <a:pt x="121210" y="314738"/>
                  <a:pt x="124107" y="359722"/>
                </a:cubicBezTo>
                <a:cubicBezTo>
                  <a:pt x="127003" y="400157"/>
                  <a:pt x="161756" y="433516"/>
                  <a:pt x="202301" y="433516"/>
                </a:cubicBezTo>
                <a:lnTo>
                  <a:pt x="409373" y="433516"/>
                </a:lnTo>
                <a:cubicBezTo>
                  <a:pt x="443644" y="433516"/>
                  <a:pt x="476466" y="415320"/>
                  <a:pt x="495291" y="385500"/>
                </a:cubicBezTo>
                <a:cubicBezTo>
                  <a:pt x="532941" y="326869"/>
                  <a:pt x="495291" y="240945"/>
                  <a:pt x="428198" y="229825"/>
                </a:cubicBezTo>
                <a:cubicBezTo>
                  <a:pt x="419027" y="228814"/>
                  <a:pt x="411304" y="228814"/>
                  <a:pt x="402133" y="229825"/>
                </a:cubicBezTo>
                <a:lnTo>
                  <a:pt x="392479" y="230836"/>
                </a:lnTo>
                <a:cubicBezTo>
                  <a:pt x="385239" y="231847"/>
                  <a:pt x="377999" y="228309"/>
                  <a:pt x="374620" y="220727"/>
                </a:cubicBezTo>
                <a:cubicBezTo>
                  <a:pt x="359174" y="191412"/>
                  <a:pt x="327317" y="172205"/>
                  <a:pt x="291115" y="176754"/>
                </a:cubicBezTo>
                <a:close/>
                <a:moveTo>
                  <a:pt x="317771" y="0"/>
                </a:moveTo>
                <a:cubicBezTo>
                  <a:pt x="493271" y="0"/>
                  <a:pt x="635542" y="142271"/>
                  <a:pt x="635542" y="317771"/>
                </a:cubicBezTo>
                <a:cubicBezTo>
                  <a:pt x="635542" y="493271"/>
                  <a:pt x="493271" y="635542"/>
                  <a:pt x="317771" y="635542"/>
                </a:cubicBezTo>
                <a:cubicBezTo>
                  <a:pt x="142271" y="635542"/>
                  <a:pt x="0" y="493271"/>
                  <a:pt x="0" y="317771"/>
                </a:cubicBezTo>
                <a:cubicBezTo>
                  <a:pt x="0" y="142271"/>
                  <a:pt x="142271" y="0"/>
                  <a:pt x="317771" y="0"/>
                </a:cubicBez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US" sz="1600">
              <a:solidFill>
                <a:srgbClr val="FFFFFF"/>
              </a:solidFill>
              <a:latin typeface="Nokia Pure Text Ligh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8E2CD44-4608-F5B2-7183-E644F6300C45}"/>
              </a:ext>
            </a:extLst>
          </p:cNvPr>
          <p:cNvCxnSpPr>
            <a:cxnSpLocks/>
          </p:cNvCxnSpPr>
          <p:nvPr/>
        </p:nvCxnSpPr>
        <p:spPr>
          <a:xfrm>
            <a:off x="6981269" y="2541250"/>
            <a:ext cx="2473985" cy="437076"/>
          </a:xfrm>
          <a:prstGeom prst="line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Freeform: Shape 72">
            <a:extLst>
              <a:ext uri="{FF2B5EF4-FFF2-40B4-BE49-F238E27FC236}">
                <a16:creationId xmlns:a16="http://schemas.microsoft.com/office/drawing/2014/main" id="{25B2336A-0877-CBB1-56CD-ED783710230F}"/>
              </a:ext>
            </a:extLst>
          </p:cNvPr>
          <p:cNvSpPr/>
          <p:nvPr/>
        </p:nvSpPr>
        <p:spPr>
          <a:xfrm>
            <a:off x="9440785" y="2662383"/>
            <a:ext cx="799099" cy="799099"/>
          </a:xfrm>
          <a:custGeom>
            <a:avLst/>
            <a:gdLst>
              <a:gd name="connsiteX0" fmla="*/ 291115 w 635542"/>
              <a:gd name="connsiteY0" fmla="*/ 176754 h 635542"/>
              <a:gd name="connsiteX1" fmla="*/ 218230 w 635542"/>
              <a:gd name="connsiteY1" fmla="*/ 252064 h 635542"/>
              <a:gd name="connsiteX2" fmla="*/ 218230 w 635542"/>
              <a:gd name="connsiteY2" fmla="*/ 258635 h 635542"/>
              <a:gd name="connsiteX3" fmla="*/ 200371 w 635542"/>
              <a:gd name="connsiteY3" fmla="*/ 276831 h 635542"/>
              <a:gd name="connsiteX4" fmla="*/ 199405 w 635542"/>
              <a:gd name="connsiteY4" fmla="*/ 276831 h 635542"/>
              <a:gd name="connsiteX5" fmla="*/ 124107 w 635542"/>
              <a:gd name="connsiteY5" fmla="*/ 359722 h 635542"/>
              <a:gd name="connsiteX6" fmla="*/ 202301 w 635542"/>
              <a:gd name="connsiteY6" fmla="*/ 433516 h 635542"/>
              <a:gd name="connsiteX7" fmla="*/ 409373 w 635542"/>
              <a:gd name="connsiteY7" fmla="*/ 433516 h 635542"/>
              <a:gd name="connsiteX8" fmla="*/ 495291 w 635542"/>
              <a:gd name="connsiteY8" fmla="*/ 385500 h 635542"/>
              <a:gd name="connsiteX9" fmla="*/ 428198 w 635542"/>
              <a:gd name="connsiteY9" fmla="*/ 229825 h 635542"/>
              <a:gd name="connsiteX10" fmla="*/ 402133 w 635542"/>
              <a:gd name="connsiteY10" fmla="*/ 229825 h 635542"/>
              <a:gd name="connsiteX11" fmla="*/ 392479 w 635542"/>
              <a:gd name="connsiteY11" fmla="*/ 230836 h 635542"/>
              <a:gd name="connsiteX12" fmla="*/ 374620 w 635542"/>
              <a:gd name="connsiteY12" fmla="*/ 220727 h 635542"/>
              <a:gd name="connsiteX13" fmla="*/ 291115 w 635542"/>
              <a:gd name="connsiteY13" fmla="*/ 176754 h 635542"/>
              <a:gd name="connsiteX14" fmla="*/ 317771 w 635542"/>
              <a:gd name="connsiteY14" fmla="*/ 0 h 635542"/>
              <a:gd name="connsiteX15" fmla="*/ 635542 w 635542"/>
              <a:gd name="connsiteY15" fmla="*/ 317771 h 635542"/>
              <a:gd name="connsiteX16" fmla="*/ 317771 w 635542"/>
              <a:gd name="connsiteY16" fmla="*/ 635542 h 635542"/>
              <a:gd name="connsiteX17" fmla="*/ 0 w 635542"/>
              <a:gd name="connsiteY17" fmla="*/ 317771 h 635542"/>
              <a:gd name="connsiteX18" fmla="*/ 317771 w 635542"/>
              <a:gd name="connsiteY18" fmla="*/ 0 h 63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5542" h="635542">
                <a:moveTo>
                  <a:pt x="291115" y="176754"/>
                </a:moveTo>
                <a:cubicBezTo>
                  <a:pt x="253466" y="181303"/>
                  <a:pt x="218230" y="213146"/>
                  <a:pt x="218230" y="252064"/>
                </a:cubicBezTo>
                <a:lnTo>
                  <a:pt x="218230" y="258635"/>
                </a:lnTo>
                <a:cubicBezTo>
                  <a:pt x="218230" y="268744"/>
                  <a:pt x="210024" y="276831"/>
                  <a:pt x="200371" y="276831"/>
                </a:cubicBezTo>
                <a:lnTo>
                  <a:pt x="199405" y="276831"/>
                </a:lnTo>
                <a:cubicBezTo>
                  <a:pt x="156446" y="276831"/>
                  <a:pt x="121210" y="314738"/>
                  <a:pt x="124107" y="359722"/>
                </a:cubicBezTo>
                <a:cubicBezTo>
                  <a:pt x="127003" y="400157"/>
                  <a:pt x="161756" y="433516"/>
                  <a:pt x="202301" y="433516"/>
                </a:cubicBezTo>
                <a:lnTo>
                  <a:pt x="409373" y="433516"/>
                </a:lnTo>
                <a:cubicBezTo>
                  <a:pt x="443644" y="433516"/>
                  <a:pt x="476466" y="415320"/>
                  <a:pt x="495291" y="385500"/>
                </a:cubicBezTo>
                <a:cubicBezTo>
                  <a:pt x="532941" y="326869"/>
                  <a:pt x="495291" y="240945"/>
                  <a:pt x="428198" y="229825"/>
                </a:cubicBezTo>
                <a:cubicBezTo>
                  <a:pt x="419027" y="228814"/>
                  <a:pt x="411304" y="228814"/>
                  <a:pt x="402133" y="229825"/>
                </a:cubicBezTo>
                <a:lnTo>
                  <a:pt x="392479" y="230836"/>
                </a:lnTo>
                <a:cubicBezTo>
                  <a:pt x="385239" y="231847"/>
                  <a:pt x="377999" y="228309"/>
                  <a:pt x="374620" y="220727"/>
                </a:cubicBezTo>
                <a:cubicBezTo>
                  <a:pt x="359174" y="191412"/>
                  <a:pt x="327317" y="172205"/>
                  <a:pt x="291115" y="176754"/>
                </a:cubicBezTo>
                <a:close/>
                <a:moveTo>
                  <a:pt x="317771" y="0"/>
                </a:moveTo>
                <a:cubicBezTo>
                  <a:pt x="493271" y="0"/>
                  <a:pt x="635542" y="142271"/>
                  <a:pt x="635542" y="317771"/>
                </a:cubicBezTo>
                <a:cubicBezTo>
                  <a:pt x="635542" y="493271"/>
                  <a:pt x="493271" y="635542"/>
                  <a:pt x="317771" y="635542"/>
                </a:cubicBezTo>
                <a:cubicBezTo>
                  <a:pt x="142271" y="635542"/>
                  <a:pt x="0" y="493271"/>
                  <a:pt x="0" y="317771"/>
                </a:cubicBezTo>
                <a:cubicBezTo>
                  <a:pt x="0" y="142271"/>
                  <a:pt x="142271" y="0"/>
                  <a:pt x="317771" y="0"/>
                </a:cubicBez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US" sz="1600">
              <a:solidFill>
                <a:srgbClr val="FFFFFF"/>
              </a:solidFill>
              <a:latin typeface="Nokia Pure Text Light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34B402-FDBF-25B0-CF58-A403EAB2A810}"/>
              </a:ext>
            </a:extLst>
          </p:cNvPr>
          <p:cNvCxnSpPr>
            <a:cxnSpLocks/>
          </p:cNvCxnSpPr>
          <p:nvPr/>
        </p:nvCxnSpPr>
        <p:spPr>
          <a:xfrm flipV="1">
            <a:off x="5594651" y="3010799"/>
            <a:ext cx="331308" cy="614893"/>
          </a:xfrm>
          <a:prstGeom prst="line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11A4EDB-651D-897E-D24E-0E8A23956F3A}"/>
              </a:ext>
            </a:extLst>
          </p:cNvPr>
          <p:cNvCxnSpPr>
            <a:cxnSpLocks/>
          </p:cNvCxnSpPr>
          <p:nvPr/>
        </p:nvCxnSpPr>
        <p:spPr>
          <a:xfrm flipH="1" flipV="1">
            <a:off x="6843458" y="2784138"/>
            <a:ext cx="887495" cy="557508"/>
          </a:xfrm>
          <a:prstGeom prst="line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8D2AB53-522E-C9F7-1E44-66507AC0B3CD}"/>
              </a:ext>
            </a:extLst>
          </p:cNvPr>
          <p:cNvCxnSpPr>
            <a:cxnSpLocks/>
          </p:cNvCxnSpPr>
          <p:nvPr/>
        </p:nvCxnSpPr>
        <p:spPr>
          <a:xfrm flipH="1" flipV="1">
            <a:off x="8348949" y="3686447"/>
            <a:ext cx="1286735" cy="577368"/>
          </a:xfrm>
          <a:prstGeom prst="line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0D0C179-41CA-53E9-9741-B6936659D8D0}"/>
              </a:ext>
            </a:extLst>
          </p:cNvPr>
          <p:cNvCxnSpPr>
            <a:cxnSpLocks/>
          </p:cNvCxnSpPr>
          <p:nvPr/>
        </p:nvCxnSpPr>
        <p:spPr>
          <a:xfrm flipH="1" flipV="1">
            <a:off x="8164961" y="3844405"/>
            <a:ext cx="313408" cy="799099"/>
          </a:xfrm>
          <a:prstGeom prst="line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B007B3-1700-EC19-A637-F2363961ADFB}"/>
              </a:ext>
            </a:extLst>
          </p:cNvPr>
          <p:cNvCxnSpPr>
            <a:cxnSpLocks/>
            <a:stCxn id="16" idx="14"/>
            <a:endCxn id="20" idx="16"/>
          </p:cNvCxnSpPr>
          <p:nvPr/>
        </p:nvCxnSpPr>
        <p:spPr>
          <a:xfrm flipH="1" flipV="1">
            <a:off x="9840335" y="3461482"/>
            <a:ext cx="17559" cy="662473"/>
          </a:xfrm>
          <a:prstGeom prst="line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1F110CD-145C-0057-B171-B2B20F92ABDC}"/>
              </a:ext>
            </a:extLst>
          </p:cNvPr>
          <p:cNvCxnSpPr>
            <a:cxnSpLocks/>
          </p:cNvCxnSpPr>
          <p:nvPr/>
        </p:nvCxnSpPr>
        <p:spPr>
          <a:xfrm flipH="1" flipV="1">
            <a:off x="10153942" y="3318246"/>
            <a:ext cx="1147473" cy="1012413"/>
          </a:xfrm>
          <a:prstGeom prst="line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9B39212-697A-1BF9-463B-5EBE209D3312}"/>
              </a:ext>
            </a:extLst>
          </p:cNvPr>
          <p:cNvCxnSpPr>
            <a:cxnSpLocks/>
          </p:cNvCxnSpPr>
          <p:nvPr/>
        </p:nvCxnSpPr>
        <p:spPr>
          <a:xfrm flipV="1">
            <a:off x="5185651" y="4381599"/>
            <a:ext cx="138443" cy="489544"/>
          </a:xfrm>
          <a:prstGeom prst="line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Text Box 112">
            <a:extLst>
              <a:ext uri="{FF2B5EF4-FFF2-40B4-BE49-F238E27FC236}">
                <a16:creationId xmlns:a16="http://schemas.microsoft.com/office/drawing/2014/main" id="{58824335-A67F-CF32-724F-120AE0C6D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039" y="1656011"/>
            <a:ext cx="487653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8000" tIns="0" rIns="48000" bIns="0">
            <a:spAutoFit/>
          </a:bodyPr>
          <a:lstStyle/>
          <a:p>
            <a:pPr defTabSz="914241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The network provides the dynamic connectivity while meeting the requirements for performance, security and cost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A73ACAC-3C4F-F47E-44A8-7C01526D4D3C}"/>
              </a:ext>
            </a:extLst>
          </p:cNvPr>
          <p:cNvGrpSpPr/>
          <p:nvPr/>
        </p:nvGrpSpPr>
        <p:grpSpPr>
          <a:xfrm>
            <a:off x="4834032" y="2544497"/>
            <a:ext cx="353088" cy="314308"/>
            <a:chOff x="7257352" y="514383"/>
            <a:chExt cx="492863" cy="438731"/>
          </a:xfrm>
          <a:solidFill>
            <a:schemeClr val="accent1"/>
          </a:solidFill>
        </p:grpSpPr>
        <p:sp>
          <p:nvSpPr>
            <p:cNvPr id="30" name="Freeform: Shape 15">
              <a:extLst>
                <a:ext uri="{FF2B5EF4-FFF2-40B4-BE49-F238E27FC236}">
                  <a16:creationId xmlns:a16="http://schemas.microsoft.com/office/drawing/2014/main" id="{D6552FBE-F176-F99D-3892-3A529D262C00}"/>
                </a:ext>
              </a:extLst>
            </p:cNvPr>
            <p:cNvSpPr/>
            <p:nvPr/>
          </p:nvSpPr>
          <p:spPr>
            <a:xfrm>
              <a:off x="7257352" y="514383"/>
              <a:ext cx="492863" cy="438731"/>
            </a:xfrm>
            <a:custGeom>
              <a:avLst/>
              <a:gdLst>
                <a:gd name="connsiteX0" fmla="*/ 207793 w 492863"/>
                <a:gd name="connsiteY0" fmla="*/ 22352 h 438731"/>
                <a:gd name="connsiteX1" fmla="*/ 6051 w 492863"/>
                <a:gd name="connsiteY1" fmla="*/ 371770 h 438731"/>
                <a:gd name="connsiteX2" fmla="*/ 44738 w 492863"/>
                <a:gd name="connsiteY2" fmla="*/ 438731 h 438731"/>
                <a:gd name="connsiteX3" fmla="*/ 448126 w 492863"/>
                <a:gd name="connsiteY3" fmla="*/ 438731 h 438731"/>
                <a:gd name="connsiteX4" fmla="*/ 486812 w 492863"/>
                <a:gd name="connsiteY4" fmla="*/ 371770 h 438731"/>
                <a:gd name="connsiteX5" fmla="*/ 285166 w 492863"/>
                <a:gd name="connsiteY5" fmla="*/ 22352 h 438731"/>
                <a:gd name="connsiteX6" fmla="*/ 207793 w 492863"/>
                <a:gd name="connsiteY6" fmla="*/ 22352 h 43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863" h="438731">
                  <a:moveTo>
                    <a:pt x="207793" y="22352"/>
                  </a:moveTo>
                  <a:lnTo>
                    <a:pt x="6051" y="371770"/>
                  </a:lnTo>
                  <a:cubicBezTo>
                    <a:pt x="-11142" y="401573"/>
                    <a:pt x="10350" y="438731"/>
                    <a:pt x="44738" y="438731"/>
                  </a:cubicBezTo>
                  <a:lnTo>
                    <a:pt x="448126" y="438731"/>
                  </a:lnTo>
                  <a:cubicBezTo>
                    <a:pt x="482514" y="438731"/>
                    <a:pt x="504006" y="401573"/>
                    <a:pt x="486812" y="371770"/>
                  </a:cubicBezTo>
                  <a:lnTo>
                    <a:pt x="285166" y="22352"/>
                  </a:lnTo>
                  <a:cubicBezTo>
                    <a:pt x="267972" y="-7451"/>
                    <a:pt x="224987" y="-7451"/>
                    <a:pt x="207793" y="2235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E7ABDA53-2AAE-F7ED-1FB6-AC57E5F054D8}"/>
                </a:ext>
              </a:extLst>
            </p:cNvPr>
            <p:cNvSpPr/>
            <p:nvPr/>
          </p:nvSpPr>
          <p:spPr>
            <a:xfrm>
              <a:off x="7503831" y="619361"/>
              <a:ext cx="9552" cy="159425"/>
            </a:xfrm>
            <a:custGeom>
              <a:avLst/>
              <a:gdLst>
                <a:gd name="connsiteX0" fmla="*/ 0 w 9552"/>
                <a:gd name="connsiteY0" fmla="*/ 0 h 159425"/>
                <a:gd name="connsiteX1" fmla="*/ 0 w 9552"/>
                <a:gd name="connsiteY1" fmla="*/ 159426 h 15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52" h="159425">
                  <a:moveTo>
                    <a:pt x="0" y="0"/>
                  </a:moveTo>
                  <a:lnTo>
                    <a:pt x="0" y="159426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id="{12B63097-3BA7-5578-26AE-17CDF6234A3C}"/>
                </a:ext>
              </a:extLst>
            </p:cNvPr>
            <p:cNvSpPr/>
            <p:nvPr/>
          </p:nvSpPr>
          <p:spPr>
            <a:xfrm>
              <a:off x="7493706" y="854917"/>
              <a:ext cx="20250" cy="20250"/>
            </a:xfrm>
            <a:custGeom>
              <a:avLst/>
              <a:gdLst>
                <a:gd name="connsiteX0" fmla="*/ 20251 w 20250"/>
                <a:gd name="connsiteY0" fmla="*/ 10125 h 20250"/>
                <a:gd name="connsiteX1" fmla="*/ 10125 w 20250"/>
                <a:gd name="connsiteY1" fmla="*/ 20251 h 20250"/>
                <a:gd name="connsiteX2" fmla="*/ 0 w 20250"/>
                <a:gd name="connsiteY2" fmla="*/ 10125 h 20250"/>
                <a:gd name="connsiteX3" fmla="*/ 10125 w 20250"/>
                <a:gd name="connsiteY3" fmla="*/ 0 h 20250"/>
                <a:gd name="connsiteX4" fmla="*/ 20251 w 20250"/>
                <a:gd name="connsiteY4" fmla="*/ 10125 h 2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20250">
                  <a:moveTo>
                    <a:pt x="20251" y="10125"/>
                  </a:moveTo>
                  <a:cubicBezTo>
                    <a:pt x="20251" y="15717"/>
                    <a:pt x="15717" y="20251"/>
                    <a:pt x="10125" y="20251"/>
                  </a:cubicBezTo>
                  <a:cubicBezTo>
                    <a:pt x="4533" y="20251"/>
                    <a:pt x="0" y="15717"/>
                    <a:pt x="0" y="10125"/>
                  </a:cubicBezTo>
                  <a:cubicBezTo>
                    <a:pt x="0" y="4533"/>
                    <a:pt x="4533" y="0"/>
                    <a:pt x="10125" y="0"/>
                  </a:cubicBezTo>
                  <a:cubicBezTo>
                    <a:pt x="15717" y="0"/>
                    <a:pt x="20251" y="4533"/>
                    <a:pt x="20251" y="1012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33" name="Freeform: Shape 20">
              <a:extLst>
                <a:ext uri="{FF2B5EF4-FFF2-40B4-BE49-F238E27FC236}">
                  <a16:creationId xmlns:a16="http://schemas.microsoft.com/office/drawing/2014/main" id="{463391FC-FC67-DB5E-5A5D-B6D4826797FE}"/>
                </a:ext>
              </a:extLst>
            </p:cNvPr>
            <p:cNvSpPr/>
            <p:nvPr/>
          </p:nvSpPr>
          <p:spPr>
            <a:xfrm>
              <a:off x="7499533" y="860744"/>
              <a:ext cx="8596" cy="8596"/>
            </a:xfrm>
            <a:custGeom>
              <a:avLst/>
              <a:gdLst>
                <a:gd name="connsiteX0" fmla="*/ 8597 w 8596"/>
                <a:gd name="connsiteY0" fmla="*/ 4298 h 8596"/>
                <a:gd name="connsiteX1" fmla="*/ 4298 w 8596"/>
                <a:gd name="connsiteY1" fmla="*/ 8597 h 8596"/>
                <a:gd name="connsiteX2" fmla="*/ 0 w 8596"/>
                <a:gd name="connsiteY2" fmla="*/ 4298 h 8596"/>
                <a:gd name="connsiteX3" fmla="*/ 4298 w 8596"/>
                <a:gd name="connsiteY3" fmla="*/ 0 h 8596"/>
                <a:gd name="connsiteX4" fmla="*/ 8597 w 8596"/>
                <a:gd name="connsiteY4" fmla="*/ 4298 h 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96" h="8596">
                  <a:moveTo>
                    <a:pt x="8597" y="4298"/>
                  </a:moveTo>
                  <a:cubicBezTo>
                    <a:pt x="8597" y="6672"/>
                    <a:pt x="6672" y="8597"/>
                    <a:pt x="4298" y="8597"/>
                  </a:cubicBezTo>
                  <a:cubicBezTo>
                    <a:pt x="1924" y="8597"/>
                    <a:pt x="0" y="6672"/>
                    <a:pt x="0" y="4298"/>
                  </a:cubicBezTo>
                  <a:cubicBezTo>
                    <a:pt x="0" y="1924"/>
                    <a:pt x="1924" y="0"/>
                    <a:pt x="4298" y="0"/>
                  </a:cubicBezTo>
                  <a:cubicBezTo>
                    <a:pt x="6672" y="0"/>
                    <a:pt x="8597" y="1924"/>
                    <a:pt x="8597" y="429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E12DE77-7EB5-BAFA-AFA9-729E59A72217}"/>
              </a:ext>
            </a:extLst>
          </p:cNvPr>
          <p:cNvGrpSpPr/>
          <p:nvPr/>
        </p:nvGrpSpPr>
        <p:grpSpPr>
          <a:xfrm>
            <a:off x="5577235" y="3159059"/>
            <a:ext cx="353088" cy="314308"/>
            <a:chOff x="7257352" y="514383"/>
            <a:chExt cx="492863" cy="438731"/>
          </a:xfrm>
          <a:solidFill>
            <a:schemeClr val="accent1"/>
          </a:solidFill>
        </p:grpSpPr>
        <p:sp>
          <p:nvSpPr>
            <p:cNvPr id="35" name="Freeform: Shape 23">
              <a:extLst>
                <a:ext uri="{FF2B5EF4-FFF2-40B4-BE49-F238E27FC236}">
                  <a16:creationId xmlns:a16="http://schemas.microsoft.com/office/drawing/2014/main" id="{EE6F80EE-B4D6-9733-CF3E-B4A99A669D1E}"/>
                </a:ext>
              </a:extLst>
            </p:cNvPr>
            <p:cNvSpPr/>
            <p:nvPr/>
          </p:nvSpPr>
          <p:spPr>
            <a:xfrm>
              <a:off x="7257352" y="514383"/>
              <a:ext cx="492863" cy="438731"/>
            </a:xfrm>
            <a:custGeom>
              <a:avLst/>
              <a:gdLst>
                <a:gd name="connsiteX0" fmla="*/ 207793 w 492863"/>
                <a:gd name="connsiteY0" fmla="*/ 22352 h 438731"/>
                <a:gd name="connsiteX1" fmla="*/ 6051 w 492863"/>
                <a:gd name="connsiteY1" fmla="*/ 371770 h 438731"/>
                <a:gd name="connsiteX2" fmla="*/ 44738 w 492863"/>
                <a:gd name="connsiteY2" fmla="*/ 438731 h 438731"/>
                <a:gd name="connsiteX3" fmla="*/ 448126 w 492863"/>
                <a:gd name="connsiteY3" fmla="*/ 438731 h 438731"/>
                <a:gd name="connsiteX4" fmla="*/ 486812 w 492863"/>
                <a:gd name="connsiteY4" fmla="*/ 371770 h 438731"/>
                <a:gd name="connsiteX5" fmla="*/ 285166 w 492863"/>
                <a:gd name="connsiteY5" fmla="*/ 22352 h 438731"/>
                <a:gd name="connsiteX6" fmla="*/ 207793 w 492863"/>
                <a:gd name="connsiteY6" fmla="*/ 22352 h 43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863" h="438731">
                  <a:moveTo>
                    <a:pt x="207793" y="22352"/>
                  </a:moveTo>
                  <a:lnTo>
                    <a:pt x="6051" y="371770"/>
                  </a:lnTo>
                  <a:cubicBezTo>
                    <a:pt x="-11142" y="401573"/>
                    <a:pt x="10350" y="438731"/>
                    <a:pt x="44738" y="438731"/>
                  </a:cubicBezTo>
                  <a:lnTo>
                    <a:pt x="448126" y="438731"/>
                  </a:lnTo>
                  <a:cubicBezTo>
                    <a:pt x="482514" y="438731"/>
                    <a:pt x="504006" y="401573"/>
                    <a:pt x="486812" y="371770"/>
                  </a:cubicBezTo>
                  <a:lnTo>
                    <a:pt x="285166" y="22352"/>
                  </a:lnTo>
                  <a:cubicBezTo>
                    <a:pt x="267972" y="-7451"/>
                    <a:pt x="224987" y="-7451"/>
                    <a:pt x="207793" y="2235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36" name="Freeform: Shape 24">
              <a:extLst>
                <a:ext uri="{FF2B5EF4-FFF2-40B4-BE49-F238E27FC236}">
                  <a16:creationId xmlns:a16="http://schemas.microsoft.com/office/drawing/2014/main" id="{56992AE3-841B-7613-810B-3E2D37297A7A}"/>
                </a:ext>
              </a:extLst>
            </p:cNvPr>
            <p:cNvSpPr/>
            <p:nvPr/>
          </p:nvSpPr>
          <p:spPr>
            <a:xfrm>
              <a:off x="7503831" y="619361"/>
              <a:ext cx="9552" cy="159425"/>
            </a:xfrm>
            <a:custGeom>
              <a:avLst/>
              <a:gdLst>
                <a:gd name="connsiteX0" fmla="*/ 0 w 9552"/>
                <a:gd name="connsiteY0" fmla="*/ 0 h 159425"/>
                <a:gd name="connsiteX1" fmla="*/ 0 w 9552"/>
                <a:gd name="connsiteY1" fmla="*/ 159426 h 15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52" h="159425">
                  <a:moveTo>
                    <a:pt x="0" y="0"/>
                  </a:moveTo>
                  <a:lnTo>
                    <a:pt x="0" y="159426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37" name="Freeform: Shape 25">
              <a:extLst>
                <a:ext uri="{FF2B5EF4-FFF2-40B4-BE49-F238E27FC236}">
                  <a16:creationId xmlns:a16="http://schemas.microsoft.com/office/drawing/2014/main" id="{9A77592E-ECBE-77AD-F200-638AC6573DFD}"/>
                </a:ext>
              </a:extLst>
            </p:cNvPr>
            <p:cNvSpPr/>
            <p:nvPr/>
          </p:nvSpPr>
          <p:spPr>
            <a:xfrm>
              <a:off x="7493706" y="854917"/>
              <a:ext cx="20250" cy="20250"/>
            </a:xfrm>
            <a:custGeom>
              <a:avLst/>
              <a:gdLst>
                <a:gd name="connsiteX0" fmla="*/ 20251 w 20250"/>
                <a:gd name="connsiteY0" fmla="*/ 10125 h 20250"/>
                <a:gd name="connsiteX1" fmla="*/ 10125 w 20250"/>
                <a:gd name="connsiteY1" fmla="*/ 20251 h 20250"/>
                <a:gd name="connsiteX2" fmla="*/ 0 w 20250"/>
                <a:gd name="connsiteY2" fmla="*/ 10125 h 20250"/>
                <a:gd name="connsiteX3" fmla="*/ 10125 w 20250"/>
                <a:gd name="connsiteY3" fmla="*/ 0 h 20250"/>
                <a:gd name="connsiteX4" fmla="*/ 20251 w 20250"/>
                <a:gd name="connsiteY4" fmla="*/ 10125 h 2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20250">
                  <a:moveTo>
                    <a:pt x="20251" y="10125"/>
                  </a:moveTo>
                  <a:cubicBezTo>
                    <a:pt x="20251" y="15717"/>
                    <a:pt x="15717" y="20251"/>
                    <a:pt x="10125" y="20251"/>
                  </a:cubicBezTo>
                  <a:cubicBezTo>
                    <a:pt x="4533" y="20251"/>
                    <a:pt x="0" y="15717"/>
                    <a:pt x="0" y="10125"/>
                  </a:cubicBezTo>
                  <a:cubicBezTo>
                    <a:pt x="0" y="4533"/>
                    <a:pt x="4533" y="0"/>
                    <a:pt x="10125" y="0"/>
                  </a:cubicBezTo>
                  <a:cubicBezTo>
                    <a:pt x="15717" y="0"/>
                    <a:pt x="20251" y="4533"/>
                    <a:pt x="20251" y="1012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38" name="Freeform: Shape 26">
              <a:extLst>
                <a:ext uri="{FF2B5EF4-FFF2-40B4-BE49-F238E27FC236}">
                  <a16:creationId xmlns:a16="http://schemas.microsoft.com/office/drawing/2014/main" id="{DB6BFD32-5FC1-4D6D-88FF-A1A72CCF33BC}"/>
                </a:ext>
              </a:extLst>
            </p:cNvPr>
            <p:cNvSpPr/>
            <p:nvPr/>
          </p:nvSpPr>
          <p:spPr>
            <a:xfrm>
              <a:off x="7499533" y="860744"/>
              <a:ext cx="8596" cy="8596"/>
            </a:xfrm>
            <a:custGeom>
              <a:avLst/>
              <a:gdLst>
                <a:gd name="connsiteX0" fmla="*/ 8597 w 8596"/>
                <a:gd name="connsiteY0" fmla="*/ 4298 h 8596"/>
                <a:gd name="connsiteX1" fmla="*/ 4298 w 8596"/>
                <a:gd name="connsiteY1" fmla="*/ 8597 h 8596"/>
                <a:gd name="connsiteX2" fmla="*/ 0 w 8596"/>
                <a:gd name="connsiteY2" fmla="*/ 4298 h 8596"/>
                <a:gd name="connsiteX3" fmla="*/ 4298 w 8596"/>
                <a:gd name="connsiteY3" fmla="*/ 0 h 8596"/>
                <a:gd name="connsiteX4" fmla="*/ 8597 w 8596"/>
                <a:gd name="connsiteY4" fmla="*/ 4298 h 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96" h="8596">
                  <a:moveTo>
                    <a:pt x="8597" y="4298"/>
                  </a:moveTo>
                  <a:cubicBezTo>
                    <a:pt x="8597" y="6672"/>
                    <a:pt x="6672" y="8597"/>
                    <a:pt x="4298" y="8597"/>
                  </a:cubicBezTo>
                  <a:cubicBezTo>
                    <a:pt x="1924" y="8597"/>
                    <a:pt x="0" y="6672"/>
                    <a:pt x="0" y="4298"/>
                  </a:cubicBezTo>
                  <a:cubicBezTo>
                    <a:pt x="0" y="1924"/>
                    <a:pt x="1924" y="0"/>
                    <a:pt x="4298" y="0"/>
                  </a:cubicBezTo>
                  <a:cubicBezTo>
                    <a:pt x="6672" y="0"/>
                    <a:pt x="8597" y="1924"/>
                    <a:pt x="8597" y="429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5D1FCC1-9BBD-28A5-69D9-F1C3B1AA85F4}"/>
              </a:ext>
            </a:extLst>
          </p:cNvPr>
          <p:cNvGrpSpPr/>
          <p:nvPr/>
        </p:nvGrpSpPr>
        <p:grpSpPr>
          <a:xfrm>
            <a:off x="7129735" y="2886783"/>
            <a:ext cx="353088" cy="314308"/>
            <a:chOff x="7257352" y="514383"/>
            <a:chExt cx="492863" cy="438731"/>
          </a:xfrm>
          <a:solidFill>
            <a:schemeClr val="accent1"/>
          </a:solidFill>
        </p:grpSpPr>
        <p:sp>
          <p:nvSpPr>
            <p:cNvPr id="40" name="Freeform: Shape 29">
              <a:extLst>
                <a:ext uri="{FF2B5EF4-FFF2-40B4-BE49-F238E27FC236}">
                  <a16:creationId xmlns:a16="http://schemas.microsoft.com/office/drawing/2014/main" id="{D1B4C51D-6765-FD1C-62F3-11183ACBDB2C}"/>
                </a:ext>
              </a:extLst>
            </p:cNvPr>
            <p:cNvSpPr/>
            <p:nvPr/>
          </p:nvSpPr>
          <p:spPr>
            <a:xfrm>
              <a:off x="7257352" y="514383"/>
              <a:ext cx="492863" cy="438731"/>
            </a:xfrm>
            <a:custGeom>
              <a:avLst/>
              <a:gdLst>
                <a:gd name="connsiteX0" fmla="*/ 207793 w 492863"/>
                <a:gd name="connsiteY0" fmla="*/ 22352 h 438731"/>
                <a:gd name="connsiteX1" fmla="*/ 6051 w 492863"/>
                <a:gd name="connsiteY1" fmla="*/ 371770 h 438731"/>
                <a:gd name="connsiteX2" fmla="*/ 44738 w 492863"/>
                <a:gd name="connsiteY2" fmla="*/ 438731 h 438731"/>
                <a:gd name="connsiteX3" fmla="*/ 448126 w 492863"/>
                <a:gd name="connsiteY3" fmla="*/ 438731 h 438731"/>
                <a:gd name="connsiteX4" fmla="*/ 486812 w 492863"/>
                <a:gd name="connsiteY4" fmla="*/ 371770 h 438731"/>
                <a:gd name="connsiteX5" fmla="*/ 285166 w 492863"/>
                <a:gd name="connsiteY5" fmla="*/ 22352 h 438731"/>
                <a:gd name="connsiteX6" fmla="*/ 207793 w 492863"/>
                <a:gd name="connsiteY6" fmla="*/ 22352 h 43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863" h="438731">
                  <a:moveTo>
                    <a:pt x="207793" y="22352"/>
                  </a:moveTo>
                  <a:lnTo>
                    <a:pt x="6051" y="371770"/>
                  </a:lnTo>
                  <a:cubicBezTo>
                    <a:pt x="-11142" y="401573"/>
                    <a:pt x="10350" y="438731"/>
                    <a:pt x="44738" y="438731"/>
                  </a:cubicBezTo>
                  <a:lnTo>
                    <a:pt x="448126" y="438731"/>
                  </a:lnTo>
                  <a:cubicBezTo>
                    <a:pt x="482514" y="438731"/>
                    <a:pt x="504006" y="401573"/>
                    <a:pt x="486812" y="371770"/>
                  </a:cubicBezTo>
                  <a:lnTo>
                    <a:pt x="285166" y="22352"/>
                  </a:lnTo>
                  <a:cubicBezTo>
                    <a:pt x="267972" y="-7451"/>
                    <a:pt x="224987" y="-7451"/>
                    <a:pt x="207793" y="2235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41" name="Freeform: Shape 30">
              <a:extLst>
                <a:ext uri="{FF2B5EF4-FFF2-40B4-BE49-F238E27FC236}">
                  <a16:creationId xmlns:a16="http://schemas.microsoft.com/office/drawing/2014/main" id="{AF25C5B7-2A1D-1F0D-426F-6FC194F57522}"/>
                </a:ext>
              </a:extLst>
            </p:cNvPr>
            <p:cNvSpPr/>
            <p:nvPr/>
          </p:nvSpPr>
          <p:spPr>
            <a:xfrm>
              <a:off x="7503831" y="619361"/>
              <a:ext cx="9552" cy="159425"/>
            </a:xfrm>
            <a:custGeom>
              <a:avLst/>
              <a:gdLst>
                <a:gd name="connsiteX0" fmla="*/ 0 w 9552"/>
                <a:gd name="connsiteY0" fmla="*/ 0 h 159425"/>
                <a:gd name="connsiteX1" fmla="*/ 0 w 9552"/>
                <a:gd name="connsiteY1" fmla="*/ 159426 h 15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52" h="159425">
                  <a:moveTo>
                    <a:pt x="0" y="0"/>
                  </a:moveTo>
                  <a:lnTo>
                    <a:pt x="0" y="159426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42" name="Freeform: Shape 31">
              <a:extLst>
                <a:ext uri="{FF2B5EF4-FFF2-40B4-BE49-F238E27FC236}">
                  <a16:creationId xmlns:a16="http://schemas.microsoft.com/office/drawing/2014/main" id="{FA33BCAD-7725-4510-3B58-FDA02103ED21}"/>
                </a:ext>
              </a:extLst>
            </p:cNvPr>
            <p:cNvSpPr/>
            <p:nvPr/>
          </p:nvSpPr>
          <p:spPr>
            <a:xfrm>
              <a:off x="7493706" y="854917"/>
              <a:ext cx="20250" cy="20250"/>
            </a:xfrm>
            <a:custGeom>
              <a:avLst/>
              <a:gdLst>
                <a:gd name="connsiteX0" fmla="*/ 20251 w 20250"/>
                <a:gd name="connsiteY0" fmla="*/ 10125 h 20250"/>
                <a:gd name="connsiteX1" fmla="*/ 10125 w 20250"/>
                <a:gd name="connsiteY1" fmla="*/ 20251 h 20250"/>
                <a:gd name="connsiteX2" fmla="*/ 0 w 20250"/>
                <a:gd name="connsiteY2" fmla="*/ 10125 h 20250"/>
                <a:gd name="connsiteX3" fmla="*/ 10125 w 20250"/>
                <a:gd name="connsiteY3" fmla="*/ 0 h 20250"/>
                <a:gd name="connsiteX4" fmla="*/ 20251 w 20250"/>
                <a:gd name="connsiteY4" fmla="*/ 10125 h 2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20250">
                  <a:moveTo>
                    <a:pt x="20251" y="10125"/>
                  </a:moveTo>
                  <a:cubicBezTo>
                    <a:pt x="20251" y="15717"/>
                    <a:pt x="15717" y="20251"/>
                    <a:pt x="10125" y="20251"/>
                  </a:cubicBezTo>
                  <a:cubicBezTo>
                    <a:pt x="4533" y="20251"/>
                    <a:pt x="0" y="15717"/>
                    <a:pt x="0" y="10125"/>
                  </a:cubicBezTo>
                  <a:cubicBezTo>
                    <a:pt x="0" y="4533"/>
                    <a:pt x="4533" y="0"/>
                    <a:pt x="10125" y="0"/>
                  </a:cubicBezTo>
                  <a:cubicBezTo>
                    <a:pt x="15717" y="0"/>
                    <a:pt x="20251" y="4533"/>
                    <a:pt x="20251" y="1012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43" name="Freeform: Shape 33">
              <a:extLst>
                <a:ext uri="{FF2B5EF4-FFF2-40B4-BE49-F238E27FC236}">
                  <a16:creationId xmlns:a16="http://schemas.microsoft.com/office/drawing/2014/main" id="{3C9DD753-5CA4-B1D6-DE7D-57533290D900}"/>
                </a:ext>
              </a:extLst>
            </p:cNvPr>
            <p:cNvSpPr/>
            <p:nvPr/>
          </p:nvSpPr>
          <p:spPr>
            <a:xfrm>
              <a:off x="7499533" y="860744"/>
              <a:ext cx="8596" cy="8596"/>
            </a:xfrm>
            <a:custGeom>
              <a:avLst/>
              <a:gdLst>
                <a:gd name="connsiteX0" fmla="*/ 8597 w 8596"/>
                <a:gd name="connsiteY0" fmla="*/ 4298 h 8596"/>
                <a:gd name="connsiteX1" fmla="*/ 4298 w 8596"/>
                <a:gd name="connsiteY1" fmla="*/ 8597 h 8596"/>
                <a:gd name="connsiteX2" fmla="*/ 0 w 8596"/>
                <a:gd name="connsiteY2" fmla="*/ 4298 h 8596"/>
                <a:gd name="connsiteX3" fmla="*/ 4298 w 8596"/>
                <a:gd name="connsiteY3" fmla="*/ 0 h 8596"/>
                <a:gd name="connsiteX4" fmla="*/ 8597 w 8596"/>
                <a:gd name="connsiteY4" fmla="*/ 4298 h 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96" h="8596">
                  <a:moveTo>
                    <a:pt x="8597" y="4298"/>
                  </a:moveTo>
                  <a:cubicBezTo>
                    <a:pt x="8597" y="6672"/>
                    <a:pt x="6672" y="8597"/>
                    <a:pt x="4298" y="8597"/>
                  </a:cubicBezTo>
                  <a:cubicBezTo>
                    <a:pt x="1924" y="8597"/>
                    <a:pt x="0" y="6672"/>
                    <a:pt x="0" y="4298"/>
                  </a:cubicBezTo>
                  <a:cubicBezTo>
                    <a:pt x="0" y="1924"/>
                    <a:pt x="1924" y="0"/>
                    <a:pt x="4298" y="0"/>
                  </a:cubicBezTo>
                  <a:cubicBezTo>
                    <a:pt x="6672" y="0"/>
                    <a:pt x="8597" y="1924"/>
                    <a:pt x="8597" y="429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E64F2E6-48F2-8156-585D-5F769EC6F29B}"/>
              </a:ext>
            </a:extLst>
          </p:cNvPr>
          <p:cNvGrpSpPr/>
          <p:nvPr/>
        </p:nvGrpSpPr>
        <p:grpSpPr>
          <a:xfrm>
            <a:off x="10630934" y="3734581"/>
            <a:ext cx="246751" cy="219649"/>
            <a:chOff x="7257352" y="514383"/>
            <a:chExt cx="492863" cy="438731"/>
          </a:xfrm>
          <a:solidFill>
            <a:schemeClr val="accent1"/>
          </a:solidFill>
        </p:grpSpPr>
        <p:sp>
          <p:nvSpPr>
            <p:cNvPr id="45" name="Freeform: Shape 41">
              <a:extLst>
                <a:ext uri="{FF2B5EF4-FFF2-40B4-BE49-F238E27FC236}">
                  <a16:creationId xmlns:a16="http://schemas.microsoft.com/office/drawing/2014/main" id="{74F7985D-66C8-253F-F5A9-5A9043E6A91C}"/>
                </a:ext>
              </a:extLst>
            </p:cNvPr>
            <p:cNvSpPr/>
            <p:nvPr/>
          </p:nvSpPr>
          <p:spPr>
            <a:xfrm>
              <a:off x="7257352" y="514383"/>
              <a:ext cx="492863" cy="438731"/>
            </a:xfrm>
            <a:custGeom>
              <a:avLst/>
              <a:gdLst>
                <a:gd name="connsiteX0" fmla="*/ 207793 w 492863"/>
                <a:gd name="connsiteY0" fmla="*/ 22352 h 438731"/>
                <a:gd name="connsiteX1" fmla="*/ 6051 w 492863"/>
                <a:gd name="connsiteY1" fmla="*/ 371770 h 438731"/>
                <a:gd name="connsiteX2" fmla="*/ 44738 w 492863"/>
                <a:gd name="connsiteY2" fmla="*/ 438731 h 438731"/>
                <a:gd name="connsiteX3" fmla="*/ 448126 w 492863"/>
                <a:gd name="connsiteY3" fmla="*/ 438731 h 438731"/>
                <a:gd name="connsiteX4" fmla="*/ 486812 w 492863"/>
                <a:gd name="connsiteY4" fmla="*/ 371770 h 438731"/>
                <a:gd name="connsiteX5" fmla="*/ 285166 w 492863"/>
                <a:gd name="connsiteY5" fmla="*/ 22352 h 438731"/>
                <a:gd name="connsiteX6" fmla="*/ 207793 w 492863"/>
                <a:gd name="connsiteY6" fmla="*/ 22352 h 43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863" h="438731">
                  <a:moveTo>
                    <a:pt x="207793" y="22352"/>
                  </a:moveTo>
                  <a:lnTo>
                    <a:pt x="6051" y="371770"/>
                  </a:lnTo>
                  <a:cubicBezTo>
                    <a:pt x="-11142" y="401573"/>
                    <a:pt x="10350" y="438731"/>
                    <a:pt x="44738" y="438731"/>
                  </a:cubicBezTo>
                  <a:lnTo>
                    <a:pt x="448126" y="438731"/>
                  </a:lnTo>
                  <a:cubicBezTo>
                    <a:pt x="482514" y="438731"/>
                    <a:pt x="504006" y="401573"/>
                    <a:pt x="486812" y="371770"/>
                  </a:cubicBezTo>
                  <a:lnTo>
                    <a:pt x="285166" y="22352"/>
                  </a:lnTo>
                  <a:cubicBezTo>
                    <a:pt x="267972" y="-7451"/>
                    <a:pt x="224987" y="-7451"/>
                    <a:pt x="207793" y="2235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46" name="Freeform: Shape 42">
              <a:extLst>
                <a:ext uri="{FF2B5EF4-FFF2-40B4-BE49-F238E27FC236}">
                  <a16:creationId xmlns:a16="http://schemas.microsoft.com/office/drawing/2014/main" id="{A877C39F-3913-1908-FF4B-2A8C9735B707}"/>
                </a:ext>
              </a:extLst>
            </p:cNvPr>
            <p:cNvSpPr/>
            <p:nvPr/>
          </p:nvSpPr>
          <p:spPr>
            <a:xfrm>
              <a:off x="7503831" y="619361"/>
              <a:ext cx="9552" cy="159425"/>
            </a:xfrm>
            <a:custGeom>
              <a:avLst/>
              <a:gdLst>
                <a:gd name="connsiteX0" fmla="*/ 0 w 9552"/>
                <a:gd name="connsiteY0" fmla="*/ 0 h 159425"/>
                <a:gd name="connsiteX1" fmla="*/ 0 w 9552"/>
                <a:gd name="connsiteY1" fmla="*/ 159426 h 15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52" h="159425">
                  <a:moveTo>
                    <a:pt x="0" y="0"/>
                  </a:moveTo>
                  <a:lnTo>
                    <a:pt x="0" y="159426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47" name="Freeform: Shape 43">
              <a:extLst>
                <a:ext uri="{FF2B5EF4-FFF2-40B4-BE49-F238E27FC236}">
                  <a16:creationId xmlns:a16="http://schemas.microsoft.com/office/drawing/2014/main" id="{FD5DFE5E-20E1-C942-B10E-978327C89A1E}"/>
                </a:ext>
              </a:extLst>
            </p:cNvPr>
            <p:cNvSpPr/>
            <p:nvPr/>
          </p:nvSpPr>
          <p:spPr>
            <a:xfrm>
              <a:off x="7493706" y="854917"/>
              <a:ext cx="20250" cy="20250"/>
            </a:xfrm>
            <a:custGeom>
              <a:avLst/>
              <a:gdLst>
                <a:gd name="connsiteX0" fmla="*/ 20251 w 20250"/>
                <a:gd name="connsiteY0" fmla="*/ 10125 h 20250"/>
                <a:gd name="connsiteX1" fmla="*/ 10125 w 20250"/>
                <a:gd name="connsiteY1" fmla="*/ 20251 h 20250"/>
                <a:gd name="connsiteX2" fmla="*/ 0 w 20250"/>
                <a:gd name="connsiteY2" fmla="*/ 10125 h 20250"/>
                <a:gd name="connsiteX3" fmla="*/ 10125 w 20250"/>
                <a:gd name="connsiteY3" fmla="*/ 0 h 20250"/>
                <a:gd name="connsiteX4" fmla="*/ 20251 w 20250"/>
                <a:gd name="connsiteY4" fmla="*/ 10125 h 2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20250">
                  <a:moveTo>
                    <a:pt x="20251" y="10125"/>
                  </a:moveTo>
                  <a:cubicBezTo>
                    <a:pt x="20251" y="15717"/>
                    <a:pt x="15717" y="20251"/>
                    <a:pt x="10125" y="20251"/>
                  </a:cubicBezTo>
                  <a:cubicBezTo>
                    <a:pt x="4533" y="20251"/>
                    <a:pt x="0" y="15717"/>
                    <a:pt x="0" y="10125"/>
                  </a:cubicBezTo>
                  <a:cubicBezTo>
                    <a:pt x="0" y="4533"/>
                    <a:pt x="4533" y="0"/>
                    <a:pt x="10125" y="0"/>
                  </a:cubicBezTo>
                  <a:cubicBezTo>
                    <a:pt x="15717" y="0"/>
                    <a:pt x="20251" y="4533"/>
                    <a:pt x="20251" y="1012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48" name="Freeform: Shape 44">
              <a:extLst>
                <a:ext uri="{FF2B5EF4-FFF2-40B4-BE49-F238E27FC236}">
                  <a16:creationId xmlns:a16="http://schemas.microsoft.com/office/drawing/2014/main" id="{394C8BEE-33D1-93C7-613F-1F4A3DD401A8}"/>
                </a:ext>
              </a:extLst>
            </p:cNvPr>
            <p:cNvSpPr/>
            <p:nvPr/>
          </p:nvSpPr>
          <p:spPr>
            <a:xfrm>
              <a:off x="7499533" y="860744"/>
              <a:ext cx="8596" cy="8596"/>
            </a:xfrm>
            <a:custGeom>
              <a:avLst/>
              <a:gdLst>
                <a:gd name="connsiteX0" fmla="*/ 8597 w 8596"/>
                <a:gd name="connsiteY0" fmla="*/ 4298 h 8596"/>
                <a:gd name="connsiteX1" fmla="*/ 4298 w 8596"/>
                <a:gd name="connsiteY1" fmla="*/ 8597 h 8596"/>
                <a:gd name="connsiteX2" fmla="*/ 0 w 8596"/>
                <a:gd name="connsiteY2" fmla="*/ 4298 h 8596"/>
                <a:gd name="connsiteX3" fmla="*/ 4298 w 8596"/>
                <a:gd name="connsiteY3" fmla="*/ 0 h 8596"/>
                <a:gd name="connsiteX4" fmla="*/ 8597 w 8596"/>
                <a:gd name="connsiteY4" fmla="*/ 4298 h 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96" h="8596">
                  <a:moveTo>
                    <a:pt x="8597" y="4298"/>
                  </a:moveTo>
                  <a:cubicBezTo>
                    <a:pt x="8597" y="6672"/>
                    <a:pt x="6672" y="8597"/>
                    <a:pt x="4298" y="8597"/>
                  </a:cubicBezTo>
                  <a:cubicBezTo>
                    <a:pt x="1924" y="8597"/>
                    <a:pt x="0" y="6672"/>
                    <a:pt x="0" y="4298"/>
                  </a:cubicBezTo>
                  <a:cubicBezTo>
                    <a:pt x="0" y="1924"/>
                    <a:pt x="1924" y="0"/>
                    <a:pt x="4298" y="0"/>
                  </a:cubicBezTo>
                  <a:cubicBezTo>
                    <a:pt x="6672" y="0"/>
                    <a:pt x="8597" y="1924"/>
                    <a:pt x="8597" y="429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927751E-71F3-891D-3EF1-0994B57A4BC8}"/>
              </a:ext>
            </a:extLst>
          </p:cNvPr>
          <p:cNvGrpSpPr/>
          <p:nvPr/>
        </p:nvGrpSpPr>
        <p:grpSpPr>
          <a:xfrm>
            <a:off x="8816775" y="3824453"/>
            <a:ext cx="246751" cy="219649"/>
            <a:chOff x="7257352" y="514383"/>
            <a:chExt cx="492863" cy="438731"/>
          </a:xfrm>
          <a:solidFill>
            <a:schemeClr val="accent1"/>
          </a:solidFill>
        </p:grpSpPr>
        <p:sp>
          <p:nvSpPr>
            <p:cNvPr id="50" name="Freeform: Shape 46">
              <a:extLst>
                <a:ext uri="{FF2B5EF4-FFF2-40B4-BE49-F238E27FC236}">
                  <a16:creationId xmlns:a16="http://schemas.microsoft.com/office/drawing/2014/main" id="{48E7A79F-4877-834D-9AF3-7795007C623A}"/>
                </a:ext>
              </a:extLst>
            </p:cNvPr>
            <p:cNvSpPr/>
            <p:nvPr/>
          </p:nvSpPr>
          <p:spPr>
            <a:xfrm>
              <a:off x="7257352" y="514383"/>
              <a:ext cx="492863" cy="438731"/>
            </a:xfrm>
            <a:custGeom>
              <a:avLst/>
              <a:gdLst>
                <a:gd name="connsiteX0" fmla="*/ 207793 w 492863"/>
                <a:gd name="connsiteY0" fmla="*/ 22352 h 438731"/>
                <a:gd name="connsiteX1" fmla="*/ 6051 w 492863"/>
                <a:gd name="connsiteY1" fmla="*/ 371770 h 438731"/>
                <a:gd name="connsiteX2" fmla="*/ 44738 w 492863"/>
                <a:gd name="connsiteY2" fmla="*/ 438731 h 438731"/>
                <a:gd name="connsiteX3" fmla="*/ 448126 w 492863"/>
                <a:gd name="connsiteY3" fmla="*/ 438731 h 438731"/>
                <a:gd name="connsiteX4" fmla="*/ 486812 w 492863"/>
                <a:gd name="connsiteY4" fmla="*/ 371770 h 438731"/>
                <a:gd name="connsiteX5" fmla="*/ 285166 w 492863"/>
                <a:gd name="connsiteY5" fmla="*/ 22352 h 438731"/>
                <a:gd name="connsiteX6" fmla="*/ 207793 w 492863"/>
                <a:gd name="connsiteY6" fmla="*/ 22352 h 43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863" h="438731">
                  <a:moveTo>
                    <a:pt x="207793" y="22352"/>
                  </a:moveTo>
                  <a:lnTo>
                    <a:pt x="6051" y="371770"/>
                  </a:lnTo>
                  <a:cubicBezTo>
                    <a:pt x="-11142" y="401573"/>
                    <a:pt x="10350" y="438731"/>
                    <a:pt x="44738" y="438731"/>
                  </a:cubicBezTo>
                  <a:lnTo>
                    <a:pt x="448126" y="438731"/>
                  </a:lnTo>
                  <a:cubicBezTo>
                    <a:pt x="482514" y="438731"/>
                    <a:pt x="504006" y="401573"/>
                    <a:pt x="486812" y="371770"/>
                  </a:cubicBezTo>
                  <a:lnTo>
                    <a:pt x="285166" y="22352"/>
                  </a:lnTo>
                  <a:cubicBezTo>
                    <a:pt x="267972" y="-7451"/>
                    <a:pt x="224987" y="-7451"/>
                    <a:pt x="207793" y="2235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51" name="Freeform: Shape 47">
              <a:extLst>
                <a:ext uri="{FF2B5EF4-FFF2-40B4-BE49-F238E27FC236}">
                  <a16:creationId xmlns:a16="http://schemas.microsoft.com/office/drawing/2014/main" id="{E2CD53F8-1188-DFE8-FFC6-9DAC1F09EC9F}"/>
                </a:ext>
              </a:extLst>
            </p:cNvPr>
            <p:cNvSpPr/>
            <p:nvPr/>
          </p:nvSpPr>
          <p:spPr>
            <a:xfrm>
              <a:off x="7503831" y="619361"/>
              <a:ext cx="9552" cy="159425"/>
            </a:xfrm>
            <a:custGeom>
              <a:avLst/>
              <a:gdLst>
                <a:gd name="connsiteX0" fmla="*/ 0 w 9552"/>
                <a:gd name="connsiteY0" fmla="*/ 0 h 159425"/>
                <a:gd name="connsiteX1" fmla="*/ 0 w 9552"/>
                <a:gd name="connsiteY1" fmla="*/ 159426 h 15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52" h="159425">
                  <a:moveTo>
                    <a:pt x="0" y="0"/>
                  </a:moveTo>
                  <a:lnTo>
                    <a:pt x="0" y="159426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52" name="Freeform: Shape 48">
              <a:extLst>
                <a:ext uri="{FF2B5EF4-FFF2-40B4-BE49-F238E27FC236}">
                  <a16:creationId xmlns:a16="http://schemas.microsoft.com/office/drawing/2014/main" id="{0D08F37C-B750-F3DC-9DA6-0BA35016A007}"/>
                </a:ext>
              </a:extLst>
            </p:cNvPr>
            <p:cNvSpPr/>
            <p:nvPr/>
          </p:nvSpPr>
          <p:spPr>
            <a:xfrm>
              <a:off x="7493706" y="854917"/>
              <a:ext cx="20250" cy="20250"/>
            </a:xfrm>
            <a:custGeom>
              <a:avLst/>
              <a:gdLst>
                <a:gd name="connsiteX0" fmla="*/ 20251 w 20250"/>
                <a:gd name="connsiteY0" fmla="*/ 10125 h 20250"/>
                <a:gd name="connsiteX1" fmla="*/ 10125 w 20250"/>
                <a:gd name="connsiteY1" fmla="*/ 20251 h 20250"/>
                <a:gd name="connsiteX2" fmla="*/ 0 w 20250"/>
                <a:gd name="connsiteY2" fmla="*/ 10125 h 20250"/>
                <a:gd name="connsiteX3" fmla="*/ 10125 w 20250"/>
                <a:gd name="connsiteY3" fmla="*/ 0 h 20250"/>
                <a:gd name="connsiteX4" fmla="*/ 20251 w 20250"/>
                <a:gd name="connsiteY4" fmla="*/ 10125 h 2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20250">
                  <a:moveTo>
                    <a:pt x="20251" y="10125"/>
                  </a:moveTo>
                  <a:cubicBezTo>
                    <a:pt x="20251" y="15717"/>
                    <a:pt x="15717" y="20251"/>
                    <a:pt x="10125" y="20251"/>
                  </a:cubicBezTo>
                  <a:cubicBezTo>
                    <a:pt x="4533" y="20251"/>
                    <a:pt x="0" y="15717"/>
                    <a:pt x="0" y="10125"/>
                  </a:cubicBezTo>
                  <a:cubicBezTo>
                    <a:pt x="0" y="4533"/>
                    <a:pt x="4533" y="0"/>
                    <a:pt x="10125" y="0"/>
                  </a:cubicBezTo>
                  <a:cubicBezTo>
                    <a:pt x="15717" y="0"/>
                    <a:pt x="20251" y="4533"/>
                    <a:pt x="20251" y="1012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53" name="Freeform: Shape 49">
              <a:extLst>
                <a:ext uri="{FF2B5EF4-FFF2-40B4-BE49-F238E27FC236}">
                  <a16:creationId xmlns:a16="http://schemas.microsoft.com/office/drawing/2014/main" id="{FDBDF54D-1048-F44A-32CB-7540E170E57E}"/>
                </a:ext>
              </a:extLst>
            </p:cNvPr>
            <p:cNvSpPr/>
            <p:nvPr/>
          </p:nvSpPr>
          <p:spPr>
            <a:xfrm>
              <a:off x="7499533" y="860744"/>
              <a:ext cx="8596" cy="8596"/>
            </a:xfrm>
            <a:custGeom>
              <a:avLst/>
              <a:gdLst>
                <a:gd name="connsiteX0" fmla="*/ 8597 w 8596"/>
                <a:gd name="connsiteY0" fmla="*/ 4298 h 8596"/>
                <a:gd name="connsiteX1" fmla="*/ 4298 w 8596"/>
                <a:gd name="connsiteY1" fmla="*/ 8597 h 8596"/>
                <a:gd name="connsiteX2" fmla="*/ 0 w 8596"/>
                <a:gd name="connsiteY2" fmla="*/ 4298 h 8596"/>
                <a:gd name="connsiteX3" fmla="*/ 4298 w 8596"/>
                <a:gd name="connsiteY3" fmla="*/ 0 h 8596"/>
                <a:gd name="connsiteX4" fmla="*/ 8597 w 8596"/>
                <a:gd name="connsiteY4" fmla="*/ 4298 h 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96" h="8596">
                  <a:moveTo>
                    <a:pt x="8597" y="4298"/>
                  </a:moveTo>
                  <a:cubicBezTo>
                    <a:pt x="8597" y="6672"/>
                    <a:pt x="6672" y="8597"/>
                    <a:pt x="4298" y="8597"/>
                  </a:cubicBezTo>
                  <a:cubicBezTo>
                    <a:pt x="1924" y="8597"/>
                    <a:pt x="0" y="6672"/>
                    <a:pt x="0" y="4298"/>
                  </a:cubicBezTo>
                  <a:cubicBezTo>
                    <a:pt x="0" y="1924"/>
                    <a:pt x="1924" y="0"/>
                    <a:pt x="4298" y="0"/>
                  </a:cubicBezTo>
                  <a:cubicBezTo>
                    <a:pt x="6672" y="0"/>
                    <a:pt x="8597" y="1924"/>
                    <a:pt x="8597" y="429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B28B145-DA6B-5D81-6CF5-E050E462650E}"/>
              </a:ext>
            </a:extLst>
          </p:cNvPr>
          <p:cNvGrpSpPr/>
          <p:nvPr/>
        </p:nvGrpSpPr>
        <p:grpSpPr>
          <a:xfrm>
            <a:off x="8204819" y="4170934"/>
            <a:ext cx="246751" cy="219649"/>
            <a:chOff x="7257352" y="514383"/>
            <a:chExt cx="492863" cy="438731"/>
          </a:xfrm>
          <a:solidFill>
            <a:schemeClr val="accent1"/>
          </a:solidFill>
        </p:grpSpPr>
        <p:sp>
          <p:nvSpPr>
            <p:cNvPr id="55" name="Freeform: Shape 51">
              <a:extLst>
                <a:ext uri="{FF2B5EF4-FFF2-40B4-BE49-F238E27FC236}">
                  <a16:creationId xmlns:a16="http://schemas.microsoft.com/office/drawing/2014/main" id="{22550E42-F8C3-4E8D-7F24-8EBFFDE68707}"/>
                </a:ext>
              </a:extLst>
            </p:cNvPr>
            <p:cNvSpPr/>
            <p:nvPr/>
          </p:nvSpPr>
          <p:spPr>
            <a:xfrm>
              <a:off x="7257352" y="514383"/>
              <a:ext cx="492863" cy="438731"/>
            </a:xfrm>
            <a:custGeom>
              <a:avLst/>
              <a:gdLst>
                <a:gd name="connsiteX0" fmla="*/ 207793 w 492863"/>
                <a:gd name="connsiteY0" fmla="*/ 22352 h 438731"/>
                <a:gd name="connsiteX1" fmla="*/ 6051 w 492863"/>
                <a:gd name="connsiteY1" fmla="*/ 371770 h 438731"/>
                <a:gd name="connsiteX2" fmla="*/ 44738 w 492863"/>
                <a:gd name="connsiteY2" fmla="*/ 438731 h 438731"/>
                <a:gd name="connsiteX3" fmla="*/ 448126 w 492863"/>
                <a:gd name="connsiteY3" fmla="*/ 438731 h 438731"/>
                <a:gd name="connsiteX4" fmla="*/ 486812 w 492863"/>
                <a:gd name="connsiteY4" fmla="*/ 371770 h 438731"/>
                <a:gd name="connsiteX5" fmla="*/ 285166 w 492863"/>
                <a:gd name="connsiteY5" fmla="*/ 22352 h 438731"/>
                <a:gd name="connsiteX6" fmla="*/ 207793 w 492863"/>
                <a:gd name="connsiteY6" fmla="*/ 22352 h 43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863" h="438731">
                  <a:moveTo>
                    <a:pt x="207793" y="22352"/>
                  </a:moveTo>
                  <a:lnTo>
                    <a:pt x="6051" y="371770"/>
                  </a:lnTo>
                  <a:cubicBezTo>
                    <a:pt x="-11142" y="401573"/>
                    <a:pt x="10350" y="438731"/>
                    <a:pt x="44738" y="438731"/>
                  </a:cubicBezTo>
                  <a:lnTo>
                    <a:pt x="448126" y="438731"/>
                  </a:lnTo>
                  <a:cubicBezTo>
                    <a:pt x="482514" y="438731"/>
                    <a:pt x="504006" y="401573"/>
                    <a:pt x="486812" y="371770"/>
                  </a:cubicBezTo>
                  <a:lnTo>
                    <a:pt x="285166" y="22352"/>
                  </a:lnTo>
                  <a:cubicBezTo>
                    <a:pt x="267972" y="-7451"/>
                    <a:pt x="224987" y="-7451"/>
                    <a:pt x="207793" y="2235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56" name="Freeform: Shape 52">
              <a:extLst>
                <a:ext uri="{FF2B5EF4-FFF2-40B4-BE49-F238E27FC236}">
                  <a16:creationId xmlns:a16="http://schemas.microsoft.com/office/drawing/2014/main" id="{FE5EA6BD-CE53-7141-2AC2-351C8CEBC13C}"/>
                </a:ext>
              </a:extLst>
            </p:cNvPr>
            <p:cNvSpPr/>
            <p:nvPr/>
          </p:nvSpPr>
          <p:spPr>
            <a:xfrm>
              <a:off x="7503831" y="619361"/>
              <a:ext cx="9552" cy="159425"/>
            </a:xfrm>
            <a:custGeom>
              <a:avLst/>
              <a:gdLst>
                <a:gd name="connsiteX0" fmla="*/ 0 w 9552"/>
                <a:gd name="connsiteY0" fmla="*/ 0 h 159425"/>
                <a:gd name="connsiteX1" fmla="*/ 0 w 9552"/>
                <a:gd name="connsiteY1" fmla="*/ 159426 h 15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52" h="159425">
                  <a:moveTo>
                    <a:pt x="0" y="0"/>
                  </a:moveTo>
                  <a:lnTo>
                    <a:pt x="0" y="159426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57" name="Freeform: Shape 53">
              <a:extLst>
                <a:ext uri="{FF2B5EF4-FFF2-40B4-BE49-F238E27FC236}">
                  <a16:creationId xmlns:a16="http://schemas.microsoft.com/office/drawing/2014/main" id="{545C30F6-C157-6C7D-52AA-29B02CF89613}"/>
                </a:ext>
              </a:extLst>
            </p:cNvPr>
            <p:cNvSpPr/>
            <p:nvPr/>
          </p:nvSpPr>
          <p:spPr>
            <a:xfrm>
              <a:off x="7493706" y="854917"/>
              <a:ext cx="20250" cy="20250"/>
            </a:xfrm>
            <a:custGeom>
              <a:avLst/>
              <a:gdLst>
                <a:gd name="connsiteX0" fmla="*/ 20251 w 20250"/>
                <a:gd name="connsiteY0" fmla="*/ 10125 h 20250"/>
                <a:gd name="connsiteX1" fmla="*/ 10125 w 20250"/>
                <a:gd name="connsiteY1" fmla="*/ 20251 h 20250"/>
                <a:gd name="connsiteX2" fmla="*/ 0 w 20250"/>
                <a:gd name="connsiteY2" fmla="*/ 10125 h 20250"/>
                <a:gd name="connsiteX3" fmla="*/ 10125 w 20250"/>
                <a:gd name="connsiteY3" fmla="*/ 0 h 20250"/>
                <a:gd name="connsiteX4" fmla="*/ 20251 w 20250"/>
                <a:gd name="connsiteY4" fmla="*/ 10125 h 2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20250">
                  <a:moveTo>
                    <a:pt x="20251" y="10125"/>
                  </a:moveTo>
                  <a:cubicBezTo>
                    <a:pt x="20251" y="15717"/>
                    <a:pt x="15717" y="20251"/>
                    <a:pt x="10125" y="20251"/>
                  </a:cubicBezTo>
                  <a:cubicBezTo>
                    <a:pt x="4533" y="20251"/>
                    <a:pt x="0" y="15717"/>
                    <a:pt x="0" y="10125"/>
                  </a:cubicBezTo>
                  <a:cubicBezTo>
                    <a:pt x="0" y="4533"/>
                    <a:pt x="4533" y="0"/>
                    <a:pt x="10125" y="0"/>
                  </a:cubicBezTo>
                  <a:cubicBezTo>
                    <a:pt x="15717" y="0"/>
                    <a:pt x="20251" y="4533"/>
                    <a:pt x="20251" y="1012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58" name="Freeform: Shape 54">
              <a:extLst>
                <a:ext uri="{FF2B5EF4-FFF2-40B4-BE49-F238E27FC236}">
                  <a16:creationId xmlns:a16="http://schemas.microsoft.com/office/drawing/2014/main" id="{6A07792D-EEBA-60FC-EA8E-989ABE645B8D}"/>
                </a:ext>
              </a:extLst>
            </p:cNvPr>
            <p:cNvSpPr/>
            <p:nvPr/>
          </p:nvSpPr>
          <p:spPr>
            <a:xfrm>
              <a:off x="7499533" y="860744"/>
              <a:ext cx="8596" cy="8596"/>
            </a:xfrm>
            <a:custGeom>
              <a:avLst/>
              <a:gdLst>
                <a:gd name="connsiteX0" fmla="*/ 8597 w 8596"/>
                <a:gd name="connsiteY0" fmla="*/ 4298 h 8596"/>
                <a:gd name="connsiteX1" fmla="*/ 4298 w 8596"/>
                <a:gd name="connsiteY1" fmla="*/ 8597 h 8596"/>
                <a:gd name="connsiteX2" fmla="*/ 0 w 8596"/>
                <a:gd name="connsiteY2" fmla="*/ 4298 h 8596"/>
                <a:gd name="connsiteX3" fmla="*/ 4298 w 8596"/>
                <a:gd name="connsiteY3" fmla="*/ 0 h 8596"/>
                <a:gd name="connsiteX4" fmla="*/ 8597 w 8596"/>
                <a:gd name="connsiteY4" fmla="*/ 4298 h 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96" h="8596">
                  <a:moveTo>
                    <a:pt x="8597" y="4298"/>
                  </a:moveTo>
                  <a:cubicBezTo>
                    <a:pt x="8597" y="6672"/>
                    <a:pt x="6672" y="8597"/>
                    <a:pt x="4298" y="8597"/>
                  </a:cubicBezTo>
                  <a:cubicBezTo>
                    <a:pt x="1924" y="8597"/>
                    <a:pt x="0" y="6672"/>
                    <a:pt x="0" y="4298"/>
                  </a:cubicBezTo>
                  <a:cubicBezTo>
                    <a:pt x="0" y="1924"/>
                    <a:pt x="1924" y="0"/>
                    <a:pt x="4298" y="0"/>
                  </a:cubicBezTo>
                  <a:cubicBezTo>
                    <a:pt x="6672" y="0"/>
                    <a:pt x="8597" y="1924"/>
                    <a:pt x="8597" y="429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65C23C6-1E62-7AEC-79AD-C41A45CF419A}"/>
              </a:ext>
            </a:extLst>
          </p:cNvPr>
          <p:cNvCxnSpPr>
            <a:cxnSpLocks/>
          </p:cNvCxnSpPr>
          <p:nvPr/>
        </p:nvCxnSpPr>
        <p:spPr>
          <a:xfrm flipH="1">
            <a:off x="9477911" y="1607802"/>
            <a:ext cx="272557" cy="1270685"/>
          </a:xfrm>
          <a:prstGeom prst="line">
            <a:avLst/>
          </a:prstGeom>
          <a:solidFill>
            <a:srgbClr val="FFFFFF">
              <a:alpha val="30196"/>
            </a:srgbClr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5D7FB54-3526-6E55-E146-6812061A66BC}"/>
              </a:ext>
            </a:extLst>
          </p:cNvPr>
          <p:cNvCxnSpPr>
            <a:cxnSpLocks/>
          </p:cNvCxnSpPr>
          <p:nvPr/>
        </p:nvCxnSpPr>
        <p:spPr>
          <a:xfrm flipH="1">
            <a:off x="10165866" y="2437417"/>
            <a:ext cx="915959" cy="836675"/>
          </a:xfrm>
          <a:prstGeom prst="line">
            <a:avLst/>
          </a:prstGeom>
          <a:solidFill>
            <a:srgbClr val="FFFFFF">
              <a:alpha val="30196"/>
            </a:srgbClr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86337F4-36E3-FA0E-6A01-554CAE4BFE58}"/>
              </a:ext>
            </a:extLst>
          </p:cNvPr>
          <p:cNvCxnSpPr>
            <a:cxnSpLocks/>
          </p:cNvCxnSpPr>
          <p:nvPr/>
        </p:nvCxnSpPr>
        <p:spPr>
          <a:xfrm flipV="1">
            <a:off x="7956999" y="4929301"/>
            <a:ext cx="516420" cy="580016"/>
          </a:xfrm>
          <a:prstGeom prst="line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2" name="Text Box 112">
            <a:extLst>
              <a:ext uri="{FF2B5EF4-FFF2-40B4-BE49-F238E27FC236}">
                <a16:creationId xmlns:a16="http://schemas.microsoft.com/office/drawing/2014/main" id="{510EE84B-E29E-7E74-0ED2-512B7366D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0975" y="1379150"/>
            <a:ext cx="1135683" cy="54847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48000" tIns="48000" rIns="48000" bIns="48000">
            <a:spAutoFit/>
          </a:bodyPr>
          <a:lstStyle/>
          <a:p>
            <a:pPr algn="ctr" defTabSz="914241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IT workloads</a:t>
            </a:r>
            <a:br>
              <a:rPr lang="en-US" sz="1467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</a:br>
            <a:r>
              <a:rPr lang="en-US" sz="1467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connectivity</a:t>
            </a:r>
          </a:p>
        </p:txBody>
      </p:sp>
      <p:sp>
        <p:nvSpPr>
          <p:cNvPr id="63" name="Text Box 112">
            <a:extLst>
              <a:ext uri="{FF2B5EF4-FFF2-40B4-BE49-F238E27FC236}">
                <a16:creationId xmlns:a16="http://schemas.microsoft.com/office/drawing/2014/main" id="{60A80F6A-2B49-E841-15A1-0739252DB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2302" y="2427673"/>
            <a:ext cx="1166141" cy="54847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48000" tIns="48000" rIns="48000" bIns="48000">
            <a:spAutoFit/>
          </a:bodyPr>
          <a:lstStyle/>
          <a:p>
            <a:pPr defTabSz="914241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Data center</a:t>
            </a:r>
            <a:br>
              <a:rPr lang="en-US" sz="1467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</a:br>
            <a:r>
              <a:rPr lang="en-US" sz="1467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interconnect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03E5858-524D-761B-6DE9-4BF36EC7A299}"/>
              </a:ext>
            </a:extLst>
          </p:cNvPr>
          <p:cNvGrpSpPr/>
          <p:nvPr/>
        </p:nvGrpSpPr>
        <p:grpSpPr>
          <a:xfrm>
            <a:off x="8721072" y="1091499"/>
            <a:ext cx="353088" cy="314308"/>
            <a:chOff x="7257352" y="514383"/>
            <a:chExt cx="492863" cy="438731"/>
          </a:xfrm>
          <a:solidFill>
            <a:schemeClr val="accent1"/>
          </a:solidFill>
        </p:grpSpPr>
        <p:sp>
          <p:nvSpPr>
            <p:cNvPr id="65" name="Freeform: Shape 187">
              <a:extLst>
                <a:ext uri="{FF2B5EF4-FFF2-40B4-BE49-F238E27FC236}">
                  <a16:creationId xmlns:a16="http://schemas.microsoft.com/office/drawing/2014/main" id="{EAE99DA0-352C-8556-BF4D-1352B00B9310}"/>
                </a:ext>
              </a:extLst>
            </p:cNvPr>
            <p:cNvSpPr/>
            <p:nvPr/>
          </p:nvSpPr>
          <p:spPr>
            <a:xfrm>
              <a:off x="7257352" y="514383"/>
              <a:ext cx="492863" cy="438731"/>
            </a:xfrm>
            <a:custGeom>
              <a:avLst/>
              <a:gdLst>
                <a:gd name="connsiteX0" fmla="*/ 207793 w 492863"/>
                <a:gd name="connsiteY0" fmla="*/ 22352 h 438731"/>
                <a:gd name="connsiteX1" fmla="*/ 6051 w 492863"/>
                <a:gd name="connsiteY1" fmla="*/ 371770 h 438731"/>
                <a:gd name="connsiteX2" fmla="*/ 44738 w 492863"/>
                <a:gd name="connsiteY2" fmla="*/ 438731 h 438731"/>
                <a:gd name="connsiteX3" fmla="*/ 448126 w 492863"/>
                <a:gd name="connsiteY3" fmla="*/ 438731 h 438731"/>
                <a:gd name="connsiteX4" fmla="*/ 486812 w 492863"/>
                <a:gd name="connsiteY4" fmla="*/ 371770 h 438731"/>
                <a:gd name="connsiteX5" fmla="*/ 285166 w 492863"/>
                <a:gd name="connsiteY5" fmla="*/ 22352 h 438731"/>
                <a:gd name="connsiteX6" fmla="*/ 207793 w 492863"/>
                <a:gd name="connsiteY6" fmla="*/ 22352 h 43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863" h="438731">
                  <a:moveTo>
                    <a:pt x="207793" y="22352"/>
                  </a:moveTo>
                  <a:lnTo>
                    <a:pt x="6051" y="371770"/>
                  </a:lnTo>
                  <a:cubicBezTo>
                    <a:pt x="-11142" y="401573"/>
                    <a:pt x="10350" y="438731"/>
                    <a:pt x="44738" y="438731"/>
                  </a:cubicBezTo>
                  <a:lnTo>
                    <a:pt x="448126" y="438731"/>
                  </a:lnTo>
                  <a:cubicBezTo>
                    <a:pt x="482514" y="438731"/>
                    <a:pt x="504006" y="401573"/>
                    <a:pt x="486812" y="371770"/>
                  </a:cubicBezTo>
                  <a:lnTo>
                    <a:pt x="285166" y="22352"/>
                  </a:lnTo>
                  <a:cubicBezTo>
                    <a:pt x="267972" y="-7451"/>
                    <a:pt x="224987" y="-7451"/>
                    <a:pt x="207793" y="2235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66" name="Freeform: Shape 188">
              <a:extLst>
                <a:ext uri="{FF2B5EF4-FFF2-40B4-BE49-F238E27FC236}">
                  <a16:creationId xmlns:a16="http://schemas.microsoft.com/office/drawing/2014/main" id="{50336487-26F6-74C0-F8B8-9111CD1BC06C}"/>
                </a:ext>
              </a:extLst>
            </p:cNvPr>
            <p:cNvSpPr/>
            <p:nvPr/>
          </p:nvSpPr>
          <p:spPr>
            <a:xfrm>
              <a:off x="7503831" y="619361"/>
              <a:ext cx="9552" cy="159425"/>
            </a:xfrm>
            <a:custGeom>
              <a:avLst/>
              <a:gdLst>
                <a:gd name="connsiteX0" fmla="*/ 0 w 9552"/>
                <a:gd name="connsiteY0" fmla="*/ 0 h 159425"/>
                <a:gd name="connsiteX1" fmla="*/ 0 w 9552"/>
                <a:gd name="connsiteY1" fmla="*/ 159426 h 15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52" h="159425">
                  <a:moveTo>
                    <a:pt x="0" y="0"/>
                  </a:moveTo>
                  <a:lnTo>
                    <a:pt x="0" y="159426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67" name="Freeform: Shape 189">
              <a:extLst>
                <a:ext uri="{FF2B5EF4-FFF2-40B4-BE49-F238E27FC236}">
                  <a16:creationId xmlns:a16="http://schemas.microsoft.com/office/drawing/2014/main" id="{18134997-2187-B872-4513-67CD5C12A589}"/>
                </a:ext>
              </a:extLst>
            </p:cNvPr>
            <p:cNvSpPr/>
            <p:nvPr/>
          </p:nvSpPr>
          <p:spPr>
            <a:xfrm>
              <a:off x="7493706" y="854917"/>
              <a:ext cx="20250" cy="20250"/>
            </a:xfrm>
            <a:custGeom>
              <a:avLst/>
              <a:gdLst>
                <a:gd name="connsiteX0" fmla="*/ 20251 w 20250"/>
                <a:gd name="connsiteY0" fmla="*/ 10125 h 20250"/>
                <a:gd name="connsiteX1" fmla="*/ 10125 w 20250"/>
                <a:gd name="connsiteY1" fmla="*/ 20251 h 20250"/>
                <a:gd name="connsiteX2" fmla="*/ 0 w 20250"/>
                <a:gd name="connsiteY2" fmla="*/ 10125 h 20250"/>
                <a:gd name="connsiteX3" fmla="*/ 10125 w 20250"/>
                <a:gd name="connsiteY3" fmla="*/ 0 h 20250"/>
                <a:gd name="connsiteX4" fmla="*/ 20251 w 20250"/>
                <a:gd name="connsiteY4" fmla="*/ 10125 h 2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20250">
                  <a:moveTo>
                    <a:pt x="20251" y="10125"/>
                  </a:moveTo>
                  <a:cubicBezTo>
                    <a:pt x="20251" y="15717"/>
                    <a:pt x="15717" y="20251"/>
                    <a:pt x="10125" y="20251"/>
                  </a:cubicBezTo>
                  <a:cubicBezTo>
                    <a:pt x="4533" y="20251"/>
                    <a:pt x="0" y="15717"/>
                    <a:pt x="0" y="10125"/>
                  </a:cubicBezTo>
                  <a:cubicBezTo>
                    <a:pt x="0" y="4533"/>
                    <a:pt x="4533" y="0"/>
                    <a:pt x="10125" y="0"/>
                  </a:cubicBezTo>
                  <a:cubicBezTo>
                    <a:pt x="15717" y="0"/>
                    <a:pt x="20251" y="4533"/>
                    <a:pt x="20251" y="1012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68" name="Freeform: Shape 190">
              <a:extLst>
                <a:ext uri="{FF2B5EF4-FFF2-40B4-BE49-F238E27FC236}">
                  <a16:creationId xmlns:a16="http://schemas.microsoft.com/office/drawing/2014/main" id="{3419AB89-9FB4-42A0-6B78-1FDA73B2A0E0}"/>
                </a:ext>
              </a:extLst>
            </p:cNvPr>
            <p:cNvSpPr/>
            <p:nvPr/>
          </p:nvSpPr>
          <p:spPr>
            <a:xfrm>
              <a:off x="7499533" y="860744"/>
              <a:ext cx="8596" cy="8596"/>
            </a:xfrm>
            <a:custGeom>
              <a:avLst/>
              <a:gdLst>
                <a:gd name="connsiteX0" fmla="*/ 8597 w 8596"/>
                <a:gd name="connsiteY0" fmla="*/ 4298 h 8596"/>
                <a:gd name="connsiteX1" fmla="*/ 4298 w 8596"/>
                <a:gd name="connsiteY1" fmla="*/ 8597 h 8596"/>
                <a:gd name="connsiteX2" fmla="*/ 0 w 8596"/>
                <a:gd name="connsiteY2" fmla="*/ 4298 h 8596"/>
                <a:gd name="connsiteX3" fmla="*/ 4298 w 8596"/>
                <a:gd name="connsiteY3" fmla="*/ 0 h 8596"/>
                <a:gd name="connsiteX4" fmla="*/ 8597 w 8596"/>
                <a:gd name="connsiteY4" fmla="*/ 4298 h 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96" h="8596">
                  <a:moveTo>
                    <a:pt x="8597" y="4298"/>
                  </a:moveTo>
                  <a:cubicBezTo>
                    <a:pt x="8597" y="6672"/>
                    <a:pt x="6672" y="8597"/>
                    <a:pt x="4298" y="8597"/>
                  </a:cubicBezTo>
                  <a:cubicBezTo>
                    <a:pt x="1924" y="8597"/>
                    <a:pt x="0" y="6672"/>
                    <a:pt x="0" y="4298"/>
                  </a:cubicBezTo>
                  <a:cubicBezTo>
                    <a:pt x="0" y="1924"/>
                    <a:pt x="1924" y="0"/>
                    <a:pt x="4298" y="0"/>
                  </a:cubicBezTo>
                  <a:cubicBezTo>
                    <a:pt x="6672" y="0"/>
                    <a:pt x="8597" y="1924"/>
                    <a:pt x="8597" y="429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B9A8FE1-68DE-E635-725E-AE7F9E74ACD6}"/>
              </a:ext>
            </a:extLst>
          </p:cNvPr>
          <p:cNvGrpSpPr/>
          <p:nvPr/>
        </p:nvGrpSpPr>
        <p:grpSpPr>
          <a:xfrm>
            <a:off x="8670381" y="2158225"/>
            <a:ext cx="353088" cy="314308"/>
            <a:chOff x="7257352" y="514383"/>
            <a:chExt cx="492863" cy="438731"/>
          </a:xfrm>
          <a:solidFill>
            <a:schemeClr val="accent1"/>
          </a:solidFill>
        </p:grpSpPr>
        <p:sp>
          <p:nvSpPr>
            <p:cNvPr id="70" name="Freeform: Shape 9">
              <a:extLst>
                <a:ext uri="{FF2B5EF4-FFF2-40B4-BE49-F238E27FC236}">
                  <a16:creationId xmlns:a16="http://schemas.microsoft.com/office/drawing/2014/main" id="{56A53B27-6371-C7FD-4241-2CDC4F625F4C}"/>
                </a:ext>
              </a:extLst>
            </p:cNvPr>
            <p:cNvSpPr/>
            <p:nvPr/>
          </p:nvSpPr>
          <p:spPr>
            <a:xfrm>
              <a:off x="7257352" y="514383"/>
              <a:ext cx="492863" cy="438731"/>
            </a:xfrm>
            <a:custGeom>
              <a:avLst/>
              <a:gdLst>
                <a:gd name="connsiteX0" fmla="*/ 207793 w 492863"/>
                <a:gd name="connsiteY0" fmla="*/ 22352 h 438731"/>
                <a:gd name="connsiteX1" fmla="*/ 6051 w 492863"/>
                <a:gd name="connsiteY1" fmla="*/ 371770 h 438731"/>
                <a:gd name="connsiteX2" fmla="*/ 44738 w 492863"/>
                <a:gd name="connsiteY2" fmla="*/ 438731 h 438731"/>
                <a:gd name="connsiteX3" fmla="*/ 448126 w 492863"/>
                <a:gd name="connsiteY3" fmla="*/ 438731 h 438731"/>
                <a:gd name="connsiteX4" fmla="*/ 486812 w 492863"/>
                <a:gd name="connsiteY4" fmla="*/ 371770 h 438731"/>
                <a:gd name="connsiteX5" fmla="*/ 285166 w 492863"/>
                <a:gd name="connsiteY5" fmla="*/ 22352 h 438731"/>
                <a:gd name="connsiteX6" fmla="*/ 207793 w 492863"/>
                <a:gd name="connsiteY6" fmla="*/ 22352 h 43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863" h="438731">
                  <a:moveTo>
                    <a:pt x="207793" y="22352"/>
                  </a:moveTo>
                  <a:lnTo>
                    <a:pt x="6051" y="371770"/>
                  </a:lnTo>
                  <a:cubicBezTo>
                    <a:pt x="-11142" y="401573"/>
                    <a:pt x="10350" y="438731"/>
                    <a:pt x="44738" y="438731"/>
                  </a:cubicBezTo>
                  <a:lnTo>
                    <a:pt x="448126" y="438731"/>
                  </a:lnTo>
                  <a:cubicBezTo>
                    <a:pt x="482514" y="438731"/>
                    <a:pt x="504006" y="401573"/>
                    <a:pt x="486812" y="371770"/>
                  </a:cubicBezTo>
                  <a:lnTo>
                    <a:pt x="285166" y="22352"/>
                  </a:lnTo>
                  <a:cubicBezTo>
                    <a:pt x="267972" y="-7451"/>
                    <a:pt x="224987" y="-7451"/>
                    <a:pt x="207793" y="2235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71" name="Freeform: Shape 10">
              <a:extLst>
                <a:ext uri="{FF2B5EF4-FFF2-40B4-BE49-F238E27FC236}">
                  <a16:creationId xmlns:a16="http://schemas.microsoft.com/office/drawing/2014/main" id="{B1E36C12-DA3C-4748-FAD2-6933959432AD}"/>
                </a:ext>
              </a:extLst>
            </p:cNvPr>
            <p:cNvSpPr/>
            <p:nvPr/>
          </p:nvSpPr>
          <p:spPr>
            <a:xfrm>
              <a:off x="7503831" y="619361"/>
              <a:ext cx="9552" cy="159425"/>
            </a:xfrm>
            <a:custGeom>
              <a:avLst/>
              <a:gdLst>
                <a:gd name="connsiteX0" fmla="*/ 0 w 9552"/>
                <a:gd name="connsiteY0" fmla="*/ 0 h 159425"/>
                <a:gd name="connsiteX1" fmla="*/ 0 w 9552"/>
                <a:gd name="connsiteY1" fmla="*/ 159426 h 15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52" h="159425">
                  <a:moveTo>
                    <a:pt x="0" y="0"/>
                  </a:moveTo>
                  <a:lnTo>
                    <a:pt x="0" y="159426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72" name="Freeform: Shape 11">
              <a:extLst>
                <a:ext uri="{FF2B5EF4-FFF2-40B4-BE49-F238E27FC236}">
                  <a16:creationId xmlns:a16="http://schemas.microsoft.com/office/drawing/2014/main" id="{8F020494-FCB7-D5BB-FC35-44BF7E8AEDC6}"/>
                </a:ext>
              </a:extLst>
            </p:cNvPr>
            <p:cNvSpPr/>
            <p:nvPr/>
          </p:nvSpPr>
          <p:spPr>
            <a:xfrm>
              <a:off x="7493706" y="854917"/>
              <a:ext cx="20250" cy="20250"/>
            </a:xfrm>
            <a:custGeom>
              <a:avLst/>
              <a:gdLst>
                <a:gd name="connsiteX0" fmla="*/ 20251 w 20250"/>
                <a:gd name="connsiteY0" fmla="*/ 10125 h 20250"/>
                <a:gd name="connsiteX1" fmla="*/ 10125 w 20250"/>
                <a:gd name="connsiteY1" fmla="*/ 20251 h 20250"/>
                <a:gd name="connsiteX2" fmla="*/ 0 w 20250"/>
                <a:gd name="connsiteY2" fmla="*/ 10125 h 20250"/>
                <a:gd name="connsiteX3" fmla="*/ 10125 w 20250"/>
                <a:gd name="connsiteY3" fmla="*/ 0 h 20250"/>
                <a:gd name="connsiteX4" fmla="*/ 20251 w 20250"/>
                <a:gd name="connsiteY4" fmla="*/ 10125 h 2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20250">
                  <a:moveTo>
                    <a:pt x="20251" y="10125"/>
                  </a:moveTo>
                  <a:cubicBezTo>
                    <a:pt x="20251" y="15717"/>
                    <a:pt x="15717" y="20251"/>
                    <a:pt x="10125" y="20251"/>
                  </a:cubicBezTo>
                  <a:cubicBezTo>
                    <a:pt x="4533" y="20251"/>
                    <a:pt x="0" y="15717"/>
                    <a:pt x="0" y="10125"/>
                  </a:cubicBezTo>
                  <a:cubicBezTo>
                    <a:pt x="0" y="4533"/>
                    <a:pt x="4533" y="0"/>
                    <a:pt x="10125" y="0"/>
                  </a:cubicBezTo>
                  <a:cubicBezTo>
                    <a:pt x="15717" y="0"/>
                    <a:pt x="20251" y="4533"/>
                    <a:pt x="20251" y="1012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73" name="Freeform: Shape 13">
              <a:extLst>
                <a:ext uri="{FF2B5EF4-FFF2-40B4-BE49-F238E27FC236}">
                  <a16:creationId xmlns:a16="http://schemas.microsoft.com/office/drawing/2014/main" id="{7A45F9F3-273B-2650-991C-6050304E5C00}"/>
                </a:ext>
              </a:extLst>
            </p:cNvPr>
            <p:cNvSpPr/>
            <p:nvPr/>
          </p:nvSpPr>
          <p:spPr>
            <a:xfrm>
              <a:off x="7499533" y="860744"/>
              <a:ext cx="8596" cy="8596"/>
            </a:xfrm>
            <a:custGeom>
              <a:avLst/>
              <a:gdLst>
                <a:gd name="connsiteX0" fmla="*/ 8597 w 8596"/>
                <a:gd name="connsiteY0" fmla="*/ 4298 h 8596"/>
                <a:gd name="connsiteX1" fmla="*/ 4298 w 8596"/>
                <a:gd name="connsiteY1" fmla="*/ 8597 h 8596"/>
                <a:gd name="connsiteX2" fmla="*/ 0 w 8596"/>
                <a:gd name="connsiteY2" fmla="*/ 4298 h 8596"/>
                <a:gd name="connsiteX3" fmla="*/ 4298 w 8596"/>
                <a:gd name="connsiteY3" fmla="*/ 0 h 8596"/>
                <a:gd name="connsiteX4" fmla="*/ 8597 w 8596"/>
                <a:gd name="connsiteY4" fmla="*/ 4298 h 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96" h="8596">
                  <a:moveTo>
                    <a:pt x="8597" y="4298"/>
                  </a:moveTo>
                  <a:cubicBezTo>
                    <a:pt x="8597" y="6672"/>
                    <a:pt x="6672" y="8597"/>
                    <a:pt x="4298" y="8597"/>
                  </a:cubicBezTo>
                  <a:cubicBezTo>
                    <a:pt x="1924" y="8597"/>
                    <a:pt x="0" y="6672"/>
                    <a:pt x="0" y="4298"/>
                  </a:cubicBezTo>
                  <a:cubicBezTo>
                    <a:pt x="0" y="1924"/>
                    <a:pt x="1924" y="0"/>
                    <a:pt x="4298" y="0"/>
                  </a:cubicBezTo>
                  <a:cubicBezTo>
                    <a:pt x="6672" y="0"/>
                    <a:pt x="8597" y="1924"/>
                    <a:pt x="8597" y="429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sp>
        <p:nvSpPr>
          <p:cNvPr id="74" name="Text Box 112">
            <a:extLst>
              <a:ext uri="{FF2B5EF4-FFF2-40B4-BE49-F238E27FC236}">
                <a16:creationId xmlns:a16="http://schemas.microsoft.com/office/drawing/2014/main" id="{A2653185-8907-E01D-6EFA-3C6ECD5F3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4653" y="4788305"/>
            <a:ext cx="1028283" cy="54847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48000" tIns="48000" rIns="48000" bIns="48000">
            <a:spAutoFit/>
          </a:bodyPr>
          <a:lstStyle/>
          <a:p>
            <a:pPr algn="ctr" defTabSz="914241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dirty="0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End user</a:t>
            </a:r>
            <a:br>
              <a:rPr lang="en-US" sz="1467" dirty="0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</a:br>
            <a:r>
              <a:rPr lang="en-US" sz="1467" dirty="0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connection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5160EDF-9A48-61FC-0B7F-7ADDD71EAC89}"/>
              </a:ext>
            </a:extLst>
          </p:cNvPr>
          <p:cNvGrpSpPr/>
          <p:nvPr/>
        </p:nvGrpSpPr>
        <p:grpSpPr>
          <a:xfrm>
            <a:off x="6957697" y="4503302"/>
            <a:ext cx="353088" cy="314308"/>
            <a:chOff x="7257352" y="514383"/>
            <a:chExt cx="492863" cy="438731"/>
          </a:xfrm>
          <a:solidFill>
            <a:schemeClr val="accent1"/>
          </a:solidFill>
        </p:grpSpPr>
        <p:sp>
          <p:nvSpPr>
            <p:cNvPr id="76" name="Freeform: Shape 193">
              <a:extLst>
                <a:ext uri="{FF2B5EF4-FFF2-40B4-BE49-F238E27FC236}">
                  <a16:creationId xmlns:a16="http://schemas.microsoft.com/office/drawing/2014/main" id="{27A8A967-D29D-6D73-77D6-52880DE4196C}"/>
                </a:ext>
              </a:extLst>
            </p:cNvPr>
            <p:cNvSpPr/>
            <p:nvPr/>
          </p:nvSpPr>
          <p:spPr>
            <a:xfrm>
              <a:off x="7257352" y="514383"/>
              <a:ext cx="492863" cy="438731"/>
            </a:xfrm>
            <a:custGeom>
              <a:avLst/>
              <a:gdLst>
                <a:gd name="connsiteX0" fmla="*/ 207793 w 492863"/>
                <a:gd name="connsiteY0" fmla="*/ 22352 h 438731"/>
                <a:gd name="connsiteX1" fmla="*/ 6051 w 492863"/>
                <a:gd name="connsiteY1" fmla="*/ 371770 h 438731"/>
                <a:gd name="connsiteX2" fmla="*/ 44738 w 492863"/>
                <a:gd name="connsiteY2" fmla="*/ 438731 h 438731"/>
                <a:gd name="connsiteX3" fmla="*/ 448126 w 492863"/>
                <a:gd name="connsiteY3" fmla="*/ 438731 h 438731"/>
                <a:gd name="connsiteX4" fmla="*/ 486812 w 492863"/>
                <a:gd name="connsiteY4" fmla="*/ 371770 h 438731"/>
                <a:gd name="connsiteX5" fmla="*/ 285166 w 492863"/>
                <a:gd name="connsiteY5" fmla="*/ 22352 h 438731"/>
                <a:gd name="connsiteX6" fmla="*/ 207793 w 492863"/>
                <a:gd name="connsiteY6" fmla="*/ 22352 h 43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863" h="438731">
                  <a:moveTo>
                    <a:pt x="207793" y="22352"/>
                  </a:moveTo>
                  <a:lnTo>
                    <a:pt x="6051" y="371770"/>
                  </a:lnTo>
                  <a:cubicBezTo>
                    <a:pt x="-11142" y="401573"/>
                    <a:pt x="10350" y="438731"/>
                    <a:pt x="44738" y="438731"/>
                  </a:cubicBezTo>
                  <a:lnTo>
                    <a:pt x="448126" y="438731"/>
                  </a:lnTo>
                  <a:cubicBezTo>
                    <a:pt x="482514" y="438731"/>
                    <a:pt x="504006" y="401573"/>
                    <a:pt x="486812" y="371770"/>
                  </a:cubicBezTo>
                  <a:lnTo>
                    <a:pt x="285166" y="22352"/>
                  </a:lnTo>
                  <a:cubicBezTo>
                    <a:pt x="267972" y="-7451"/>
                    <a:pt x="224987" y="-7451"/>
                    <a:pt x="207793" y="2235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77" name="Freeform: Shape 194">
              <a:extLst>
                <a:ext uri="{FF2B5EF4-FFF2-40B4-BE49-F238E27FC236}">
                  <a16:creationId xmlns:a16="http://schemas.microsoft.com/office/drawing/2014/main" id="{F156C13E-5EE3-3BD1-ED64-B28E8CBF1976}"/>
                </a:ext>
              </a:extLst>
            </p:cNvPr>
            <p:cNvSpPr/>
            <p:nvPr/>
          </p:nvSpPr>
          <p:spPr>
            <a:xfrm>
              <a:off x="7503831" y="619361"/>
              <a:ext cx="9552" cy="159425"/>
            </a:xfrm>
            <a:custGeom>
              <a:avLst/>
              <a:gdLst>
                <a:gd name="connsiteX0" fmla="*/ 0 w 9552"/>
                <a:gd name="connsiteY0" fmla="*/ 0 h 159425"/>
                <a:gd name="connsiteX1" fmla="*/ 0 w 9552"/>
                <a:gd name="connsiteY1" fmla="*/ 159426 h 15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52" h="159425">
                  <a:moveTo>
                    <a:pt x="0" y="0"/>
                  </a:moveTo>
                  <a:lnTo>
                    <a:pt x="0" y="159426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78" name="Freeform: Shape 195">
              <a:extLst>
                <a:ext uri="{FF2B5EF4-FFF2-40B4-BE49-F238E27FC236}">
                  <a16:creationId xmlns:a16="http://schemas.microsoft.com/office/drawing/2014/main" id="{E10EC632-AD4A-1308-A1B8-FFC014F6535C}"/>
                </a:ext>
              </a:extLst>
            </p:cNvPr>
            <p:cNvSpPr/>
            <p:nvPr/>
          </p:nvSpPr>
          <p:spPr>
            <a:xfrm>
              <a:off x="7493706" y="854917"/>
              <a:ext cx="20250" cy="20250"/>
            </a:xfrm>
            <a:custGeom>
              <a:avLst/>
              <a:gdLst>
                <a:gd name="connsiteX0" fmla="*/ 20251 w 20250"/>
                <a:gd name="connsiteY0" fmla="*/ 10125 h 20250"/>
                <a:gd name="connsiteX1" fmla="*/ 10125 w 20250"/>
                <a:gd name="connsiteY1" fmla="*/ 20251 h 20250"/>
                <a:gd name="connsiteX2" fmla="*/ 0 w 20250"/>
                <a:gd name="connsiteY2" fmla="*/ 10125 h 20250"/>
                <a:gd name="connsiteX3" fmla="*/ 10125 w 20250"/>
                <a:gd name="connsiteY3" fmla="*/ 0 h 20250"/>
                <a:gd name="connsiteX4" fmla="*/ 20251 w 20250"/>
                <a:gd name="connsiteY4" fmla="*/ 10125 h 2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20250">
                  <a:moveTo>
                    <a:pt x="20251" y="10125"/>
                  </a:moveTo>
                  <a:cubicBezTo>
                    <a:pt x="20251" y="15717"/>
                    <a:pt x="15717" y="20251"/>
                    <a:pt x="10125" y="20251"/>
                  </a:cubicBezTo>
                  <a:cubicBezTo>
                    <a:pt x="4533" y="20251"/>
                    <a:pt x="0" y="15717"/>
                    <a:pt x="0" y="10125"/>
                  </a:cubicBezTo>
                  <a:cubicBezTo>
                    <a:pt x="0" y="4533"/>
                    <a:pt x="4533" y="0"/>
                    <a:pt x="10125" y="0"/>
                  </a:cubicBezTo>
                  <a:cubicBezTo>
                    <a:pt x="15717" y="0"/>
                    <a:pt x="20251" y="4533"/>
                    <a:pt x="20251" y="1012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79" name="Freeform: Shape 196">
              <a:extLst>
                <a:ext uri="{FF2B5EF4-FFF2-40B4-BE49-F238E27FC236}">
                  <a16:creationId xmlns:a16="http://schemas.microsoft.com/office/drawing/2014/main" id="{FC0A3801-7A60-4363-9FA4-0309F5A2AF77}"/>
                </a:ext>
              </a:extLst>
            </p:cNvPr>
            <p:cNvSpPr/>
            <p:nvPr/>
          </p:nvSpPr>
          <p:spPr>
            <a:xfrm>
              <a:off x="7499533" y="860744"/>
              <a:ext cx="8596" cy="8596"/>
            </a:xfrm>
            <a:custGeom>
              <a:avLst/>
              <a:gdLst>
                <a:gd name="connsiteX0" fmla="*/ 8597 w 8596"/>
                <a:gd name="connsiteY0" fmla="*/ 4298 h 8596"/>
                <a:gd name="connsiteX1" fmla="*/ 4298 w 8596"/>
                <a:gd name="connsiteY1" fmla="*/ 8597 h 8596"/>
                <a:gd name="connsiteX2" fmla="*/ 0 w 8596"/>
                <a:gd name="connsiteY2" fmla="*/ 4298 h 8596"/>
                <a:gd name="connsiteX3" fmla="*/ 4298 w 8596"/>
                <a:gd name="connsiteY3" fmla="*/ 0 h 8596"/>
                <a:gd name="connsiteX4" fmla="*/ 8597 w 8596"/>
                <a:gd name="connsiteY4" fmla="*/ 4298 h 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96" h="8596">
                  <a:moveTo>
                    <a:pt x="8597" y="4298"/>
                  </a:moveTo>
                  <a:cubicBezTo>
                    <a:pt x="8597" y="6672"/>
                    <a:pt x="6672" y="8597"/>
                    <a:pt x="4298" y="8597"/>
                  </a:cubicBezTo>
                  <a:cubicBezTo>
                    <a:pt x="1924" y="8597"/>
                    <a:pt x="0" y="6672"/>
                    <a:pt x="0" y="4298"/>
                  </a:cubicBezTo>
                  <a:cubicBezTo>
                    <a:pt x="0" y="1924"/>
                    <a:pt x="1924" y="0"/>
                    <a:pt x="4298" y="0"/>
                  </a:cubicBezTo>
                  <a:cubicBezTo>
                    <a:pt x="6672" y="0"/>
                    <a:pt x="8597" y="1924"/>
                    <a:pt x="8597" y="429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sp>
        <p:nvSpPr>
          <p:cNvPr id="80" name="Freeform: Shape 8">
            <a:extLst>
              <a:ext uri="{FF2B5EF4-FFF2-40B4-BE49-F238E27FC236}">
                <a16:creationId xmlns:a16="http://schemas.microsoft.com/office/drawing/2014/main" id="{67EF6FC4-407D-4CE8-4A55-EC1A35543358}"/>
              </a:ext>
            </a:extLst>
          </p:cNvPr>
          <p:cNvSpPr/>
          <p:nvPr/>
        </p:nvSpPr>
        <p:spPr>
          <a:xfrm>
            <a:off x="3661602" y="4024204"/>
            <a:ext cx="488757" cy="488757"/>
          </a:xfrm>
          <a:custGeom>
            <a:avLst/>
            <a:gdLst>
              <a:gd name="connsiteX0" fmla="*/ 291115 w 635542"/>
              <a:gd name="connsiteY0" fmla="*/ 176754 h 635542"/>
              <a:gd name="connsiteX1" fmla="*/ 218230 w 635542"/>
              <a:gd name="connsiteY1" fmla="*/ 252064 h 635542"/>
              <a:gd name="connsiteX2" fmla="*/ 218230 w 635542"/>
              <a:gd name="connsiteY2" fmla="*/ 258635 h 635542"/>
              <a:gd name="connsiteX3" fmla="*/ 200371 w 635542"/>
              <a:gd name="connsiteY3" fmla="*/ 276831 h 635542"/>
              <a:gd name="connsiteX4" fmla="*/ 199405 w 635542"/>
              <a:gd name="connsiteY4" fmla="*/ 276831 h 635542"/>
              <a:gd name="connsiteX5" fmla="*/ 124107 w 635542"/>
              <a:gd name="connsiteY5" fmla="*/ 359722 h 635542"/>
              <a:gd name="connsiteX6" fmla="*/ 202301 w 635542"/>
              <a:gd name="connsiteY6" fmla="*/ 433516 h 635542"/>
              <a:gd name="connsiteX7" fmla="*/ 409373 w 635542"/>
              <a:gd name="connsiteY7" fmla="*/ 433516 h 635542"/>
              <a:gd name="connsiteX8" fmla="*/ 495291 w 635542"/>
              <a:gd name="connsiteY8" fmla="*/ 385500 h 635542"/>
              <a:gd name="connsiteX9" fmla="*/ 428198 w 635542"/>
              <a:gd name="connsiteY9" fmla="*/ 229825 h 635542"/>
              <a:gd name="connsiteX10" fmla="*/ 402133 w 635542"/>
              <a:gd name="connsiteY10" fmla="*/ 229825 h 635542"/>
              <a:gd name="connsiteX11" fmla="*/ 392479 w 635542"/>
              <a:gd name="connsiteY11" fmla="*/ 230836 h 635542"/>
              <a:gd name="connsiteX12" fmla="*/ 374620 w 635542"/>
              <a:gd name="connsiteY12" fmla="*/ 220727 h 635542"/>
              <a:gd name="connsiteX13" fmla="*/ 291115 w 635542"/>
              <a:gd name="connsiteY13" fmla="*/ 176754 h 635542"/>
              <a:gd name="connsiteX14" fmla="*/ 317771 w 635542"/>
              <a:gd name="connsiteY14" fmla="*/ 0 h 635542"/>
              <a:gd name="connsiteX15" fmla="*/ 635542 w 635542"/>
              <a:gd name="connsiteY15" fmla="*/ 317771 h 635542"/>
              <a:gd name="connsiteX16" fmla="*/ 317771 w 635542"/>
              <a:gd name="connsiteY16" fmla="*/ 635542 h 635542"/>
              <a:gd name="connsiteX17" fmla="*/ 0 w 635542"/>
              <a:gd name="connsiteY17" fmla="*/ 317771 h 635542"/>
              <a:gd name="connsiteX18" fmla="*/ 317771 w 635542"/>
              <a:gd name="connsiteY18" fmla="*/ 0 h 63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5542" h="635542">
                <a:moveTo>
                  <a:pt x="291115" y="176754"/>
                </a:moveTo>
                <a:cubicBezTo>
                  <a:pt x="253466" y="181303"/>
                  <a:pt x="218230" y="213146"/>
                  <a:pt x="218230" y="252064"/>
                </a:cubicBezTo>
                <a:lnTo>
                  <a:pt x="218230" y="258635"/>
                </a:lnTo>
                <a:cubicBezTo>
                  <a:pt x="218230" y="268744"/>
                  <a:pt x="210024" y="276831"/>
                  <a:pt x="200371" y="276831"/>
                </a:cubicBezTo>
                <a:lnTo>
                  <a:pt x="199405" y="276831"/>
                </a:lnTo>
                <a:cubicBezTo>
                  <a:pt x="156446" y="276831"/>
                  <a:pt x="121210" y="314738"/>
                  <a:pt x="124107" y="359722"/>
                </a:cubicBezTo>
                <a:cubicBezTo>
                  <a:pt x="127003" y="400157"/>
                  <a:pt x="161756" y="433516"/>
                  <a:pt x="202301" y="433516"/>
                </a:cubicBezTo>
                <a:lnTo>
                  <a:pt x="409373" y="433516"/>
                </a:lnTo>
                <a:cubicBezTo>
                  <a:pt x="443644" y="433516"/>
                  <a:pt x="476466" y="415320"/>
                  <a:pt x="495291" y="385500"/>
                </a:cubicBezTo>
                <a:cubicBezTo>
                  <a:pt x="532941" y="326869"/>
                  <a:pt x="495291" y="240945"/>
                  <a:pt x="428198" y="229825"/>
                </a:cubicBezTo>
                <a:cubicBezTo>
                  <a:pt x="419027" y="228814"/>
                  <a:pt x="411304" y="228814"/>
                  <a:pt x="402133" y="229825"/>
                </a:cubicBezTo>
                <a:lnTo>
                  <a:pt x="392479" y="230836"/>
                </a:lnTo>
                <a:cubicBezTo>
                  <a:pt x="385239" y="231847"/>
                  <a:pt x="377999" y="228309"/>
                  <a:pt x="374620" y="220727"/>
                </a:cubicBezTo>
                <a:cubicBezTo>
                  <a:pt x="359174" y="191412"/>
                  <a:pt x="327317" y="172205"/>
                  <a:pt x="291115" y="176754"/>
                </a:cubicBezTo>
                <a:close/>
                <a:moveTo>
                  <a:pt x="317771" y="0"/>
                </a:moveTo>
                <a:cubicBezTo>
                  <a:pt x="493271" y="0"/>
                  <a:pt x="635542" y="142271"/>
                  <a:pt x="635542" y="317771"/>
                </a:cubicBezTo>
                <a:cubicBezTo>
                  <a:pt x="635542" y="493271"/>
                  <a:pt x="493271" y="635542"/>
                  <a:pt x="317771" y="635542"/>
                </a:cubicBezTo>
                <a:cubicBezTo>
                  <a:pt x="142271" y="635542"/>
                  <a:pt x="0" y="493271"/>
                  <a:pt x="0" y="317771"/>
                </a:cubicBezTo>
                <a:cubicBezTo>
                  <a:pt x="0" y="142271"/>
                  <a:pt x="142271" y="0"/>
                  <a:pt x="317771" y="0"/>
                </a:cubicBez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US" sz="1600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81" name="Freeform: Shape 12">
            <a:extLst>
              <a:ext uri="{FF2B5EF4-FFF2-40B4-BE49-F238E27FC236}">
                <a16:creationId xmlns:a16="http://schemas.microsoft.com/office/drawing/2014/main" id="{D814F8C1-C437-1142-FFED-B59C062355D0}"/>
              </a:ext>
            </a:extLst>
          </p:cNvPr>
          <p:cNvSpPr/>
          <p:nvPr/>
        </p:nvSpPr>
        <p:spPr>
          <a:xfrm>
            <a:off x="2511287" y="3469710"/>
            <a:ext cx="488757" cy="488757"/>
          </a:xfrm>
          <a:custGeom>
            <a:avLst/>
            <a:gdLst>
              <a:gd name="connsiteX0" fmla="*/ 291115 w 635542"/>
              <a:gd name="connsiteY0" fmla="*/ 176754 h 635542"/>
              <a:gd name="connsiteX1" fmla="*/ 218230 w 635542"/>
              <a:gd name="connsiteY1" fmla="*/ 252064 h 635542"/>
              <a:gd name="connsiteX2" fmla="*/ 218230 w 635542"/>
              <a:gd name="connsiteY2" fmla="*/ 258635 h 635542"/>
              <a:gd name="connsiteX3" fmla="*/ 200371 w 635542"/>
              <a:gd name="connsiteY3" fmla="*/ 276831 h 635542"/>
              <a:gd name="connsiteX4" fmla="*/ 199405 w 635542"/>
              <a:gd name="connsiteY4" fmla="*/ 276831 h 635542"/>
              <a:gd name="connsiteX5" fmla="*/ 124107 w 635542"/>
              <a:gd name="connsiteY5" fmla="*/ 359722 h 635542"/>
              <a:gd name="connsiteX6" fmla="*/ 202301 w 635542"/>
              <a:gd name="connsiteY6" fmla="*/ 433516 h 635542"/>
              <a:gd name="connsiteX7" fmla="*/ 409373 w 635542"/>
              <a:gd name="connsiteY7" fmla="*/ 433516 h 635542"/>
              <a:gd name="connsiteX8" fmla="*/ 495291 w 635542"/>
              <a:gd name="connsiteY8" fmla="*/ 385500 h 635542"/>
              <a:gd name="connsiteX9" fmla="*/ 428198 w 635542"/>
              <a:gd name="connsiteY9" fmla="*/ 229825 h 635542"/>
              <a:gd name="connsiteX10" fmla="*/ 402133 w 635542"/>
              <a:gd name="connsiteY10" fmla="*/ 229825 h 635542"/>
              <a:gd name="connsiteX11" fmla="*/ 392479 w 635542"/>
              <a:gd name="connsiteY11" fmla="*/ 230836 h 635542"/>
              <a:gd name="connsiteX12" fmla="*/ 374620 w 635542"/>
              <a:gd name="connsiteY12" fmla="*/ 220727 h 635542"/>
              <a:gd name="connsiteX13" fmla="*/ 291115 w 635542"/>
              <a:gd name="connsiteY13" fmla="*/ 176754 h 635542"/>
              <a:gd name="connsiteX14" fmla="*/ 317771 w 635542"/>
              <a:gd name="connsiteY14" fmla="*/ 0 h 635542"/>
              <a:gd name="connsiteX15" fmla="*/ 635542 w 635542"/>
              <a:gd name="connsiteY15" fmla="*/ 317771 h 635542"/>
              <a:gd name="connsiteX16" fmla="*/ 317771 w 635542"/>
              <a:gd name="connsiteY16" fmla="*/ 635542 h 635542"/>
              <a:gd name="connsiteX17" fmla="*/ 0 w 635542"/>
              <a:gd name="connsiteY17" fmla="*/ 317771 h 635542"/>
              <a:gd name="connsiteX18" fmla="*/ 317771 w 635542"/>
              <a:gd name="connsiteY18" fmla="*/ 0 h 63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5542" h="635542">
                <a:moveTo>
                  <a:pt x="291115" y="176754"/>
                </a:moveTo>
                <a:cubicBezTo>
                  <a:pt x="253466" y="181303"/>
                  <a:pt x="218230" y="213146"/>
                  <a:pt x="218230" y="252064"/>
                </a:cubicBezTo>
                <a:lnTo>
                  <a:pt x="218230" y="258635"/>
                </a:lnTo>
                <a:cubicBezTo>
                  <a:pt x="218230" y="268744"/>
                  <a:pt x="210024" y="276831"/>
                  <a:pt x="200371" y="276831"/>
                </a:cubicBezTo>
                <a:lnTo>
                  <a:pt x="199405" y="276831"/>
                </a:lnTo>
                <a:cubicBezTo>
                  <a:pt x="156446" y="276831"/>
                  <a:pt x="121210" y="314738"/>
                  <a:pt x="124107" y="359722"/>
                </a:cubicBezTo>
                <a:cubicBezTo>
                  <a:pt x="127003" y="400157"/>
                  <a:pt x="161756" y="433516"/>
                  <a:pt x="202301" y="433516"/>
                </a:cubicBezTo>
                <a:lnTo>
                  <a:pt x="409373" y="433516"/>
                </a:lnTo>
                <a:cubicBezTo>
                  <a:pt x="443644" y="433516"/>
                  <a:pt x="476466" y="415320"/>
                  <a:pt x="495291" y="385500"/>
                </a:cubicBezTo>
                <a:cubicBezTo>
                  <a:pt x="532941" y="326869"/>
                  <a:pt x="495291" y="240945"/>
                  <a:pt x="428198" y="229825"/>
                </a:cubicBezTo>
                <a:cubicBezTo>
                  <a:pt x="419027" y="228814"/>
                  <a:pt x="411304" y="228814"/>
                  <a:pt x="402133" y="229825"/>
                </a:cubicBezTo>
                <a:lnTo>
                  <a:pt x="392479" y="230836"/>
                </a:lnTo>
                <a:cubicBezTo>
                  <a:pt x="385239" y="231847"/>
                  <a:pt x="377999" y="228309"/>
                  <a:pt x="374620" y="220727"/>
                </a:cubicBezTo>
                <a:cubicBezTo>
                  <a:pt x="359174" y="191412"/>
                  <a:pt x="327317" y="172205"/>
                  <a:pt x="291115" y="176754"/>
                </a:cubicBezTo>
                <a:close/>
                <a:moveTo>
                  <a:pt x="317771" y="0"/>
                </a:moveTo>
                <a:cubicBezTo>
                  <a:pt x="493271" y="0"/>
                  <a:pt x="635542" y="142271"/>
                  <a:pt x="635542" y="317771"/>
                </a:cubicBezTo>
                <a:cubicBezTo>
                  <a:pt x="635542" y="493271"/>
                  <a:pt x="493271" y="635542"/>
                  <a:pt x="317771" y="635542"/>
                </a:cubicBezTo>
                <a:cubicBezTo>
                  <a:pt x="142271" y="635542"/>
                  <a:pt x="0" y="493271"/>
                  <a:pt x="0" y="317771"/>
                </a:cubicBezTo>
                <a:cubicBezTo>
                  <a:pt x="0" y="142271"/>
                  <a:pt x="142271" y="0"/>
                  <a:pt x="317771" y="0"/>
                </a:cubicBez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US" sz="1600">
              <a:solidFill>
                <a:srgbClr val="FFFFFF"/>
              </a:solidFill>
              <a:latin typeface="Nokia Pure Text Light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348C676-5985-AB20-61B4-7AE796334AC6}"/>
              </a:ext>
            </a:extLst>
          </p:cNvPr>
          <p:cNvGrpSpPr/>
          <p:nvPr/>
        </p:nvGrpSpPr>
        <p:grpSpPr>
          <a:xfrm>
            <a:off x="3875398" y="3592906"/>
            <a:ext cx="246751" cy="219649"/>
            <a:chOff x="7257352" y="514383"/>
            <a:chExt cx="492863" cy="438731"/>
          </a:xfrm>
          <a:solidFill>
            <a:schemeClr val="accent1"/>
          </a:solidFill>
        </p:grpSpPr>
        <p:sp>
          <p:nvSpPr>
            <p:cNvPr id="83" name="Freeform: Shape 56">
              <a:extLst>
                <a:ext uri="{FF2B5EF4-FFF2-40B4-BE49-F238E27FC236}">
                  <a16:creationId xmlns:a16="http://schemas.microsoft.com/office/drawing/2014/main" id="{B3444AF6-D5FE-E569-9C70-0FEE0B35DAF2}"/>
                </a:ext>
              </a:extLst>
            </p:cNvPr>
            <p:cNvSpPr/>
            <p:nvPr/>
          </p:nvSpPr>
          <p:spPr>
            <a:xfrm>
              <a:off x="7257352" y="514383"/>
              <a:ext cx="492863" cy="438731"/>
            </a:xfrm>
            <a:custGeom>
              <a:avLst/>
              <a:gdLst>
                <a:gd name="connsiteX0" fmla="*/ 207793 w 492863"/>
                <a:gd name="connsiteY0" fmla="*/ 22352 h 438731"/>
                <a:gd name="connsiteX1" fmla="*/ 6051 w 492863"/>
                <a:gd name="connsiteY1" fmla="*/ 371770 h 438731"/>
                <a:gd name="connsiteX2" fmla="*/ 44738 w 492863"/>
                <a:gd name="connsiteY2" fmla="*/ 438731 h 438731"/>
                <a:gd name="connsiteX3" fmla="*/ 448126 w 492863"/>
                <a:gd name="connsiteY3" fmla="*/ 438731 h 438731"/>
                <a:gd name="connsiteX4" fmla="*/ 486812 w 492863"/>
                <a:gd name="connsiteY4" fmla="*/ 371770 h 438731"/>
                <a:gd name="connsiteX5" fmla="*/ 285166 w 492863"/>
                <a:gd name="connsiteY5" fmla="*/ 22352 h 438731"/>
                <a:gd name="connsiteX6" fmla="*/ 207793 w 492863"/>
                <a:gd name="connsiteY6" fmla="*/ 22352 h 43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863" h="438731">
                  <a:moveTo>
                    <a:pt x="207793" y="22352"/>
                  </a:moveTo>
                  <a:lnTo>
                    <a:pt x="6051" y="371770"/>
                  </a:lnTo>
                  <a:cubicBezTo>
                    <a:pt x="-11142" y="401573"/>
                    <a:pt x="10350" y="438731"/>
                    <a:pt x="44738" y="438731"/>
                  </a:cubicBezTo>
                  <a:lnTo>
                    <a:pt x="448126" y="438731"/>
                  </a:lnTo>
                  <a:cubicBezTo>
                    <a:pt x="482514" y="438731"/>
                    <a:pt x="504006" y="401573"/>
                    <a:pt x="486812" y="371770"/>
                  </a:cubicBezTo>
                  <a:lnTo>
                    <a:pt x="285166" y="22352"/>
                  </a:lnTo>
                  <a:cubicBezTo>
                    <a:pt x="267972" y="-7451"/>
                    <a:pt x="224987" y="-7451"/>
                    <a:pt x="207793" y="2235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84" name="Freeform: Shape 57">
              <a:extLst>
                <a:ext uri="{FF2B5EF4-FFF2-40B4-BE49-F238E27FC236}">
                  <a16:creationId xmlns:a16="http://schemas.microsoft.com/office/drawing/2014/main" id="{7E96D625-554C-04CD-3CF5-B9F0C5561A3B}"/>
                </a:ext>
              </a:extLst>
            </p:cNvPr>
            <p:cNvSpPr/>
            <p:nvPr/>
          </p:nvSpPr>
          <p:spPr>
            <a:xfrm>
              <a:off x="7503831" y="619361"/>
              <a:ext cx="9552" cy="159425"/>
            </a:xfrm>
            <a:custGeom>
              <a:avLst/>
              <a:gdLst>
                <a:gd name="connsiteX0" fmla="*/ 0 w 9552"/>
                <a:gd name="connsiteY0" fmla="*/ 0 h 159425"/>
                <a:gd name="connsiteX1" fmla="*/ 0 w 9552"/>
                <a:gd name="connsiteY1" fmla="*/ 159426 h 15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52" h="159425">
                  <a:moveTo>
                    <a:pt x="0" y="0"/>
                  </a:moveTo>
                  <a:lnTo>
                    <a:pt x="0" y="159426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85" name="Freeform: Shape 59">
              <a:extLst>
                <a:ext uri="{FF2B5EF4-FFF2-40B4-BE49-F238E27FC236}">
                  <a16:creationId xmlns:a16="http://schemas.microsoft.com/office/drawing/2014/main" id="{3C991E31-219D-D3D3-C03B-54EFBDC2C018}"/>
                </a:ext>
              </a:extLst>
            </p:cNvPr>
            <p:cNvSpPr/>
            <p:nvPr/>
          </p:nvSpPr>
          <p:spPr>
            <a:xfrm>
              <a:off x="7493706" y="854917"/>
              <a:ext cx="20250" cy="20250"/>
            </a:xfrm>
            <a:custGeom>
              <a:avLst/>
              <a:gdLst>
                <a:gd name="connsiteX0" fmla="*/ 20251 w 20250"/>
                <a:gd name="connsiteY0" fmla="*/ 10125 h 20250"/>
                <a:gd name="connsiteX1" fmla="*/ 10125 w 20250"/>
                <a:gd name="connsiteY1" fmla="*/ 20251 h 20250"/>
                <a:gd name="connsiteX2" fmla="*/ 0 w 20250"/>
                <a:gd name="connsiteY2" fmla="*/ 10125 h 20250"/>
                <a:gd name="connsiteX3" fmla="*/ 10125 w 20250"/>
                <a:gd name="connsiteY3" fmla="*/ 0 h 20250"/>
                <a:gd name="connsiteX4" fmla="*/ 20251 w 20250"/>
                <a:gd name="connsiteY4" fmla="*/ 10125 h 2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20250">
                  <a:moveTo>
                    <a:pt x="20251" y="10125"/>
                  </a:moveTo>
                  <a:cubicBezTo>
                    <a:pt x="20251" y="15717"/>
                    <a:pt x="15717" y="20251"/>
                    <a:pt x="10125" y="20251"/>
                  </a:cubicBezTo>
                  <a:cubicBezTo>
                    <a:pt x="4533" y="20251"/>
                    <a:pt x="0" y="15717"/>
                    <a:pt x="0" y="10125"/>
                  </a:cubicBezTo>
                  <a:cubicBezTo>
                    <a:pt x="0" y="4533"/>
                    <a:pt x="4533" y="0"/>
                    <a:pt x="10125" y="0"/>
                  </a:cubicBezTo>
                  <a:cubicBezTo>
                    <a:pt x="15717" y="0"/>
                    <a:pt x="20251" y="4533"/>
                    <a:pt x="20251" y="1012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86" name="Freeform: Shape 60">
              <a:extLst>
                <a:ext uri="{FF2B5EF4-FFF2-40B4-BE49-F238E27FC236}">
                  <a16:creationId xmlns:a16="http://schemas.microsoft.com/office/drawing/2014/main" id="{E06CE4F8-8582-53C5-7C4D-16D72740CBEE}"/>
                </a:ext>
              </a:extLst>
            </p:cNvPr>
            <p:cNvSpPr/>
            <p:nvPr/>
          </p:nvSpPr>
          <p:spPr>
            <a:xfrm>
              <a:off x="7499533" y="860744"/>
              <a:ext cx="8596" cy="8596"/>
            </a:xfrm>
            <a:custGeom>
              <a:avLst/>
              <a:gdLst>
                <a:gd name="connsiteX0" fmla="*/ 8597 w 8596"/>
                <a:gd name="connsiteY0" fmla="*/ 4298 h 8596"/>
                <a:gd name="connsiteX1" fmla="*/ 4298 w 8596"/>
                <a:gd name="connsiteY1" fmla="*/ 8597 h 8596"/>
                <a:gd name="connsiteX2" fmla="*/ 0 w 8596"/>
                <a:gd name="connsiteY2" fmla="*/ 4298 h 8596"/>
                <a:gd name="connsiteX3" fmla="*/ 4298 w 8596"/>
                <a:gd name="connsiteY3" fmla="*/ 0 h 8596"/>
                <a:gd name="connsiteX4" fmla="*/ 8597 w 8596"/>
                <a:gd name="connsiteY4" fmla="*/ 4298 h 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96" h="8596">
                  <a:moveTo>
                    <a:pt x="8597" y="4298"/>
                  </a:moveTo>
                  <a:cubicBezTo>
                    <a:pt x="8597" y="6672"/>
                    <a:pt x="6672" y="8597"/>
                    <a:pt x="4298" y="8597"/>
                  </a:cubicBezTo>
                  <a:cubicBezTo>
                    <a:pt x="1924" y="8597"/>
                    <a:pt x="0" y="6672"/>
                    <a:pt x="0" y="4298"/>
                  </a:cubicBezTo>
                  <a:cubicBezTo>
                    <a:pt x="0" y="1924"/>
                    <a:pt x="1924" y="0"/>
                    <a:pt x="4298" y="0"/>
                  </a:cubicBezTo>
                  <a:cubicBezTo>
                    <a:pt x="6672" y="0"/>
                    <a:pt x="8597" y="1924"/>
                    <a:pt x="8597" y="429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C1FE830-504E-B7E7-79D5-67B2D8D83CA0}"/>
              </a:ext>
            </a:extLst>
          </p:cNvPr>
          <p:cNvGrpSpPr/>
          <p:nvPr/>
        </p:nvGrpSpPr>
        <p:grpSpPr>
          <a:xfrm>
            <a:off x="3265666" y="3290000"/>
            <a:ext cx="246751" cy="219649"/>
            <a:chOff x="7257352" y="514383"/>
            <a:chExt cx="492863" cy="438731"/>
          </a:xfrm>
          <a:solidFill>
            <a:schemeClr val="accent1"/>
          </a:solidFill>
        </p:grpSpPr>
        <p:sp>
          <p:nvSpPr>
            <p:cNvPr id="88" name="Freeform: Shape 62">
              <a:extLst>
                <a:ext uri="{FF2B5EF4-FFF2-40B4-BE49-F238E27FC236}">
                  <a16:creationId xmlns:a16="http://schemas.microsoft.com/office/drawing/2014/main" id="{6371826A-8B86-A448-C290-19384AB9C15F}"/>
                </a:ext>
              </a:extLst>
            </p:cNvPr>
            <p:cNvSpPr/>
            <p:nvPr/>
          </p:nvSpPr>
          <p:spPr>
            <a:xfrm>
              <a:off x="7257352" y="514383"/>
              <a:ext cx="492863" cy="438731"/>
            </a:xfrm>
            <a:custGeom>
              <a:avLst/>
              <a:gdLst>
                <a:gd name="connsiteX0" fmla="*/ 207793 w 492863"/>
                <a:gd name="connsiteY0" fmla="*/ 22352 h 438731"/>
                <a:gd name="connsiteX1" fmla="*/ 6051 w 492863"/>
                <a:gd name="connsiteY1" fmla="*/ 371770 h 438731"/>
                <a:gd name="connsiteX2" fmla="*/ 44738 w 492863"/>
                <a:gd name="connsiteY2" fmla="*/ 438731 h 438731"/>
                <a:gd name="connsiteX3" fmla="*/ 448126 w 492863"/>
                <a:gd name="connsiteY3" fmla="*/ 438731 h 438731"/>
                <a:gd name="connsiteX4" fmla="*/ 486812 w 492863"/>
                <a:gd name="connsiteY4" fmla="*/ 371770 h 438731"/>
                <a:gd name="connsiteX5" fmla="*/ 285166 w 492863"/>
                <a:gd name="connsiteY5" fmla="*/ 22352 h 438731"/>
                <a:gd name="connsiteX6" fmla="*/ 207793 w 492863"/>
                <a:gd name="connsiteY6" fmla="*/ 22352 h 43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863" h="438731">
                  <a:moveTo>
                    <a:pt x="207793" y="22352"/>
                  </a:moveTo>
                  <a:lnTo>
                    <a:pt x="6051" y="371770"/>
                  </a:lnTo>
                  <a:cubicBezTo>
                    <a:pt x="-11142" y="401573"/>
                    <a:pt x="10350" y="438731"/>
                    <a:pt x="44738" y="438731"/>
                  </a:cubicBezTo>
                  <a:lnTo>
                    <a:pt x="448126" y="438731"/>
                  </a:lnTo>
                  <a:cubicBezTo>
                    <a:pt x="482514" y="438731"/>
                    <a:pt x="504006" y="401573"/>
                    <a:pt x="486812" y="371770"/>
                  </a:cubicBezTo>
                  <a:lnTo>
                    <a:pt x="285166" y="22352"/>
                  </a:lnTo>
                  <a:cubicBezTo>
                    <a:pt x="267972" y="-7451"/>
                    <a:pt x="224987" y="-7451"/>
                    <a:pt x="207793" y="2235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89" name="Freeform: Shape 63">
              <a:extLst>
                <a:ext uri="{FF2B5EF4-FFF2-40B4-BE49-F238E27FC236}">
                  <a16:creationId xmlns:a16="http://schemas.microsoft.com/office/drawing/2014/main" id="{C6D35EB5-BB8A-CDD2-AAC3-AC34EA9A3FDE}"/>
                </a:ext>
              </a:extLst>
            </p:cNvPr>
            <p:cNvSpPr/>
            <p:nvPr/>
          </p:nvSpPr>
          <p:spPr>
            <a:xfrm>
              <a:off x="7503831" y="619361"/>
              <a:ext cx="9552" cy="159425"/>
            </a:xfrm>
            <a:custGeom>
              <a:avLst/>
              <a:gdLst>
                <a:gd name="connsiteX0" fmla="*/ 0 w 9552"/>
                <a:gd name="connsiteY0" fmla="*/ 0 h 159425"/>
                <a:gd name="connsiteX1" fmla="*/ 0 w 9552"/>
                <a:gd name="connsiteY1" fmla="*/ 159426 h 15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52" h="159425">
                  <a:moveTo>
                    <a:pt x="0" y="0"/>
                  </a:moveTo>
                  <a:lnTo>
                    <a:pt x="0" y="159426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90" name="Freeform: Shape 64">
              <a:extLst>
                <a:ext uri="{FF2B5EF4-FFF2-40B4-BE49-F238E27FC236}">
                  <a16:creationId xmlns:a16="http://schemas.microsoft.com/office/drawing/2014/main" id="{A8DC8D36-EDC5-13D4-321F-B2334D9F3FE2}"/>
                </a:ext>
              </a:extLst>
            </p:cNvPr>
            <p:cNvSpPr/>
            <p:nvPr/>
          </p:nvSpPr>
          <p:spPr>
            <a:xfrm>
              <a:off x="7493706" y="854917"/>
              <a:ext cx="20250" cy="20250"/>
            </a:xfrm>
            <a:custGeom>
              <a:avLst/>
              <a:gdLst>
                <a:gd name="connsiteX0" fmla="*/ 20251 w 20250"/>
                <a:gd name="connsiteY0" fmla="*/ 10125 h 20250"/>
                <a:gd name="connsiteX1" fmla="*/ 10125 w 20250"/>
                <a:gd name="connsiteY1" fmla="*/ 20251 h 20250"/>
                <a:gd name="connsiteX2" fmla="*/ 0 w 20250"/>
                <a:gd name="connsiteY2" fmla="*/ 10125 h 20250"/>
                <a:gd name="connsiteX3" fmla="*/ 10125 w 20250"/>
                <a:gd name="connsiteY3" fmla="*/ 0 h 20250"/>
                <a:gd name="connsiteX4" fmla="*/ 20251 w 20250"/>
                <a:gd name="connsiteY4" fmla="*/ 10125 h 2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20250">
                  <a:moveTo>
                    <a:pt x="20251" y="10125"/>
                  </a:moveTo>
                  <a:cubicBezTo>
                    <a:pt x="20251" y="15717"/>
                    <a:pt x="15717" y="20251"/>
                    <a:pt x="10125" y="20251"/>
                  </a:cubicBezTo>
                  <a:cubicBezTo>
                    <a:pt x="4533" y="20251"/>
                    <a:pt x="0" y="15717"/>
                    <a:pt x="0" y="10125"/>
                  </a:cubicBezTo>
                  <a:cubicBezTo>
                    <a:pt x="0" y="4533"/>
                    <a:pt x="4533" y="0"/>
                    <a:pt x="10125" y="0"/>
                  </a:cubicBezTo>
                  <a:cubicBezTo>
                    <a:pt x="15717" y="0"/>
                    <a:pt x="20251" y="4533"/>
                    <a:pt x="20251" y="1012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91" name="Freeform: Shape 65">
              <a:extLst>
                <a:ext uri="{FF2B5EF4-FFF2-40B4-BE49-F238E27FC236}">
                  <a16:creationId xmlns:a16="http://schemas.microsoft.com/office/drawing/2014/main" id="{F83FD23A-5BEE-1C5E-CC1F-B922F89055EC}"/>
                </a:ext>
              </a:extLst>
            </p:cNvPr>
            <p:cNvSpPr/>
            <p:nvPr/>
          </p:nvSpPr>
          <p:spPr>
            <a:xfrm>
              <a:off x="7499533" y="860744"/>
              <a:ext cx="8596" cy="8596"/>
            </a:xfrm>
            <a:custGeom>
              <a:avLst/>
              <a:gdLst>
                <a:gd name="connsiteX0" fmla="*/ 8597 w 8596"/>
                <a:gd name="connsiteY0" fmla="*/ 4298 h 8596"/>
                <a:gd name="connsiteX1" fmla="*/ 4298 w 8596"/>
                <a:gd name="connsiteY1" fmla="*/ 8597 h 8596"/>
                <a:gd name="connsiteX2" fmla="*/ 0 w 8596"/>
                <a:gd name="connsiteY2" fmla="*/ 4298 h 8596"/>
                <a:gd name="connsiteX3" fmla="*/ 4298 w 8596"/>
                <a:gd name="connsiteY3" fmla="*/ 0 h 8596"/>
                <a:gd name="connsiteX4" fmla="*/ 8597 w 8596"/>
                <a:gd name="connsiteY4" fmla="*/ 4298 h 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96" h="8596">
                  <a:moveTo>
                    <a:pt x="8597" y="4298"/>
                  </a:moveTo>
                  <a:cubicBezTo>
                    <a:pt x="8597" y="6672"/>
                    <a:pt x="6672" y="8597"/>
                    <a:pt x="4298" y="8597"/>
                  </a:cubicBezTo>
                  <a:cubicBezTo>
                    <a:pt x="1924" y="8597"/>
                    <a:pt x="0" y="6672"/>
                    <a:pt x="0" y="4298"/>
                  </a:cubicBezTo>
                  <a:cubicBezTo>
                    <a:pt x="0" y="1924"/>
                    <a:pt x="1924" y="0"/>
                    <a:pt x="4298" y="0"/>
                  </a:cubicBezTo>
                  <a:cubicBezTo>
                    <a:pt x="6672" y="0"/>
                    <a:pt x="8597" y="1924"/>
                    <a:pt x="8597" y="429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sp>
        <p:nvSpPr>
          <p:cNvPr id="92" name="Freeform: Shape 200">
            <a:extLst>
              <a:ext uri="{FF2B5EF4-FFF2-40B4-BE49-F238E27FC236}">
                <a16:creationId xmlns:a16="http://schemas.microsoft.com/office/drawing/2014/main" id="{1A41B794-9523-DF39-F0DB-CEC3F723DAA2}"/>
              </a:ext>
            </a:extLst>
          </p:cNvPr>
          <p:cNvSpPr/>
          <p:nvPr/>
        </p:nvSpPr>
        <p:spPr>
          <a:xfrm>
            <a:off x="2835752" y="4706851"/>
            <a:ext cx="328584" cy="328584"/>
          </a:xfrm>
          <a:custGeom>
            <a:avLst/>
            <a:gdLst>
              <a:gd name="connsiteX0" fmla="*/ 291115 w 635542"/>
              <a:gd name="connsiteY0" fmla="*/ 176754 h 635542"/>
              <a:gd name="connsiteX1" fmla="*/ 218230 w 635542"/>
              <a:gd name="connsiteY1" fmla="*/ 252064 h 635542"/>
              <a:gd name="connsiteX2" fmla="*/ 218230 w 635542"/>
              <a:gd name="connsiteY2" fmla="*/ 258635 h 635542"/>
              <a:gd name="connsiteX3" fmla="*/ 200371 w 635542"/>
              <a:gd name="connsiteY3" fmla="*/ 276831 h 635542"/>
              <a:gd name="connsiteX4" fmla="*/ 199405 w 635542"/>
              <a:gd name="connsiteY4" fmla="*/ 276831 h 635542"/>
              <a:gd name="connsiteX5" fmla="*/ 124107 w 635542"/>
              <a:gd name="connsiteY5" fmla="*/ 359722 h 635542"/>
              <a:gd name="connsiteX6" fmla="*/ 202301 w 635542"/>
              <a:gd name="connsiteY6" fmla="*/ 433516 h 635542"/>
              <a:gd name="connsiteX7" fmla="*/ 409373 w 635542"/>
              <a:gd name="connsiteY7" fmla="*/ 433516 h 635542"/>
              <a:gd name="connsiteX8" fmla="*/ 495291 w 635542"/>
              <a:gd name="connsiteY8" fmla="*/ 385500 h 635542"/>
              <a:gd name="connsiteX9" fmla="*/ 428198 w 635542"/>
              <a:gd name="connsiteY9" fmla="*/ 229825 h 635542"/>
              <a:gd name="connsiteX10" fmla="*/ 402133 w 635542"/>
              <a:gd name="connsiteY10" fmla="*/ 229825 h 635542"/>
              <a:gd name="connsiteX11" fmla="*/ 392479 w 635542"/>
              <a:gd name="connsiteY11" fmla="*/ 230836 h 635542"/>
              <a:gd name="connsiteX12" fmla="*/ 374620 w 635542"/>
              <a:gd name="connsiteY12" fmla="*/ 220727 h 635542"/>
              <a:gd name="connsiteX13" fmla="*/ 291115 w 635542"/>
              <a:gd name="connsiteY13" fmla="*/ 176754 h 635542"/>
              <a:gd name="connsiteX14" fmla="*/ 317771 w 635542"/>
              <a:gd name="connsiteY14" fmla="*/ 0 h 635542"/>
              <a:gd name="connsiteX15" fmla="*/ 635542 w 635542"/>
              <a:gd name="connsiteY15" fmla="*/ 317771 h 635542"/>
              <a:gd name="connsiteX16" fmla="*/ 317771 w 635542"/>
              <a:gd name="connsiteY16" fmla="*/ 635542 h 635542"/>
              <a:gd name="connsiteX17" fmla="*/ 0 w 635542"/>
              <a:gd name="connsiteY17" fmla="*/ 317771 h 635542"/>
              <a:gd name="connsiteX18" fmla="*/ 317771 w 635542"/>
              <a:gd name="connsiteY18" fmla="*/ 0 h 63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5542" h="635542">
                <a:moveTo>
                  <a:pt x="291115" y="176754"/>
                </a:moveTo>
                <a:cubicBezTo>
                  <a:pt x="253466" y="181303"/>
                  <a:pt x="218230" y="213146"/>
                  <a:pt x="218230" y="252064"/>
                </a:cubicBezTo>
                <a:lnTo>
                  <a:pt x="218230" y="258635"/>
                </a:lnTo>
                <a:cubicBezTo>
                  <a:pt x="218230" y="268744"/>
                  <a:pt x="210024" y="276831"/>
                  <a:pt x="200371" y="276831"/>
                </a:cubicBezTo>
                <a:lnTo>
                  <a:pt x="199405" y="276831"/>
                </a:lnTo>
                <a:cubicBezTo>
                  <a:pt x="156446" y="276831"/>
                  <a:pt x="121210" y="314738"/>
                  <a:pt x="124107" y="359722"/>
                </a:cubicBezTo>
                <a:cubicBezTo>
                  <a:pt x="127003" y="400157"/>
                  <a:pt x="161756" y="433516"/>
                  <a:pt x="202301" y="433516"/>
                </a:cubicBezTo>
                <a:lnTo>
                  <a:pt x="409373" y="433516"/>
                </a:lnTo>
                <a:cubicBezTo>
                  <a:pt x="443644" y="433516"/>
                  <a:pt x="476466" y="415320"/>
                  <a:pt x="495291" y="385500"/>
                </a:cubicBezTo>
                <a:cubicBezTo>
                  <a:pt x="532941" y="326869"/>
                  <a:pt x="495291" y="240945"/>
                  <a:pt x="428198" y="229825"/>
                </a:cubicBezTo>
                <a:cubicBezTo>
                  <a:pt x="419027" y="228814"/>
                  <a:pt x="411304" y="228814"/>
                  <a:pt x="402133" y="229825"/>
                </a:cubicBezTo>
                <a:lnTo>
                  <a:pt x="392479" y="230836"/>
                </a:lnTo>
                <a:cubicBezTo>
                  <a:pt x="385239" y="231847"/>
                  <a:pt x="377999" y="228309"/>
                  <a:pt x="374620" y="220727"/>
                </a:cubicBezTo>
                <a:cubicBezTo>
                  <a:pt x="359174" y="191412"/>
                  <a:pt x="327317" y="172205"/>
                  <a:pt x="291115" y="176754"/>
                </a:cubicBezTo>
                <a:close/>
                <a:moveTo>
                  <a:pt x="317771" y="0"/>
                </a:moveTo>
                <a:cubicBezTo>
                  <a:pt x="493271" y="0"/>
                  <a:pt x="635542" y="142271"/>
                  <a:pt x="635542" y="317771"/>
                </a:cubicBezTo>
                <a:cubicBezTo>
                  <a:pt x="635542" y="493271"/>
                  <a:pt x="493271" y="635542"/>
                  <a:pt x="317771" y="635542"/>
                </a:cubicBezTo>
                <a:cubicBezTo>
                  <a:pt x="142271" y="635542"/>
                  <a:pt x="0" y="493271"/>
                  <a:pt x="0" y="317771"/>
                </a:cubicBezTo>
                <a:cubicBezTo>
                  <a:pt x="0" y="142271"/>
                  <a:pt x="142271" y="0"/>
                  <a:pt x="317771" y="0"/>
                </a:cubicBez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US" sz="1600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93" name="Freeform: Shape 201">
            <a:extLst>
              <a:ext uri="{FF2B5EF4-FFF2-40B4-BE49-F238E27FC236}">
                <a16:creationId xmlns:a16="http://schemas.microsoft.com/office/drawing/2014/main" id="{A425B27A-8CDD-D26B-9D93-55EC80592796}"/>
              </a:ext>
            </a:extLst>
          </p:cNvPr>
          <p:cNvSpPr/>
          <p:nvPr/>
        </p:nvSpPr>
        <p:spPr>
          <a:xfrm>
            <a:off x="1352717" y="4462079"/>
            <a:ext cx="328584" cy="328584"/>
          </a:xfrm>
          <a:custGeom>
            <a:avLst/>
            <a:gdLst>
              <a:gd name="connsiteX0" fmla="*/ 291115 w 635542"/>
              <a:gd name="connsiteY0" fmla="*/ 176754 h 635542"/>
              <a:gd name="connsiteX1" fmla="*/ 218230 w 635542"/>
              <a:gd name="connsiteY1" fmla="*/ 252064 h 635542"/>
              <a:gd name="connsiteX2" fmla="*/ 218230 w 635542"/>
              <a:gd name="connsiteY2" fmla="*/ 258635 h 635542"/>
              <a:gd name="connsiteX3" fmla="*/ 200371 w 635542"/>
              <a:gd name="connsiteY3" fmla="*/ 276831 h 635542"/>
              <a:gd name="connsiteX4" fmla="*/ 199405 w 635542"/>
              <a:gd name="connsiteY4" fmla="*/ 276831 h 635542"/>
              <a:gd name="connsiteX5" fmla="*/ 124107 w 635542"/>
              <a:gd name="connsiteY5" fmla="*/ 359722 h 635542"/>
              <a:gd name="connsiteX6" fmla="*/ 202301 w 635542"/>
              <a:gd name="connsiteY6" fmla="*/ 433516 h 635542"/>
              <a:gd name="connsiteX7" fmla="*/ 409373 w 635542"/>
              <a:gd name="connsiteY7" fmla="*/ 433516 h 635542"/>
              <a:gd name="connsiteX8" fmla="*/ 495291 w 635542"/>
              <a:gd name="connsiteY8" fmla="*/ 385500 h 635542"/>
              <a:gd name="connsiteX9" fmla="*/ 428198 w 635542"/>
              <a:gd name="connsiteY9" fmla="*/ 229825 h 635542"/>
              <a:gd name="connsiteX10" fmla="*/ 402133 w 635542"/>
              <a:gd name="connsiteY10" fmla="*/ 229825 h 635542"/>
              <a:gd name="connsiteX11" fmla="*/ 392479 w 635542"/>
              <a:gd name="connsiteY11" fmla="*/ 230836 h 635542"/>
              <a:gd name="connsiteX12" fmla="*/ 374620 w 635542"/>
              <a:gd name="connsiteY12" fmla="*/ 220727 h 635542"/>
              <a:gd name="connsiteX13" fmla="*/ 291115 w 635542"/>
              <a:gd name="connsiteY13" fmla="*/ 176754 h 635542"/>
              <a:gd name="connsiteX14" fmla="*/ 317771 w 635542"/>
              <a:gd name="connsiteY14" fmla="*/ 0 h 635542"/>
              <a:gd name="connsiteX15" fmla="*/ 635542 w 635542"/>
              <a:gd name="connsiteY15" fmla="*/ 317771 h 635542"/>
              <a:gd name="connsiteX16" fmla="*/ 317771 w 635542"/>
              <a:gd name="connsiteY16" fmla="*/ 635542 h 635542"/>
              <a:gd name="connsiteX17" fmla="*/ 0 w 635542"/>
              <a:gd name="connsiteY17" fmla="*/ 317771 h 635542"/>
              <a:gd name="connsiteX18" fmla="*/ 317771 w 635542"/>
              <a:gd name="connsiteY18" fmla="*/ 0 h 63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5542" h="635542">
                <a:moveTo>
                  <a:pt x="291115" y="176754"/>
                </a:moveTo>
                <a:cubicBezTo>
                  <a:pt x="253466" y="181303"/>
                  <a:pt x="218230" y="213146"/>
                  <a:pt x="218230" y="252064"/>
                </a:cubicBezTo>
                <a:lnTo>
                  <a:pt x="218230" y="258635"/>
                </a:lnTo>
                <a:cubicBezTo>
                  <a:pt x="218230" y="268744"/>
                  <a:pt x="210024" y="276831"/>
                  <a:pt x="200371" y="276831"/>
                </a:cubicBezTo>
                <a:lnTo>
                  <a:pt x="199405" y="276831"/>
                </a:lnTo>
                <a:cubicBezTo>
                  <a:pt x="156446" y="276831"/>
                  <a:pt x="121210" y="314738"/>
                  <a:pt x="124107" y="359722"/>
                </a:cubicBezTo>
                <a:cubicBezTo>
                  <a:pt x="127003" y="400157"/>
                  <a:pt x="161756" y="433516"/>
                  <a:pt x="202301" y="433516"/>
                </a:cubicBezTo>
                <a:lnTo>
                  <a:pt x="409373" y="433516"/>
                </a:lnTo>
                <a:cubicBezTo>
                  <a:pt x="443644" y="433516"/>
                  <a:pt x="476466" y="415320"/>
                  <a:pt x="495291" y="385500"/>
                </a:cubicBezTo>
                <a:cubicBezTo>
                  <a:pt x="532941" y="326869"/>
                  <a:pt x="495291" y="240945"/>
                  <a:pt x="428198" y="229825"/>
                </a:cubicBezTo>
                <a:cubicBezTo>
                  <a:pt x="419027" y="228814"/>
                  <a:pt x="411304" y="228814"/>
                  <a:pt x="402133" y="229825"/>
                </a:cubicBezTo>
                <a:lnTo>
                  <a:pt x="392479" y="230836"/>
                </a:lnTo>
                <a:cubicBezTo>
                  <a:pt x="385239" y="231847"/>
                  <a:pt x="377999" y="228309"/>
                  <a:pt x="374620" y="220727"/>
                </a:cubicBezTo>
                <a:cubicBezTo>
                  <a:pt x="359174" y="191412"/>
                  <a:pt x="327317" y="172205"/>
                  <a:pt x="291115" y="176754"/>
                </a:cubicBezTo>
                <a:close/>
                <a:moveTo>
                  <a:pt x="317771" y="0"/>
                </a:moveTo>
                <a:cubicBezTo>
                  <a:pt x="493271" y="0"/>
                  <a:pt x="635542" y="142271"/>
                  <a:pt x="635542" y="317771"/>
                </a:cubicBezTo>
                <a:cubicBezTo>
                  <a:pt x="635542" y="493271"/>
                  <a:pt x="493271" y="635542"/>
                  <a:pt x="317771" y="635542"/>
                </a:cubicBezTo>
                <a:cubicBezTo>
                  <a:pt x="142271" y="635542"/>
                  <a:pt x="0" y="493271"/>
                  <a:pt x="0" y="317771"/>
                </a:cubicBezTo>
                <a:cubicBezTo>
                  <a:pt x="0" y="142271"/>
                  <a:pt x="142271" y="0"/>
                  <a:pt x="317771" y="0"/>
                </a:cubicBez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US" sz="1600">
              <a:solidFill>
                <a:srgbClr val="FFFFFF"/>
              </a:solidFill>
              <a:latin typeface="Nokia Pure Text Light"/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7DB2BED-7815-18C3-5375-2414C60D4BBB}"/>
              </a:ext>
            </a:extLst>
          </p:cNvPr>
          <p:cNvCxnSpPr>
            <a:cxnSpLocks/>
          </p:cNvCxnSpPr>
          <p:nvPr/>
        </p:nvCxnSpPr>
        <p:spPr>
          <a:xfrm flipV="1">
            <a:off x="1649093" y="3892121"/>
            <a:ext cx="927232" cy="633595"/>
          </a:xfrm>
          <a:prstGeom prst="line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1361281-EB8A-9C3D-9373-5F398D2AF135}"/>
              </a:ext>
            </a:extLst>
          </p:cNvPr>
          <p:cNvCxnSpPr>
            <a:cxnSpLocks/>
          </p:cNvCxnSpPr>
          <p:nvPr/>
        </p:nvCxnSpPr>
        <p:spPr>
          <a:xfrm flipV="1">
            <a:off x="3140123" y="4418447"/>
            <a:ext cx="586707" cy="372216"/>
          </a:xfrm>
          <a:prstGeom prst="line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9467943-C7BA-513C-F260-0D6CD243D6DD}"/>
              </a:ext>
            </a:extLst>
          </p:cNvPr>
          <p:cNvCxnSpPr>
            <a:cxnSpLocks/>
          </p:cNvCxnSpPr>
          <p:nvPr/>
        </p:nvCxnSpPr>
        <p:spPr>
          <a:xfrm flipH="1" flipV="1">
            <a:off x="2801945" y="3958467"/>
            <a:ext cx="198099" cy="748384"/>
          </a:xfrm>
          <a:prstGeom prst="line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3DC96FB2-3B28-0BD5-439A-BA5C24B74F4A}"/>
              </a:ext>
            </a:extLst>
          </p:cNvPr>
          <p:cNvCxnSpPr>
            <a:cxnSpLocks/>
          </p:cNvCxnSpPr>
          <p:nvPr/>
        </p:nvCxnSpPr>
        <p:spPr>
          <a:xfrm>
            <a:off x="4120689" y="4417949"/>
            <a:ext cx="874073" cy="522767"/>
          </a:xfrm>
          <a:prstGeom prst="line">
            <a:avLst/>
          </a:pr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98" name="Group 97">
            <a:extLst>
              <a:ext uri="{FF2B5EF4-FFF2-40B4-BE49-F238E27FC236}">
                <a16:creationId xmlns:a16="http://schemas.microsoft.com/office/drawing/2014/main" id="{8AC57A80-B79F-27A2-FA0F-F73389FD3381}"/>
              </a:ext>
            </a:extLst>
          </p:cNvPr>
          <p:cNvGrpSpPr/>
          <p:nvPr/>
        </p:nvGrpSpPr>
        <p:grpSpPr>
          <a:xfrm>
            <a:off x="2787118" y="4252488"/>
            <a:ext cx="246751" cy="219649"/>
            <a:chOff x="7257352" y="514383"/>
            <a:chExt cx="492863" cy="438731"/>
          </a:xfrm>
          <a:solidFill>
            <a:schemeClr val="accent1"/>
          </a:solidFill>
        </p:grpSpPr>
        <p:sp>
          <p:nvSpPr>
            <p:cNvPr id="99" name="Freeform: Shape 207">
              <a:extLst>
                <a:ext uri="{FF2B5EF4-FFF2-40B4-BE49-F238E27FC236}">
                  <a16:creationId xmlns:a16="http://schemas.microsoft.com/office/drawing/2014/main" id="{6FE30205-C357-1379-CA3F-9EFA818B7CC7}"/>
                </a:ext>
              </a:extLst>
            </p:cNvPr>
            <p:cNvSpPr/>
            <p:nvPr/>
          </p:nvSpPr>
          <p:spPr>
            <a:xfrm>
              <a:off x="7257352" y="514383"/>
              <a:ext cx="492863" cy="438731"/>
            </a:xfrm>
            <a:custGeom>
              <a:avLst/>
              <a:gdLst>
                <a:gd name="connsiteX0" fmla="*/ 207793 w 492863"/>
                <a:gd name="connsiteY0" fmla="*/ 22352 h 438731"/>
                <a:gd name="connsiteX1" fmla="*/ 6051 w 492863"/>
                <a:gd name="connsiteY1" fmla="*/ 371770 h 438731"/>
                <a:gd name="connsiteX2" fmla="*/ 44738 w 492863"/>
                <a:gd name="connsiteY2" fmla="*/ 438731 h 438731"/>
                <a:gd name="connsiteX3" fmla="*/ 448126 w 492863"/>
                <a:gd name="connsiteY3" fmla="*/ 438731 h 438731"/>
                <a:gd name="connsiteX4" fmla="*/ 486812 w 492863"/>
                <a:gd name="connsiteY4" fmla="*/ 371770 h 438731"/>
                <a:gd name="connsiteX5" fmla="*/ 285166 w 492863"/>
                <a:gd name="connsiteY5" fmla="*/ 22352 h 438731"/>
                <a:gd name="connsiteX6" fmla="*/ 207793 w 492863"/>
                <a:gd name="connsiteY6" fmla="*/ 22352 h 43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863" h="438731">
                  <a:moveTo>
                    <a:pt x="207793" y="22352"/>
                  </a:moveTo>
                  <a:lnTo>
                    <a:pt x="6051" y="371770"/>
                  </a:lnTo>
                  <a:cubicBezTo>
                    <a:pt x="-11142" y="401573"/>
                    <a:pt x="10350" y="438731"/>
                    <a:pt x="44738" y="438731"/>
                  </a:cubicBezTo>
                  <a:lnTo>
                    <a:pt x="448126" y="438731"/>
                  </a:lnTo>
                  <a:cubicBezTo>
                    <a:pt x="482514" y="438731"/>
                    <a:pt x="504006" y="401573"/>
                    <a:pt x="486812" y="371770"/>
                  </a:cubicBezTo>
                  <a:lnTo>
                    <a:pt x="285166" y="22352"/>
                  </a:lnTo>
                  <a:cubicBezTo>
                    <a:pt x="267972" y="-7451"/>
                    <a:pt x="224987" y="-7451"/>
                    <a:pt x="207793" y="2235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100" name="Freeform: Shape 208">
              <a:extLst>
                <a:ext uri="{FF2B5EF4-FFF2-40B4-BE49-F238E27FC236}">
                  <a16:creationId xmlns:a16="http://schemas.microsoft.com/office/drawing/2014/main" id="{979EF64F-9733-792A-02DC-3ED7B4592E99}"/>
                </a:ext>
              </a:extLst>
            </p:cNvPr>
            <p:cNvSpPr/>
            <p:nvPr/>
          </p:nvSpPr>
          <p:spPr>
            <a:xfrm>
              <a:off x="7503831" y="619361"/>
              <a:ext cx="9552" cy="159425"/>
            </a:xfrm>
            <a:custGeom>
              <a:avLst/>
              <a:gdLst>
                <a:gd name="connsiteX0" fmla="*/ 0 w 9552"/>
                <a:gd name="connsiteY0" fmla="*/ 0 h 159425"/>
                <a:gd name="connsiteX1" fmla="*/ 0 w 9552"/>
                <a:gd name="connsiteY1" fmla="*/ 159426 h 15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52" h="159425">
                  <a:moveTo>
                    <a:pt x="0" y="0"/>
                  </a:moveTo>
                  <a:lnTo>
                    <a:pt x="0" y="159426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101" name="Freeform: Shape 209">
              <a:extLst>
                <a:ext uri="{FF2B5EF4-FFF2-40B4-BE49-F238E27FC236}">
                  <a16:creationId xmlns:a16="http://schemas.microsoft.com/office/drawing/2014/main" id="{D8970239-B411-295B-7A01-F1FB7350FA79}"/>
                </a:ext>
              </a:extLst>
            </p:cNvPr>
            <p:cNvSpPr/>
            <p:nvPr/>
          </p:nvSpPr>
          <p:spPr>
            <a:xfrm>
              <a:off x="7493706" y="854917"/>
              <a:ext cx="20250" cy="20250"/>
            </a:xfrm>
            <a:custGeom>
              <a:avLst/>
              <a:gdLst>
                <a:gd name="connsiteX0" fmla="*/ 20251 w 20250"/>
                <a:gd name="connsiteY0" fmla="*/ 10125 h 20250"/>
                <a:gd name="connsiteX1" fmla="*/ 10125 w 20250"/>
                <a:gd name="connsiteY1" fmla="*/ 20251 h 20250"/>
                <a:gd name="connsiteX2" fmla="*/ 0 w 20250"/>
                <a:gd name="connsiteY2" fmla="*/ 10125 h 20250"/>
                <a:gd name="connsiteX3" fmla="*/ 10125 w 20250"/>
                <a:gd name="connsiteY3" fmla="*/ 0 h 20250"/>
                <a:gd name="connsiteX4" fmla="*/ 20251 w 20250"/>
                <a:gd name="connsiteY4" fmla="*/ 10125 h 2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20250">
                  <a:moveTo>
                    <a:pt x="20251" y="10125"/>
                  </a:moveTo>
                  <a:cubicBezTo>
                    <a:pt x="20251" y="15717"/>
                    <a:pt x="15717" y="20251"/>
                    <a:pt x="10125" y="20251"/>
                  </a:cubicBezTo>
                  <a:cubicBezTo>
                    <a:pt x="4533" y="20251"/>
                    <a:pt x="0" y="15717"/>
                    <a:pt x="0" y="10125"/>
                  </a:cubicBezTo>
                  <a:cubicBezTo>
                    <a:pt x="0" y="4533"/>
                    <a:pt x="4533" y="0"/>
                    <a:pt x="10125" y="0"/>
                  </a:cubicBezTo>
                  <a:cubicBezTo>
                    <a:pt x="15717" y="0"/>
                    <a:pt x="20251" y="4533"/>
                    <a:pt x="20251" y="1012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102" name="Freeform: Shape 210">
              <a:extLst>
                <a:ext uri="{FF2B5EF4-FFF2-40B4-BE49-F238E27FC236}">
                  <a16:creationId xmlns:a16="http://schemas.microsoft.com/office/drawing/2014/main" id="{FFD45D41-4716-A2B1-F2AA-DC252DAA473A}"/>
                </a:ext>
              </a:extLst>
            </p:cNvPr>
            <p:cNvSpPr/>
            <p:nvPr/>
          </p:nvSpPr>
          <p:spPr>
            <a:xfrm>
              <a:off x="7499533" y="860744"/>
              <a:ext cx="8596" cy="8596"/>
            </a:xfrm>
            <a:custGeom>
              <a:avLst/>
              <a:gdLst>
                <a:gd name="connsiteX0" fmla="*/ 8597 w 8596"/>
                <a:gd name="connsiteY0" fmla="*/ 4298 h 8596"/>
                <a:gd name="connsiteX1" fmla="*/ 4298 w 8596"/>
                <a:gd name="connsiteY1" fmla="*/ 8597 h 8596"/>
                <a:gd name="connsiteX2" fmla="*/ 0 w 8596"/>
                <a:gd name="connsiteY2" fmla="*/ 4298 h 8596"/>
                <a:gd name="connsiteX3" fmla="*/ 4298 w 8596"/>
                <a:gd name="connsiteY3" fmla="*/ 0 h 8596"/>
                <a:gd name="connsiteX4" fmla="*/ 8597 w 8596"/>
                <a:gd name="connsiteY4" fmla="*/ 4298 h 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96" h="8596">
                  <a:moveTo>
                    <a:pt x="8597" y="4298"/>
                  </a:moveTo>
                  <a:cubicBezTo>
                    <a:pt x="8597" y="6672"/>
                    <a:pt x="6672" y="8597"/>
                    <a:pt x="4298" y="8597"/>
                  </a:cubicBezTo>
                  <a:cubicBezTo>
                    <a:pt x="1924" y="8597"/>
                    <a:pt x="0" y="6672"/>
                    <a:pt x="0" y="4298"/>
                  </a:cubicBezTo>
                  <a:cubicBezTo>
                    <a:pt x="0" y="1924"/>
                    <a:pt x="1924" y="0"/>
                    <a:pt x="4298" y="0"/>
                  </a:cubicBezTo>
                  <a:cubicBezTo>
                    <a:pt x="6672" y="0"/>
                    <a:pt x="8597" y="1924"/>
                    <a:pt x="8597" y="429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2AB62D6-C03A-836C-C33C-C9FBB1AA65AE}"/>
              </a:ext>
            </a:extLst>
          </p:cNvPr>
          <p:cNvGrpSpPr/>
          <p:nvPr/>
        </p:nvGrpSpPr>
        <p:grpSpPr>
          <a:xfrm>
            <a:off x="1987622" y="4061109"/>
            <a:ext cx="246751" cy="219649"/>
            <a:chOff x="7257352" y="514383"/>
            <a:chExt cx="492863" cy="438731"/>
          </a:xfrm>
          <a:solidFill>
            <a:schemeClr val="accent1"/>
          </a:solidFill>
        </p:grpSpPr>
        <p:sp>
          <p:nvSpPr>
            <p:cNvPr id="104" name="Freeform: Shape 212">
              <a:extLst>
                <a:ext uri="{FF2B5EF4-FFF2-40B4-BE49-F238E27FC236}">
                  <a16:creationId xmlns:a16="http://schemas.microsoft.com/office/drawing/2014/main" id="{D0FB3E4A-7677-9C57-F224-D23C536B54DD}"/>
                </a:ext>
              </a:extLst>
            </p:cNvPr>
            <p:cNvSpPr/>
            <p:nvPr/>
          </p:nvSpPr>
          <p:spPr>
            <a:xfrm>
              <a:off x="7257352" y="514383"/>
              <a:ext cx="492863" cy="438731"/>
            </a:xfrm>
            <a:custGeom>
              <a:avLst/>
              <a:gdLst>
                <a:gd name="connsiteX0" fmla="*/ 207793 w 492863"/>
                <a:gd name="connsiteY0" fmla="*/ 22352 h 438731"/>
                <a:gd name="connsiteX1" fmla="*/ 6051 w 492863"/>
                <a:gd name="connsiteY1" fmla="*/ 371770 h 438731"/>
                <a:gd name="connsiteX2" fmla="*/ 44738 w 492863"/>
                <a:gd name="connsiteY2" fmla="*/ 438731 h 438731"/>
                <a:gd name="connsiteX3" fmla="*/ 448126 w 492863"/>
                <a:gd name="connsiteY3" fmla="*/ 438731 h 438731"/>
                <a:gd name="connsiteX4" fmla="*/ 486812 w 492863"/>
                <a:gd name="connsiteY4" fmla="*/ 371770 h 438731"/>
                <a:gd name="connsiteX5" fmla="*/ 285166 w 492863"/>
                <a:gd name="connsiteY5" fmla="*/ 22352 h 438731"/>
                <a:gd name="connsiteX6" fmla="*/ 207793 w 492863"/>
                <a:gd name="connsiteY6" fmla="*/ 22352 h 43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863" h="438731">
                  <a:moveTo>
                    <a:pt x="207793" y="22352"/>
                  </a:moveTo>
                  <a:lnTo>
                    <a:pt x="6051" y="371770"/>
                  </a:lnTo>
                  <a:cubicBezTo>
                    <a:pt x="-11142" y="401573"/>
                    <a:pt x="10350" y="438731"/>
                    <a:pt x="44738" y="438731"/>
                  </a:cubicBezTo>
                  <a:lnTo>
                    <a:pt x="448126" y="438731"/>
                  </a:lnTo>
                  <a:cubicBezTo>
                    <a:pt x="482514" y="438731"/>
                    <a:pt x="504006" y="401573"/>
                    <a:pt x="486812" y="371770"/>
                  </a:cubicBezTo>
                  <a:lnTo>
                    <a:pt x="285166" y="22352"/>
                  </a:lnTo>
                  <a:cubicBezTo>
                    <a:pt x="267972" y="-7451"/>
                    <a:pt x="224987" y="-7451"/>
                    <a:pt x="207793" y="2235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105" name="Freeform: Shape 213">
              <a:extLst>
                <a:ext uri="{FF2B5EF4-FFF2-40B4-BE49-F238E27FC236}">
                  <a16:creationId xmlns:a16="http://schemas.microsoft.com/office/drawing/2014/main" id="{DE277042-74DC-6CAB-45F3-39B9FC8488C3}"/>
                </a:ext>
              </a:extLst>
            </p:cNvPr>
            <p:cNvSpPr/>
            <p:nvPr/>
          </p:nvSpPr>
          <p:spPr>
            <a:xfrm>
              <a:off x="7503831" y="619361"/>
              <a:ext cx="9552" cy="159425"/>
            </a:xfrm>
            <a:custGeom>
              <a:avLst/>
              <a:gdLst>
                <a:gd name="connsiteX0" fmla="*/ 0 w 9552"/>
                <a:gd name="connsiteY0" fmla="*/ 0 h 159425"/>
                <a:gd name="connsiteX1" fmla="*/ 0 w 9552"/>
                <a:gd name="connsiteY1" fmla="*/ 159426 h 15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52" h="159425">
                  <a:moveTo>
                    <a:pt x="0" y="0"/>
                  </a:moveTo>
                  <a:lnTo>
                    <a:pt x="0" y="159426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106" name="Freeform: Shape 214">
              <a:extLst>
                <a:ext uri="{FF2B5EF4-FFF2-40B4-BE49-F238E27FC236}">
                  <a16:creationId xmlns:a16="http://schemas.microsoft.com/office/drawing/2014/main" id="{27170E41-8843-C292-259C-21A0CFE78E20}"/>
                </a:ext>
              </a:extLst>
            </p:cNvPr>
            <p:cNvSpPr/>
            <p:nvPr/>
          </p:nvSpPr>
          <p:spPr>
            <a:xfrm>
              <a:off x="7493706" y="854917"/>
              <a:ext cx="20250" cy="20250"/>
            </a:xfrm>
            <a:custGeom>
              <a:avLst/>
              <a:gdLst>
                <a:gd name="connsiteX0" fmla="*/ 20251 w 20250"/>
                <a:gd name="connsiteY0" fmla="*/ 10125 h 20250"/>
                <a:gd name="connsiteX1" fmla="*/ 10125 w 20250"/>
                <a:gd name="connsiteY1" fmla="*/ 20251 h 20250"/>
                <a:gd name="connsiteX2" fmla="*/ 0 w 20250"/>
                <a:gd name="connsiteY2" fmla="*/ 10125 h 20250"/>
                <a:gd name="connsiteX3" fmla="*/ 10125 w 20250"/>
                <a:gd name="connsiteY3" fmla="*/ 0 h 20250"/>
                <a:gd name="connsiteX4" fmla="*/ 20251 w 20250"/>
                <a:gd name="connsiteY4" fmla="*/ 10125 h 2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20250">
                  <a:moveTo>
                    <a:pt x="20251" y="10125"/>
                  </a:moveTo>
                  <a:cubicBezTo>
                    <a:pt x="20251" y="15717"/>
                    <a:pt x="15717" y="20251"/>
                    <a:pt x="10125" y="20251"/>
                  </a:cubicBezTo>
                  <a:cubicBezTo>
                    <a:pt x="4533" y="20251"/>
                    <a:pt x="0" y="15717"/>
                    <a:pt x="0" y="10125"/>
                  </a:cubicBezTo>
                  <a:cubicBezTo>
                    <a:pt x="0" y="4533"/>
                    <a:pt x="4533" y="0"/>
                    <a:pt x="10125" y="0"/>
                  </a:cubicBezTo>
                  <a:cubicBezTo>
                    <a:pt x="15717" y="0"/>
                    <a:pt x="20251" y="4533"/>
                    <a:pt x="20251" y="1012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107" name="Freeform: Shape 215">
              <a:extLst>
                <a:ext uri="{FF2B5EF4-FFF2-40B4-BE49-F238E27FC236}">
                  <a16:creationId xmlns:a16="http://schemas.microsoft.com/office/drawing/2014/main" id="{25BD389E-7945-1247-624D-F781FD8D31EC}"/>
                </a:ext>
              </a:extLst>
            </p:cNvPr>
            <p:cNvSpPr/>
            <p:nvPr/>
          </p:nvSpPr>
          <p:spPr>
            <a:xfrm>
              <a:off x="7499533" y="860744"/>
              <a:ext cx="8596" cy="8596"/>
            </a:xfrm>
            <a:custGeom>
              <a:avLst/>
              <a:gdLst>
                <a:gd name="connsiteX0" fmla="*/ 8597 w 8596"/>
                <a:gd name="connsiteY0" fmla="*/ 4298 h 8596"/>
                <a:gd name="connsiteX1" fmla="*/ 4298 w 8596"/>
                <a:gd name="connsiteY1" fmla="*/ 8597 h 8596"/>
                <a:gd name="connsiteX2" fmla="*/ 0 w 8596"/>
                <a:gd name="connsiteY2" fmla="*/ 4298 h 8596"/>
                <a:gd name="connsiteX3" fmla="*/ 4298 w 8596"/>
                <a:gd name="connsiteY3" fmla="*/ 0 h 8596"/>
                <a:gd name="connsiteX4" fmla="*/ 8597 w 8596"/>
                <a:gd name="connsiteY4" fmla="*/ 4298 h 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96" h="8596">
                  <a:moveTo>
                    <a:pt x="8597" y="4298"/>
                  </a:moveTo>
                  <a:cubicBezTo>
                    <a:pt x="8597" y="6672"/>
                    <a:pt x="6672" y="8597"/>
                    <a:pt x="4298" y="8597"/>
                  </a:cubicBezTo>
                  <a:cubicBezTo>
                    <a:pt x="1924" y="8597"/>
                    <a:pt x="0" y="6672"/>
                    <a:pt x="0" y="4298"/>
                  </a:cubicBezTo>
                  <a:cubicBezTo>
                    <a:pt x="0" y="1924"/>
                    <a:pt x="1924" y="0"/>
                    <a:pt x="4298" y="0"/>
                  </a:cubicBezTo>
                  <a:cubicBezTo>
                    <a:pt x="6672" y="0"/>
                    <a:pt x="8597" y="1924"/>
                    <a:pt x="8597" y="429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D53D5664-A8A9-1DE1-AD67-5A72CB603D7C}"/>
              </a:ext>
            </a:extLst>
          </p:cNvPr>
          <p:cNvGrpSpPr/>
          <p:nvPr/>
        </p:nvGrpSpPr>
        <p:grpSpPr>
          <a:xfrm>
            <a:off x="4407753" y="4537945"/>
            <a:ext cx="246751" cy="219649"/>
            <a:chOff x="7257352" y="514383"/>
            <a:chExt cx="492863" cy="438731"/>
          </a:xfrm>
          <a:solidFill>
            <a:schemeClr val="accent1"/>
          </a:solidFill>
        </p:grpSpPr>
        <p:sp>
          <p:nvSpPr>
            <p:cNvPr id="109" name="Freeform: Shape 217">
              <a:extLst>
                <a:ext uri="{FF2B5EF4-FFF2-40B4-BE49-F238E27FC236}">
                  <a16:creationId xmlns:a16="http://schemas.microsoft.com/office/drawing/2014/main" id="{9FC968BE-1607-E972-8D86-0A1A58725E62}"/>
                </a:ext>
              </a:extLst>
            </p:cNvPr>
            <p:cNvSpPr/>
            <p:nvPr/>
          </p:nvSpPr>
          <p:spPr>
            <a:xfrm>
              <a:off x="7257352" y="514383"/>
              <a:ext cx="492863" cy="438731"/>
            </a:xfrm>
            <a:custGeom>
              <a:avLst/>
              <a:gdLst>
                <a:gd name="connsiteX0" fmla="*/ 207793 w 492863"/>
                <a:gd name="connsiteY0" fmla="*/ 22352 h 438731"/>
                <a:gd name="connsiteX1" fmla="*/ 6051 w 492863"/>
                <a:gd name="connsiteY1" fmla="*/ 371770 h 438731"/>
                <a:gd name="connsiteX2" fmla="*/ 44738 w 492863"/>
                <a:gd name="connsiteY2" fmla="*/ 438731 h 438731"/>
                <a:gd name="connsiteX3" fmla="*/ 448126 w 492863"/>
                <a:gd name="connsiteY3" fmla="*/ 438731 h 438731"/>
                <a:gd name="connsiteX4" fmla="*/ 486812 w 492863"/>
                <a:gd name="connsiteY4" fmla="*/ 371770 h 438731"/>
                <a:gd name="connsiteX5" fmla="*/ 285166 w 492863"/>
                <a:gd name="connsiteY5" fmla="*/ 22352 h 438731"/>
                <a:gd name="connsiteX6" fmla="*/ 207793 w 492863"/>
                <a:gd name="connsiteY6" fmla="*/ 22352 h 43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863" h="438731">
                  <a:moveTo>
                    <a:pt x="207793" y="22352"/>
                  </a:moveTo>
                  <a:lnTo>
                    <a:pt x="6051" y="371770"/>
                  </a:lnTo>
                  <a:cubicBezTo>
                    <a:pt x="-11142" y="401573"/>
                    <a:pt x="10350" y="438731"/>
                    <a:pt x="44738" y="438731"/>
                  </a:cubicBezTo>
                  <a:lnTo>
                    <a:pt x="448126" y="438731"/>
                  </a:lnTo>
                  <a:cubicBezTo>
                    <a:pt x="482514" y="438731"/>
                    <a:pt x="504006" y="401573"/>
                    <a:pt x="486812" y="371770"/>
                  </a:cubicBezTo>
                  <a:lnTo>
                    <a:pt x="285166" y="22352"/>
                  </a:lnTo>
                  <a:cubicBezTo>
                    <a:pt x="267972" y="-7451"/>
                    <a:pt x="224987" y="-7451"/>
                    <a:pt x="207793" y="2235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110" name="Freeform: Shape 218">
              <a:extLst>
                <a:ext uri="{FF2B5EF4-FFF2-40B4-BE49-F238E27FC236}">
                  <a16:creationId xmlns:a16="http://schemas.microsoft.com/office/drawing/2014/main" id="{B32BC166-F074-941B-403D-CADCF6F4F687}"/>
                </a:ext>
              </a:extLst>
            </p:cNvPr>
            <p:cNvSpPr/>
            <p:nvPr/>
          </p:nvSpPr>
          <p:spPr>
            <a:xfrm>
              <a:off x="7503831" y="619361"/>
              <a:ext cx="9552" cy="159425"/>
            </a:xfrm>
            <a:custGeom>
              <a:avLst/>
              <a:gdLst>
                <a:gd name="connsiteX0" fmla="*/ 0 w 9552"/>
                <a:gd name="connsiteY0" fmla="*/ 0 h 159425"/>
                <a:gd name="connsiteX1" fmla="*/ 0 w 9552"/>
                <a:gd name="connsiteY1" fmla="*/ 159426 h 15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52" h="159425">
                  <a:moveTo>
                    <a:pt x="0" y="0"/>
                  </a:moveTo>
                  <a:lnTo>
                    <a:pt x="0" y="159426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111" name="Freeform: Shape 219">
              <a:extLst>
                <a:ext uri="{FF2B5EF4-FFF2-40B4-BE49-F238E27FC236}">
                  <a16:creationId xmlns:a16="http://schemas.microsoft.com/office/drawing/2014/main" id="{3F4AA8A7-ED56-689A-BE35-6C9DB18222A0}"/>
                </a:ext>
              </a:extLst>
            </p:cNvPr>
            <p:cNvSpPr/>
            <p:nvPr/>
          </p:nvSpPr>
          <p:spPr>
            <a:xfrm>
              <a:off x="7493706" y="854917"/>
              <a:ext cx="20250" cy="20250"/>
            </a:xfrm>
            <a:custGeom>
              <a:avLst/>
              <a:gdLst>
                <a:gd name="connsiteX0" fmla="*/ 20251 w 20250"/>
                <a:gd name="connsiteY0" fmla="*/ 10125 h 20250"/>
                <a:gd name="connsiteX1" fmla="*/ 10125 w 20250"/>
                <a:gd name="connsiteY1" fmla="*/ 20251 h 20250"/>
                <a:gd name="connsiteX2" fmla="*/ 0 w 20250"/>
                <a:gd name="connsiteY2" fmla="*/ 10125 h 20250"/>
                <a:gd name="connsiteX3" fmla="*/ 10125 w 20250"/>
                <a:gd name="connsiteY3" fmla="*/ 0 h 20250"/>
                <a:gd name="connsiteX4" fmla="*/ 20251 w 20250"/>
                <a:gd name="connsiteY4" fmla="*/ 10125 h 2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20250">
                  <a:moveTo>
                    <a:pt x="20251" y="10125"/>
                  </a:moveTo>
                  <a:cubicBezTo>
                    <a:pt x="20251" y="15717"/>
                    <a:pt x="15717" y="20251"/>
                    <a:pt x="10125" y="20251"/>
                  </a:cubicBezTo>
                  <a:cubicBezTo>
                    <a:pt x="4533" y="20251"/>
                    <a:pt x="0" y="15717"/>
                    <a:pt x="0" y="10125"/>
                  </a:cubicBezTo>
                  <a:cubicBezTo>
                    <a:pt x="0" y="4533"/>
                    <a:pt x="4533" y="0"/>
                    <a:pt x="10125" y="0"/>
                  </a:cubicBezTo>
                  <a:cubicBezTo>
                    <a:pt x="15717" y="0"/>
                    <a:pt x="20251" y="4533"/>
                    <a:pt x="20251" y="1012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112" name="Freeform: Shape 220">
              <a:extLst>
                <a:ext uri="{FF2B5EF4-FFF2-40B4-BE49-F238E27FC236}">
                  <a16:creationId xmlns:a16="http://schemas.microsoft.com/office/drawing/2014/main" id="{0178CE1F-927E-1790-3B8D-A92BE965C944}"/>
                </a:ext>
              </a:extLst>
            </p:cNvPr>
            <p:cNvSpPr/>
            <p:nvPr/>
          </p:nvSpPr>
          <p:spPr>
            <a:xfrm>
              <a:off x="7499533" y="860744"/>
              <a:ext cx="8596" cy="8596"/>
            </a:xfrm>
            <a:custGeom>
              <a:avLst/>
              <a:gdLst>
                <a:gd name="connsiteX0" fmla="*/ 8597 w 8596"/>
                <a:gd name="connsiteY0" fmla="*/ 4298 h 8596"/>
                <a:gd name="connsiteX1" fmla="*/ 4298 w 8596"/>
                <a:gd name="connsiteY1" fmla="*/ 8597 h 8596"/>
                <a:gd name="connsiteX2" fmla="*/ 0 w 8596"/>
                <a:gd name="connsiteY2" fmla="*/ 4298 h 8596"/>
                <a:gd name="connsiteX3" fmla="*/ 4298 w 8596"/>
                <a:gd name="connsiteY3" fmla="*/ 0 h 8596"/>
                <a:gd name="connsiteX4" fmla="*/ 8597 w 8596"/>
                <a:gd name="connsiteY4" fmla="*/ 4298 h 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96" h="8596">
                  <a:moveTo>
                    <a:pt x="8597" y="4298"/>
                  </a:moveTo>
                  <a:cubicBezTo>
                    <a:pt x="8597" y="6672"/>
                    <a:pt x="6672" y="8597"/>
                    <a:pt x="4298" y="8597"/>
                  </a:cubicBezTo>
                  <a:cubicBezTo>
                    <a:pt x="1924" y="8597"/>
                    <a:pt x="0" y="6672"/>
                    <a:pt x="0" y="4298"/>
                  </a:cubicBezTo>
                  <a:cubicBezTo>
                    <a:pt x="0" y="1924"/>
                    <a:pt x="1924" y="0"/>
                    <a:pt x="4298" y="0"/>
                  </a:cubicBezTo>
                  <a:cubicBezTo>
                    <a:pt x="6672" y="0"/>
                    <a:pt x="8597" y="1924"/>
                    <a:pt x="8597" y="429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E8EF55BF-9D58-5411-C039-AF492E700544}"/>
              </a:ext>
            </a:extLst>
          </p:cNvPr>
          <p:cNvGrpSpPr/>
          <p:nvPr/>
        </p:nvGrpSpPr>
        <p:grpSpPr>
          <a:xfrm>
            <a:off x="7719221" y="5523425"/>
            <a:ext cx="399287" cy="515112"/>
            <a:chOff x="5502973" y="4142569"/>
            <a:chExt cx="299465" cy="386334"/>
          </a:xfrm>
        </p:grpSpPr>
        <p:sp>
          <p:nvSpPr>
            <p:cNvPr id="114" name="Freeform: Shape 17">
              <a:extLst>
                <a:ext uri="{FF2B5EF4-FFF2-40B4-BE49-F238E27FC236}">
                  <a16:creationId xmlns:a16="http://schemas.microsoft.com/office/drawing/2014/main" id="{C24989A9-BDC3-25C9-030F-1C3CBE3044DA}"/>
                </a:ext>
              </a:extLst>
            </p:cNvPr>
            <p:cNvSpPr/>
            <p:nvPr/>
          </p:nvSpPr>
          <p:spPr>
            <a:xfrm>
              <a:off x="5672137" y="4225437"/>
              <a:ext cx="30289" cy="303466"/>
            </a:xfrm>
            <a:custGeom>
              <a:avLst/>
              <a:gdLst>
                <a:gd name="connsiteX0" fmla="*/ 27432 w 30289"/>
                <a:gd name="connsiteY0" fmla="*/ 38291 h 303466"/>
                <a:gd name="connsiteX1" fmla="*/ 0 w 30289"/>
                <a:gd name="connsiteY1" fmla="*/ 1143 h 303466"/>
                <a:gd name="connsiteX2" fmla="*/ 1714 w 30289"/>
                <a:gd name="connsiteY2" fmla="*/ 0 h 303466"/>
                <a:gd name="connsiteX3" fmla="*/ 30289 w 30289"/>
                <a:gd name="connsiteY3" fmla="*/ 38291 h 303466"/>
                <a:gd name="connsiteX4" fmla="*/ 2286 w 30289"/>
                <a:gd name="connsiteY4" fmla="*/ 101156 h 303466"/>
                <a:gd name="connsiteX5" fmla="*/ 30289 w 30289"/>
                <a:gd name="connsiteY5" fmla="*/ 140589 h 303466"/>
                <a:gd name="connsiteX6" fmla="*/ 2286 w 30289"/>
                <a:gd name="connsiteY6" fmla="*/ 202311 h 303466"/>
                <a:gd name="connsiteX7" fmla="*/ 30289 w 30289"/>
                <a:gd name="connsiteY7" fmla="*/ 246888 h 303466"/>
                <a:gd name="connsiteX8" fmla="*/ 1714 w 30289"/>
                <a:gd name="connsiteY8" fmla="*/ 303466 h 303466"/>
                <a:gd name="connsiteX9" fmla="*/ 0 w 30289"/>
                <a:gd name="connsiteY9" fmla="*/ 303466 h 303466"/>
                <a:gd name="connsiteX10" fmla="*/ 28004 w 30289"/>
                <a:gd name="connsiteY10" fmla="*/ 246888 h 303466"/>
                <a:gd name="connsiteX11" fmla="*/ 0 w 30289"/>
                <a:gd name="connsiteY11" fmla="*/ 202311 h 303466"/>
                <a:gd name="connsiteX12" fmla="*/ 28004 w 30289"/>
                <a:gd name="connsiteY12" fmla="*/ 140589 h 303466"/>
                <a:gd name="connsiteX13" fmla="*/ 0 w 30289"/>
                <a:gd name="connsiteY13" fmla="*/ 101156 h 303466"/>
                <a:gd name="connsiteX14" fmla="*/ 28004 w 30289"/>
                <a:gd name="connsiteY14" fmla="*/ 38291 h 30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289" h="303466">
                  <a:moveTo>
                    <a:pt x="27432" y="38291"/>
                  </a:moveTo>
                  <a:lnTo>
                    <a:pt x="0" y="1143"/>
                  </a:lnTo>
                  <a:lnTo>
                    <a:pt x="1714" y="0"/>
                  </a:lnTo>
                  <a:lnTo>
                    <a:pt x="30289" y="38291"/>
                  </a:lnTo>
                  <a:lnTo>
                    <a:pt x="2286" y="101156"/>
                  </a:lnTo>
                  <a:lnTo>
                    <a:pt x="30289" y="140589"/>
                  </a:lnTo>
                  <a:lnTo>
                    <a:pt x="2286" y="202311"/>
                  </a:lnTo>
                  <a:lnTo>
                    <a:pt x="30289" y="246888"/>
                  </a:lnTo>
                  <a:lnTo>
                    <a:pt x="1714" y="303466"/>
                  </a:lnTo>
                  <a:lnTo>
                    <a:pt x="0" y="303466"/>
                  </a:lnTo>
                  <a:cubicBezTo>
                    <a:pt x="0" y="302895"/>
                    <a:pt x="28004" y="246888"/>
                    <a:pt x="28004" y="246888"/>
                  </a:cubicBezTo>
                  <a:lnTo>
                    <a:pt x="0" y="202311"/>
                  </a:lnTo>
                  <a:lnTo>
                    <a:pt x="28004" y="140589"/>
                  </a:lnTo>
                  <a:lnTo>
                    <a:pt x="0" y="101156"/>
                  </a:lnTo>
                  <a:lnTo>
                    <a:pt x="28004" y="38291"/>
                  </a:lnTo>
                  <a:close/>
                </a:path>
              </a:pathLst>
            </a:custGeom>
            <a:solidFill>
              <a:srgbClr val="01516E"/>
            </a:solidFill>
            <a:ln w="571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001135"/>
                </a:solidFill>
                <a:latin typeface="Nokia Pure Text Light"/>
              </a:endParaRPr>
            </a:p>
          </p:txBody>
        </p:sp>
        <p:sp>
          <p:nvSpPr>
            <p:cNvPr id="115" name="Freeform: Shape 66">
              <a:extLst>
                <a:ext uri="{FF2B5EF4-FFF2-40B4-BE49-F238E27FC236}">
                  <a16:creationId xmlns:a16="http://schemas.microsoft.com/office/drawing/2014/main" id="{A98BF9F2-FDA0-22E2-5BB6-C2CE51EBF188}"/>
                </a:ext>
              </a:extLst>
            </p:cNvPr>
            <p:cNvSpPr/>
            <p:nvPr/>
          </p:nvSpPr>
          <p:spPr>
            <a:xfrm>
              <a:off x="5502973" y="4221436"/>
              <a:ext cx="299465" cy="10858"/>
            </a:xfrm>
            <a:custGeom>
              <a:avLst/>
              <a:gdLst>
                <a:gd name="connsiteX0" fmla="*/ 299466 w 299465"/>
                <a:gd name="connsiteY0" fmla="*/ 0 h 10858"/>
                <a:gd name="connsiteX1" fmla="*/ 0 w 299465"/>
                <a:gd name="connsiteY1" fmla="*/ 0 h 10858"/>
                <a:gd name="connsiteX2" fmla="*/ 0 w 299465"/>
                <a:gd name="connsiteY2" fmla="*/ 10859 h 10858"/>
                <a:gd name="connsiteX3" fmla="*/ 299466 w 299465"/>
                <a:gd name="connsiteY3" fmla="*/ 10859 h 10858"/>
                <a:gd name="connsiteX4" fmla="*/ 299466 w 299465"/>
                <a:gd name="connsiteY4" fmla="*/ 0 h 10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465" h="10858">
                  <a:moveTo>
                    <a:pt x="299466" y="0"/>
                  </a:moveTo>
                  <a:lnTo>
                    <a:pt x="0" y="0"/>
                  </a:lnTo>
                  <a:lnTo>
                    <a:pt x="0" y="10859"/>
                  </a:lnTo>
                  <a:lnTo>
                    <a:pt x="299466" y="10859"/>
                  </a:lnTo>
                  <a:lnTo>
                    <a:pt x="299466" y="0"/>
                  </a:lnTo>
                  <a:close/>
                </a:path>
              </a:pathLst>
            </a:custGeom>
            <a:solidFill>
              <a:schemeClr val="bg1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001135"/>
                </a:solidFill>
                <a:latin typeface="Nokia Pure Text Light"/>
              </a:endParaRPr>
            </a:p>
          </p:txBody>
        </p:sp>
        <p:sp>
          <p:nvSpPr>
            <p:cNvPr id="116" name="Freeform: Shape 67">
              <a:extLst>
                <a:ext uri="{FF2B5EF4-FFF2-40B4-BE49-F238E27FC236}">
                  <a16:creationId xmlns:a16="http://schemas.microsoft.com/office/drawing/2014/main" id="{33A63DF6-1B67-DD4A-86F2-698569A10FD5}"/>
                </a:ext>
              </a:extLst>
            </p:cNvPr>
            <p:cNvSpPr/>
            <p:nvPr/>
          </p:nvSpPr>
          <p:spPr>
            <a:xfrm>
              <a:off x="5752147" y="4238581"/>
              <a:ext cx="50291" cy="10858"/>
            </a:xfrm>
            <a:custGeom>
              <a:avLst/>
              <a:gdLst>
                <a:gd name="connsiteX0" fmla="*/ 50292 w 50291"/>
                <a:gd name="connsiteY0" fmla="*/ 0 h 10858"/>
                <a:gd name="connsiteX1" fmla="*/ 0 w 50291"/>
                <a:gd name="connsiteY1" fmla="*/ 0 h 10858"/>
                <a:gd name="connsiteX2" fmla="*/ 0 w 50291"/>
                <a:gd name="connsiteY2" fmla="*/ 10859 h 10858"/>
                <a:gd name="connsiteX3" fmla="*/ 50292 w 50291"/>
                <a:gd name="connsiteY3" fmla="*/ 10859 h 10858"/>
                <a:gd name="connsiteX4" fmla="*/ 50292 w 50291"/>
                <a:gd name="connsiteY4" fmla="*/ 0 h 10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291" h="10858">
                  <a:moveTo>
                    <a:pt x="50292" y="0"/>
                  </a:moveTo>
                  <a:lnTo>
                    <a:pt x="0" y="0"/>
                  </a:lnTo>
                  <a:lnTo>
                    <a:pt x="0" y="10859"/>
                  </a:lnTo>
                  <a:lnTo>
                    <a:pt x="50292" y="10859"/>
                  </a:lnTo>
                  <a:lnTo>
                    <a:pt x="50292" y="0"/>
                  </a:lnTo>
                  <a:close/>
                </a:path>
              </a:pathLst>
            </a:custGeom>
            <a:solidFill>
              <a:schemeClr val="bg1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001135"/>
                </a:solidFill>
                <a:latin typeface="Nokia Pure Text Light"/>
              </a:endParaRPr>
            </a:p>
          </p:txBody>
        </p:sp>
        <p:sp>
          <p:nvSpPr>
            <p:cNvPr id="117" name="Freeform: Shape 68">
              <a:extLst>
                <a:ext uri="{FF2B5EF4-FFF2-40B4-BE49-F238E27FC236}">
                  <a16:creationId xmlns:a16="http://schemas.microsoft.com/office/drawing/2014/main" id="{85F33C6A-D13F-DFE3-A642-60BC97A11AE2}"/>
                </a:ext>
              </a:extLst>
            </p:cNvPr>
            <p:cNvSpPr/>
            <p:nvPr/>
          </p:nvSpPr>
          <p:spPr>
            <a:xfrm>
              <a:off x="5752147" y="4253440"/>
              <a:ext cx="50291" cy="10858"/>
            </a:xfrm>
            <a:custGeom>
              <a:avLst/>
              <a:gdLst>
                <a:gd name="connsiteX0" fmla="*/ 50292 w 50291"/>
                <a:gd name="connsiteY0" fmla="*/ 0 h 10858"/>
                <a:gd name="connsiteX1" fmla="*/ 0 w 50291"/>
                <a:gd name="connsiteY1" fmla="*/ 0 h 10858"/>
                <a:gd name="connsiteX2" fmla="*/ 0 w 50291"/>
                <a:gd name="connsiteY2" fmla="*/ 10858 h 10858"/>
                <a:gd name="connsiteX3" fmla="*/ 50292 w 50291"/>
                <a:gd name="connsiteY3" fmla="*/ 10858 h 10858"/>
                <a:gd name="connsiteX4" fmla="*/ 50292 w 50291"/>
                <a:gd name="connsiteY4" fmla="*/ 0 h 10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291" h="10858">
                  <a:moveTo>
                    <a:pt x="50292" y="0"/>
                  </a:moveTo>
                  <a:lnTo>
                    <a:pt x="0" y="0"/>
                  </a:lnTo>
                  <a:lnTo>
                    <a:pt x="0" y="10858"/>
                  </a:lnTo>
                  <a:lnTo>
                    <a:pt x="50292" y="10858"/>
                  </a:lnTo>
                  <a:lnTo>
                    <a:pt x="50292" y="0"/>
                  </a:lnTo>
                  <a:close/>
                </a:path>
              </a:pathLst>
            </a:custGeom>
            <a:solidFill>
              <a:schemeClr val="bg1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001135"/>
                </a:solidFill>
                <a:latin typeface="Nokia Pure Text Light"/>
              </a:endParaRPr>
            </a:p>
          </p:txBody>
        </p:sp>
        <p:sp>
          <p:nvSpPr>
            <p:cNvPr id="118" name="Freeform: Shape 69">
              <a:extLst>
                <a:ext uri="{FF2B5EF4-FFF2-40B4-BE49-F238E27FC236}">
                  <a16:creationId xmlns:a16="http://schemas.microsoft.com/office/drawing/2014/main" id="{EB3013F2-9367-EA47-2712-26A575D10F5D}"/>
                </a:ext>
              </a:extLst>
            </p:cNvPr>
            <p:cNvSpPr/>
            <p:nvPr/>
          </p:nvSpPr>
          <p:spPr>
            <a:xfrm>
              <a:off x="5671566" y="4142569"/>
              <a:ext cx="29717" cy="54292"/>
            </a:xfrm>
            <a:custGeom>
              <a:avLst/>
              <a:gdLst>
                <a:gd name="connsiteX0" fmla="*/ 13716 w 29717"/>
                <a:gd name="connsiteY0" fmla="*/ 0 h 54292"/>
                <a:gd name="connsiteX1" fmla="*/ 0 w 29717"/>
                <a:gd name="connsiteY1" fmla="*/ 53721 h 54292"/>
                <a:gd name="connsiteX2" fmla="*/ 1714 w 29717"/>
                <a:gd name="connsiteY2" fmla="*/ 53721 h 54292"/>
                <a:gd name="connsiteX3" fmla="*/ 13716 w 29717"/>
                <a:gd name="connsiteY3" fmla="*/ 7429 h 54292"/>
                <a:gd name="connsiteX4" fmla="*/ 28003 w 29717"/>
                <a:gd name="connsiteY4" fmla="*/ 54293 h 54292"/>
                <a:gd name="connsiteX5" fmla="*/ 29718 w 29717"/>
                <a:gd name="connsiteY5" fmla="*/ 54293 h 54292"/>
                <a:gd name="connsiteX6" fmla="*/ 13144 w 29717"/>
                <a:gd name="connsiteY6" fmla="*/ 0 h 5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17" h="54292">
                  <a:moveTo>
                    <a:pt x="13716" y="0"/>
                  </a:moveTo>
                  <a:lnTo>
                    <a:pt x="0" y="53721"/>
                  </a:lnTo>
                  <a:lnTo>
                    <a:pt x="1714" y="53721"/>
                  </a:lnTo>
                  <a:cubicBezTo>
                    <a:pt x="1714" y="53721"/>
                    <a:pt x="13716" y="7429"/>
                    <a:pt x="13716" y="7429"/>
                  </a:cubicBezTo>
                  <a:lnTo>
                    <a:pt x="28003" y="54293"/>
                  </a:lnTo>
                  <a:lnTo>
                    <a:pt x="29718" y="54293"/>
                  </a:lnTo>
                  <a:cubicBezTo>
                    <a:pt x="29718" y="54293"/>
                    <a:pt x="13144" y="0"/>
                    <a:pt x="13144" y="0"/>
                  </a:cubicBezTo>
                  <a:close/>
                </a:path>
              </a:pathLst>
            </a:custGeom>
            <a:solidFill>
              <a:srgbClr val="01516E"/>
            </a:solidFill>
            <a:ln w="571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001135"/>
                </a:solidFill>
                <a:latin typeface="Nokia Pure Text Light"/>
              </a:endParaRPr>
            </a:p>
          </p:txBody>
        </p:sp>
        <p:sp>
          <p:nvSpPr>
            <p:cNvPr id="119" name="Freeform: Shape 70">
              <a:extLst>
                <a:ext uri="{FF2B5EF4-FFF2-40B4-BE49-F238E27FC236}">
                  <a16:creationId xmlns:a16="http://schemas.microsoft.com/office/drawing/2014/main" id="{7EC45B3D-7B0C-CF2E-1B7E-AEBDF627FDA0}"/>
                </a:ext>
              </a:extLst>
            </p:cNvPr>
            <p:cNvSpPr/>
            <p:nvPr/>
          </p:nvSpPr>
          <p:spPr>
            <a:xfrm>
              <a:off x="5526976" y="4143712"/>
              <a:ext cx="247459" cy="84010"/>
            </a:xfrm>
            <a:custGeom>
              <a:avLst/>
              <a:gdLst>
                <a:gd name="connsiteX0" fmla="*/ 159449 w 247459"/>
                <a:gd name="connsiteY0" fmla="*/ 0 h 84010"/>
                <a:gd name="connsiteX1" fmla="*/ 0 w 247459"/>
                <a:gd name="connsiteY1" fmla="*/ 77724 h 84010"/>
                <a:gd name="connsiteX2" fmla="*/ 0 w 247459"/>
                <a:gd name="connsiteY2" fmla="*/ 79438 h 84010"/>
                <a:gd name="connsiteX3" fmla="*/ 158877 w 247459"/>
                <a:gd name="connsiteY3" fmla="*/ 2286 h 84010"/>
                <a:gd name="connsiteX4" fmla="*/ 246317 w 247459"/>
                <a:gd name="connsiteY4" fmla="*/ 84011 h 84010"/>
                <a:gd name="connsiteX5" fmla="*/ 247460 w 247459"/>
                <a:gd name="connsiteY5" fmla="*/ 82868 h 84010"/>
                <a:gd name="connsiteX6" fmla="*/ 159449 w 247459"/>
                <a:gd name="connsiteY6" fmla="*/ 0 h 8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459" h="84010">
                  <a:moveTo>
                    <a:pt x="159449" y="0"/>
                  </a:moveTo>
                  <a:lnTo>
                    <a:pt x="0" y="77724"/>
                  </a:lnTo>
                  <a:lnTo>
                    <a:pt x="0" y="79438"/>
                  </a:lnTo>
                  <a:cubicBezTo>
                    <a:pt x="572" y="79438"/>
                    <a:pt x="158877" y="2286"/>
                    <a:pt x="158877" y="2286"/>
                  </a:cubicBezTo>
                  <a:lnTo>
                    <a:pt x="246317" y="84011"/>
                  </a:lnTo>
                  <a:lnTo>
                    <a:pt x="247460" y="82868"/>
                  </a:lnTo>
                  <a:lnTo>
                    <a:pt x="159449" y="0"/>
                  </a:lnTo>
                  <a:close/>
                </a:path>
              </a:pathLst>
            </a:custGeom>
            <a:solidFill>
              <a:srgbClr val="01516E"/>
            </a:solidFill>
            <a:ln w="571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001135"/>
                </a:solidFill>
                <a:latin typeface="Nokia Pure Text Light"/>
              </a:endParaRPr>
            </a:p>
          </p:txBody>
        </p:sp>
        <p:sp>
          <p:nvSpPr>
            <p:cNvPr id="120" name="Freeform: Shape 71">
              <a:extLst>
                <a:ext uri="{FF2B5EF4-FFF2-40B4-BE49-F238E27FC236}">
                  <a16:creationId xmlns:a16="http://schemas.microsoft.com/office/drawing/2014/main" id="{32AFFC0E-6E26-3B63-498D-E960A4E2061B}"/>
                </a:ext>
              </a:extLst>
            </p:cNvPr>
            <p:cNvSpPr/>
            <p:nvPr/>
          </p:nvSpPr>
          <p:spPr>
            <a:xfrm>
              <a:off x="5513831" y="4227723"/>
              <a:ext cx="1714" cy="163448"/>
            </a:xfrm>
            <a:custGeom>
              <a:avLst/>
              <a:gdLst>
                <a:gd name="connsiteX0" fmla="*/ 1714 w 1714"/>
                <a:gd name="connsiteY0" fmla="*/ 163449 h 163448"/>
                <a:gd name="connsiteX1" fmla="*/ 1714 w 1714"/>
                <a:gd name="connsiteY1" fmla="*/ 0 h 163448"/>
                <a:gd name="connsiteX2" fmla="*/ 0 w 1714"/>
                <a:gd name="connsiteY2" fmla="*/ 0 h 163448"/>
                <a:gd name="connsiteX3" fmla="*/ 0 w 1714"/>
                <a:gd name="connsiteY3" fmla="*/ 163449 h 163448"/>
                <a:gd name="connsiteX4" fmla="*/ 1714 w 1714"/>
                <a:gd name="connsiteY4" fmla="*/ 163449 h 16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" h="163448">
                  <a:moveTo>
                    <a:pt x="1714" y="163449"/>
                  </a:moveTo>
                  <a:lnTo>
                    <a:pt x="1714" y="0"/>
                  </a:lnTo>
                  <a:lnTo>
                    <a:pt x="0" y="0"/>
                  </a:lnTo>
                  <a:lnTo>
                    <a:pt x="0" y="163449"/>
                  </a:lnTo>
                  <a:lnTo>
                    <a:pt x="1714" y="163449"/>
                  </a:lnTo>
                  <a:close/>
                </a:path>
              </a:pathLst>
            </a:custGeom>
            <a:solidFill>
              <a:srgbClr val="01516E"/>
            </a:solidFill>
            <a:ln w="571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001135"/>
                </a:solidFill>
                <a:latin typeface="Nokia Pure Text Light"/>
              </a:endParaRPr>
            </a:p>
          </p:txBody>
        </p:sp>
        <p:sp>
          <p:nvSpPr>
            <p:cNvPr id="121" name="Freeform: Shape 74">
              <a:extLst>
                <a:ext uri="{FF2B5EF4-FFF2-40B4-BE49-F238E27FC236}">
                  <a16:creationId xmlns:a16="http://schemas.microsoft.com/office/drawing/2014/main" id="{35359CAA-A8DF-38BC-B03C-DBC3A13D03C1}"/>
                </a:ext>
              </a:extLst>
            </p:cNvPr>
            <p:cNvSpPr/>
            <p:nvPr/>
          </p:nvSpPr>
          <p:spPr>
            <a:xfrm>
              <a:off x="5504116" y="4388885"/>
              <a:ext cx="21717" cy="21717"/>
            </a:xfrm>
            <a:custGeom>
              <a:avLst/>
              <a:gdLst>
                <a:gd name="connsiteX0" fmla="*/ 10287 w 21717"/>
                <a:gd name="connsiteY0" fmla="*/ 2286 h 21717"/>
                <a:gd name="connsiteX1" fmla="*/ 18860 w 21717"/>
                <a:gd name="connsiteY1" fmla="*/ 10859 h 21717"/>
                <a:gd name="connsiteX2" fmla="*/ 10287 w 21717"/>
                <a:gd name="connsiteY2" fmla="*/ 19431 h 21717"/>
                <a:gd name="connsiteX3" fmla="*/ 1715 w 21717"/>
                <a:gd name="connsiteY3" fmla="*/ 10859 h 21717"/>
                <a:gd name="connsiteX4" fmla="*/ 0 w 21717"/>
                <a:gd name="connsiteY4" fmla="*/ 10859 h 21717"/>
                <a:gd name="connsiteX5" fmla="*/ 10859 w 21717"/>
                <a:gd name="connsiteY5" fmla="*/ 21717 h 21717"/>
                <a:gd name="connsiteX6" fmla="*/ 21717 w 21717"/>
                <a:gd name="connsiteY6" fmla="*/ 10859 h 21717"/>
                <a:gd name="connsiteX7" fmla="*/ 10859 w 21717"/>
                <a:gd name="connsiteY7" fmla="*/ 0 h 21717"/>
                <a:gd name="connsiteX8" fmla="*/ 10859 w 21717"/>
                <a:gd name="connsiteY8" fmla="*/ 1715 h 2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17" h="21717">
                  <a:moveTo>
                    <a:pt x="10287" y="2286"/>
                  </a:moveTo>
                  <a:cubicBezTo>
                    <a:pt x="15431" y="2286"/>
                    <a:pt x="18860" y="6287"/>
                    <a:pt x="18860" y="10859"/>
                  </a:cubicBezTo>
                  <a:cubicBezTo>
                    <a:pt x="18860" y="15431"/>
                    <a:pt x="14859" y="19431"/>
                    <a:pt x="10287" y="19431"/>
                  </a:cubicBezTo>
                  <a:cubicBezTo>
                    <a:pt x="5715" y="19431"/>
                    <a:pt x="1715" y="15431"/>
                    <a:pt x="1715" y="10859"/>
                  </a:cubicBezTo>
                  <a:lnTo>
                    <a:pt x="0" y="10859"/>
                  </a:lnTo>
                  <a:cubicBezTo>
                    <a:pt x="0" y="16574"/>
                    <a:pt x="4572" y="21717"/>
                    <a:pt x="10859" y="21717"/>
                  </a:cubicBezTo>
                  <a:cubicBezTo>
                    <a:pt x="17145" y="21717"/>
                    <a:pt x="21717" y="17145"/>
                    <a:pt x="21717" y="10859"/>
                  </a:cubicBezTo>
                  <a:cubicBezTo>
                    <a:pt x="21717" y="4572"/>
                    <a:pt x="17145" y="0"/>
                    <a:pt x="10859" y="0"/>
                  </a:cubicBezTo>
                  <a:lnTo>
                    <a:pt x="10859" y="1715"/>
                  </a:lnTo>
                  <a:close/>
                </a:path>
              </a:pathLst>
            </a:custGeom>
            <a:solidFill>
              <a:srgbClr val="01516E"/>
            </a:solidFill>
            <a:ln w="571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001135"/>
                </a:solidFill>
                <a:latin typeface="Nokia Pure Text Light"/>
              </a:endParaRPr>
            </a:p>
          </p:txBody>
        </p:sp>
      </p:grpSp>
      <p:grpSp>
        <p:nvGrpSpPr>
          <p:cNvPr id="122" name="Graphic 3">
            <a:extLst>
              <a:ext uri="{FF2B5EF4-FFF2-40B4-BE49-F238E27FC236}">
                <a16:creationId xmlns:a16="http://schemas.microsoft.com/office/drawing/2014/main" id="{552C71F0-EE7D-CE35-7DAC-CC2303855EDA}"/>
              </a:ext>
            </a:extLst>
          </p:cNvPr>
          <p:cNvGrpSpPr/>
          <p:nvPr/>
        </p:nvGrpSpPr>
        <p:grpSpPr>
          <a:xfrm>
            <a:off x="7863237" y="5860991"/>
            <a:ext cx="365760" cy="243840"/>
            <a:chOff x="5610986" y="4395743"/>
            <a:chExt cx="274320" cy="182880"/>
          </a:xfrm>
          <a:solidFill>
            <a:srgbClr val="01516E"/>
          </a:solidFill>
        </p:grpSpPr>
        <p:sp>
          <p:nvSpPr>
            <p:cNvPr id="123" name="Freeform: Shape 78">
              <a:extLst>
                <a:ext uri="{FF2B5EF4-FFF2-40B4-BE49-F238E27FC236}">
                  <a16:creationId xmlns:a16="http://schemas.microsoft.com/office/drawing/2014/main" id="{F27AB467-8CB6-55E3-CC12-9EF9E8EA576B}"/>
                </a:ext>
              </a:extLst>
            </p:cNvPr>
            <p:cNvSpPr/>
            <p:nvPr/>
          </p:nvSpPr>
          <p:spPr>
            <a:xfrm>
              <a:off x="5610986" y="4526045"/>
              <a:ext cx="274320" cy="52578"/>
            </a:xfrm>
            <a:custGeom>
              <a:avLst/>
              <a:gdLst>
                <a:gd name="connsiteX0" fmla="*/ 274320 w 274320"/>
                <a:gd name="connsiteY0" fmla="*/ 0 h 52578"/>
                <a:gd name="connsiteX1" fmla="*/ 0 w 274320"/>
                <a:gd name="connsiteY1" fmla="*/ 0 h 52578"/>
                <a:gd name="connsiteX2" fmla="*/ 0 w 274320"/>
                <a:gd name="connsiteY2" fmla="*/ 52578 h 52578"/>
                <a:gd name="connsiteX3" fmla="*/ 274320 w 274320"/>
                <a:gd name="connsiteY3" fmla="*/ 52578 h 52578"/>
                <a:gd name="connsiteX4" fmla="*/ 274320 w 274320"/>
                <a:gd name="connsiteY4" fmla="*/ 0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320" h="52578">
                  <a:moveTo>
                    <a:pt x="274320" y="0"/>
                  </a:moveTo>
                  <a:lnTo>
                    <a:pt x="0" y="0"/>
                  </a:lnTo>
                  <a:lnTo>
                    <a:pt x="0" y="52578"/>
                  </a:lnTo>
                  <a:lnTo>
                    <a:pt x="274320" y="52578"/>
                  </a:lnTo>
                  <a:lnTo>
                    <a:pt x="274320" y="0"/>
                  </a:lnTo>
                  <a:close/>
                </a:path>
              </a:pathLst>
            </a:custGeom>
            <a:solidFill>
              <a:srgbClr val="01516E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001135"/>
                </a:solidFill>
                <a:latin typeface="Nokia Pure Text Light"/>
              </a:endParaRPr>
            </a:p>
          </p:txBody>
        </p:sp>
        <p:sp>
          <p:nvSpPr>
            <p:cNvPr id="124" name="Freeform: Shape 80">
              <a:extLst>
                <a:ext uri="{FF2B5EF4-FFF2-40B4-BE49-F238E27FC236}">
                  <a16:creationId xmlns:a16="http://schemas.microsoft.com/office/drawing/2014/main" id="{2067D92B-7350-01B2-9018-3D9065F2EA43}"/>
                </a:ext>
              </a:extLst>
            </p:cNvPr>
            <p:cNvSpPr/>
            <p:nvPr/>
          </p:nvSpPr>
          <p:spPr>
            <a:xfrm>
              <a:off x="5701283" y="4395743"/>
              <a:ext cx="184023" cy="182880"/>
            </a:xfrm>
            <a:custGeom>
              <a:avLst/>
              <a:gdLst>
                <a:gd name="connsiteX0" fmla="*/ 184023 w 184023"/>
                <a:gd name="connsiteY0" fmla="*/ 0 h 182880"/>
                <a:gd name="connsiteX1" fmla="*/ 0 w 184023"/>
                <a:gd name="connsiteY1" fmla="*/ 0 h 182880"/>
                <a:gd name="connsiteX2" fmla="*/ 0 w 184023"/>
                <a:gd name="connsiteY2" fmla="*/ 182880 h 182880"/>
                <a:gd name="connsiteX3" fmla="*/ 184023 w 184023"/>
                <a:gd name="connsiteY3" fmla="*/ 182880 h 182880"/>
                <a:gd name="connsiteX4" fmla="*/ 184023 w 184023"/>
                <a:gd name="connsiteY4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23" h="182880">
                  <a:moveTo>
                    <a:pt x="184023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184023" y="182880"/>
                  </a:lnTo>
                  <a:lnTo>
                    <a:pt x="184023" y="0"/>
                  </a:lnTo>
                  <a:close/>
                </a:path>
              </a:pathLst>
            </a:custGeom>
            <a:solidFill>
              <a:srgbClr val="01516E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001135"/>
                </a:solidFill>
                <a:latin typeface="Nokia Pure Text Light"/>
              </a:endParaRPr>
            </a:p>
          </p:txBody>
        </p:sp>
      </p:grpSp>
      <p:sp>
        <p:nvSpPr>
          <p:cNvPr id="125" name="Freeform: Shape 81">
            <a:extLst>
              <a:ext uri="{FF2B5EF4-FFF2-40B4-BE49-F238E27FC236}">
                <a16:creationId xmlns:a16="http://schemas.microsoft.com/office/drawing/2014/main" id="{B7079BC5-FA92-E792-B969-475D97B1A2DF}"/>
              </a:ext>
            </a:extLst>
          </p:cNvPr>
          <p:cNvSpPr/>
          <p:nvPr/>
        </p:nvSpPr>
        <p:spPr>
          <a:xfrm>
            <a:off x="7944012" y="5595054"/>
            <a:ext cx="40385" cy="442721"/>
          </a:xfrm>
          <a:custGeom>
            <a:avLst/>
            <a:gdLst>
              <a:gd name="connsiteX0" fmla="*/ 2286 w 30289"/>
              <a:gd name="connsiteY0" fmla="*/ 1714 h 332041"/>
              <a:gd name="connsiteX1" fmla="*/ 28575 w 30289"/>
              <a:gd name="connsiteY1" fmla="*/ 1714 h 332041"/>
              <a:gd name="connsiteX2" fmla="*/ 28575 w 30289"/>
              <a:gd name="connsiteY2" fmla="*/ 330327 h 332041"/>
              <a:gd name="connsiteX3" fmla="*/ 2286 w 30289"/>
              <a:gd name="connsiteY3" fmla="*/ 330327 h 332041"/>
              <a:gd name="connsiteX4" fmla="*/ 2286 w 30289"/>
              <a:gd name="connsiteY4" fmla="*/ 1714 h 332041"/>
              <a:gd name="connsiteX5" fmla="*/ 30289 w 30289"/>
              <a:gd name="connsiteY5" fmla="*/ 0 h 332041"/>
              <a:gd name="connsiteX6" fmla="*/ 30289 w 30289"/>
              <a:gd name="connsiteY6" fmla="*/ 332041 h 332041"/>
              <a:gd name="connsiteX7" fmla="*/ 0 w 30289"/>
              <a:gd name="connsiteY7" fmla="*/ 332041 h 332041"/>
              <a:gd name="connsiteX8" fmla="*/ 0 w 30289"/>
              <a:gd name="connsiteY8" fmla="*/ 0 h 332041"/>
              <a:gd name="connsiteX9" fmla="*/ 30289 w 30289"/>
              <a:gd name="connsiteY9" fmla="*/ 0 h 332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289" h="332041">
                <a:moveTo>
                  <a:pt x="2286" y="1714"/>
                </a:moveTo>
                <a:lnTo>
                  <a:pt x="28575" y="1714"/>
                </a:lnTo>
                <a:lnTo>
                  <a:pt x="28575" y="330327"/>
                </a:lnTo>
                <a:lnTo>
                  <a:pt x="2286" y="330327"/>
                </a:lnTo>
                <a:lnTo>
                  <a:pt x="2286" y="1714"/>
                </a:lnTo>
                <a:close/>
                <a:moveTo>
                  <a:pt x="30289" y="0"/>
                </a:moveTo>
                <a:lnTo>
                  <a:pt x="30289" y="332041"/>
                </a:lnTo>
                <a:lnTo>
                  <a:pt x="0" y="332041"/>
                </a:lnTo>
                <a:lnTo>
                  <a:pt x="0" y="0"/>
                </a:lnTo>
                <a:lnTo>
                  <a:pt x="30289" y="0"/>
                </a:lnTo>
                <a:close/>
              </a:path>
            </a:pathLst>
          </a:custGeom>
          <a:solidFill>
            <a:srgbClr val="01516E"/>
          </a:solidFill>
          <a:ln w="571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001135"/>
              </a:solidFill>
              <a:latin typeface="Nokia Pure Text Light"/>
            </a:endParaRPr>
          </a:p>
        </p:txBody>
      </p:sp>
      <p:sp>
        <p:nvSpPr>
          <p:cNvPr id="126" name="Freeform: Shape 82">
            <a:extLst>
              <a:ext uri="{FF2B5EF4-FFF2-40B4-BE49-F238E27FC236}">
                <a16:creationId xmlns:a16="http://schemas.microsoft.com/office/drawing/2014/main" id="{2290D1B9-2912-6DC0-9BE4-B5B6981D1C21}"/>
              </a:ext>
            </a:extLst>
          </p:cNvPr>
          <p:cNvSpPr/>
          <p:nvPr/>
        </p:nvSpPr>
        <p:spPr>
          <a:xfrm>
            <a:off x="7655213" y="5878518"/>
            <a:ext cx="156209" cy="37337"/>
          </a:xfrm>
          <a:custGeom>
            <a:avLst/>
            <a:gdLst>
              <a:gd name="connsiteX0" fmla="*/ 59436 w 117157"/>
              <a:gd name="connsiteY0" fmla="*/ 0 h 28003"/>
              <a:gd name="connsiteX1" fmla="*/ 117158 w 117157"/>
              <a:gd name="connsiteY1" fmla="*/ 26861 h 28003"/>
              <a:gd name="connsiteX2" fmla="*/ 117158 w 117157"/>
              <a:gd name="connsiteY2" fmla="*/ 28004 h 28003"/>
              <a:gd name="connsiteX3" fmla="*/ 59436 w 117157"/>
              <a:gd name="connsiteY3" fmla="*/ 1715 h 28003"/>
              <a:gd name="connsiteX4" fmla="*/ 0 w 117157"/>
              <a:gd name="connsiteY4" fmla="*/ 28004 h 28003"/>
              <a:gd name="connsiteX5" fmla="*/ 0 w 117157"/>
              <a:gd name="connsiteY5" fmla="*/ 26861 h 28003"/>
              <a:gd name="connsiteX6" fmla="*/ 59436 w 117157"/>
              <a:gd name="connsiteY6" fmla="*/ 0 h 2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157" h="28003">
                <a:moveTo>
                  <a:pt x="59436" y="0"/>
                </a:moveTo>
                <a:lnTo>
                  <a:pt x="117158" y="26861"/>
                </a:lnTo>
                <a:lnTo>
                  <a:pt x="117158" y="28004"/>
                </a:lnTo>
                <a:cubicBezTo>
                  <a:pt x="117158" y="28004"/>
                  <a:pt x="59436" y="1715"/>
                  <a:pt x="59436" y="1715"/>
                </a:cubicBezTo>
                <a:lnTo>
                  <a:pt x="0" y="28004"/>
                </a:lnTo>
                <a:lnTo>
                  <a:pt x="0" y="26861"/>
                </a:lnTo>
                <a:cubicBezTo>
                  <a:pt x="0" y="26861"/>
                  <a:pt x="59436" y="0"/>
                  <a:pt x="59436" y="0"/>
                </a:cubicBezTo>
                <a:close/>
              </a:path>
            </a:pathLst>
          </a:custGeom>
          <a:solidFill>
            <a:srgbClr val="01516E"/>
          </a:solidFill>
          <a:ln w="571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001135"/>
              </a:solidFill>
              <a:latin typeface="Nokia Pure Text Light"/>
            </a:endParaRP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76479E5-408D-CE1F-178A-C5A538353AC0}"/>
              </a:ext>
            </a:extLst>
          </p:cNvPr>
          <p:cNvGrpSpPr/>
          <p:nvPr/>
        </p:nvGrpSpPr>
        <p:grpSpPr>
          <a:xfrm>
            <a:off x="10430453" y="1639626"/>
            <a:ext cx="246751" cy="219649"/>
            <a:chOff x="7257352" y="514383"/>
            <a:chExt cx="492863" cy="438731"/>
          </a:xfrm>
          <a:solidFill>
            <a:schemeClr val="accent1"/>
          </a:solidFill>
        </p:grpSpPr>
        <p:sp>
          <p:nvSpPr>
            <p:cNvPr id="128" name="Freeform: Shape 89">
              <a:extLst>
                <a:ext uri="{FF2B5EF4-FFF2-40B4-BE49-F238E27FC236}">
                  <a16:creationId xmlns:a16="http://schemas.microsoft.com/office/drawing/2014/main" id="{5D6F464F-4D1E-715A-C5AF-6680115C6EFF}"/>
                </a:ext>
              </a:extLst>
            </p:cNvPr>
            <p:cNvSpPr/>
            <p:nvPr/>
          </p:nvSpPr>
          <p:spPr>
            <a:xfrm>
              <a:off x="7257352" y="514383"/>
              <a:ext cx="492863" cy="438731"/>
            </a:xfrm>
            <a:custGeom>
              <a:avLst/>
              <a:gdLst>
                <a:gd name="connsiteX0" fmla="*/ 207793 w 492863"/>
                <a:gd name="connsiteY0" fmla="*/ 22352 h 438731"/>
                <a:gd name="connsiteX1" fmla="*/ 6051 w 492863"/>
                <a:gd name="connsiteY1" fmla="*/ 371770 h 438731"/>
                <a:gd name="connsiteX2" fmla="*/ 44738 w 492863"/>
                <a:gd name="connsiteY2" fmla="*/ 438731 h 438731"/>
                <a:gd name="connsiteX3" fmla="*/ 448126 w 492863"/>
                <a:gd name="connsiteY3" fmla="*/ 438731 h 438731"/>
                <a:gd name="connsiteX4" fmla="*/ 486812 w 492863"/>
                <a:gd name="connsiteY4" fmla="*/ 371770 h 438731"/>
                <a:gd name="connsiteX5" fmla="*/ 285166 w 492863"/>
                <a:gd name="connsiteY5" fmla="*/ 22352 h 438731"/>
                <a:gd name="connsiteX6" fmla="*/ 207793 w 492863"/>
                <a:gd name="connsiteY6" fmla="*/ 22352 h 43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863" h="438731">
                  <a:moveTo>
                    <a:pt x="207793" y="22352"/>
                  </a:moveTo>
                  <a:lnTo>
                    <a:pt x="6051" y="371770"/>
                  </a:lnTo>
                  <a:cubicBezTo>
                    <a:pt x="-11142" y="401573"/>
                    <a:pt x="10350" y="438731"/>
                    <a:pt x="44738" y="438731"/>
                  </a:cubicBezTo>
                  <a:lnTo>
                    <a:pt x="448126" y="438731"/>
                  </a:lnTo>
                  <a:cubicBezTo>
                    <a:pt x="482514" y="438731"/>
                    <a:pt x="504006" y="401573"/>
                    <a:pt x="486812" y="371770"/>
                  </a:cubicBezTo>
                  <a:lnTo>
                    <a:pt x="285166" y="22352"/>
                  </a:lnTo>
                  <a:cubicBezTo>
                    <a:pt x="267972" y="-7451"/>
                    <a:pt x="224987" y="-7451"/>
                    <a:pt x="207793" y="2235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129" name="Freeform: Shape 91">
              <a:extLst>
                <a:ext uri="{FF2B5EF4-FFF2-40B4-BE49-F238E27FC236}">
                  <a16:creationId xmlns:a16="http://schemas.microsoft.com/office/drawing/2014/main" id="{61B735A5-DFB1-5AA7-49A3-96FC24CBEDEC}"/>
                </a:ext>
              </a:extLst>
            </p:cNvPr>
            <p:cNvSpPr/>
            <p:nvPr/>
          </p:nvSpPr>
          <p:spPr>
            <a:xfrm>
              <a:off x="7503831" y="619361"/>
              <a:ext cx="9552" cy="159425"/>
            </a:xfrm>
            <a:custGeom>
              <a:avLst/>
              <a:gdLst>
                <a:gd name="connsiteX0" fmla="*/ 0 w 9552"/>
                <a:gd name="connsiteY0" fmla="*/ 0 h 159425"/>
                <a:gd name="connsiteX1" fmla="*/ 0 w 9552"/>
                <a:gd name="connsiteY1" fmla="*/ 159426 h 15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52" h="159425">
                  <a:moveTo>
                    <a:pt x="0" y="0"/>
                  </a:moveTo>
                  <a:lnTo>
                    <a:pt x="0" y="159426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130" name="Freeform: Shape 94">
              <a:extLst>
                <a:ext uri="{FF2B5EF4-FFF2-40B4-BE49-F238E27FC236}">
                  <a16:creationId xmlns:a16="http://schemas.microsoft.com/office/drawing/2014/main" id="{848CECC6-1B41-E3A1-0ABA-2A3881F911B4}"/>
                </a:ext>
              </a:extLst>
            </p:cNvPr>
            <p:cNvSpPr/>
            <p:nvPr/>
          </p:nvSpPr>
          <p:spPr>
            <a:xfrm>
              <a:off x="7493706" y="854917"/>
              <a:ext cx="20250" cy="20250"/>
            </a:xfrm>
            <a:custGeom>
              <a:avLst/>
              <a:gdLst>
                <a:gd name="connsiteX0" fmla="*/ 20251 w 20250"/>
                <a:gd name="connsiteY0" fmla="*/ 10125 h 20250"/>
                <a:gd name="connsiteX1" fmla="*/ 10125 w 20250"/>
                <a:gd name="connsiteY1" fmla="*/ 20251 h 20250"/>
                <a:gd name="connsiteX2" fmla="*/ 0 w 20250"/>
                <a:gd name="connsiteY2" fmla="*/ 10125 h 20250"/>
                <a:gd name="connsiteX3" fmla="*/ 10125 w 20250"/>
                <a:gd name="connsiteY3" fmla="*/ 0 h 20250"/>
                <a:gd name="connsiteX4" fmla="*/ 20251 w 20250"/>
                <a:gd name="connsiteY4" fmla="*/ 10125 h 2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20250">
                  <a:moveTo>
                    <a:pt x="20251" y="10125"/>
                  </a:moveTo>
                  <a:cubicBezTo>
                    <a:pt x="20251" y="15717"/>
                    <a:pt x="15717" y="20251"/>
                    <a:pt x="10125" y="20251"/>
                  </a:cubicBezTo>
                  <a:cubicBezTo>
                    <a:pt x="4533" y="20251"/>
                    <a:pt x="0" y="15717"/>
                    <a:pt x="0" y="10125"/>
                  </a:cubicBezTo>
                  <a:cubicBezTo>
                    <a:pt x="0" y="4533"/>
                    <a:pt x="4533" y="0"/>
                    <a:pt x="10125" y="0"/>
                  </a:cubicBezTo>
                  <a:cubicBezTo>
                    <a:pt x="15717" y="0"/>
                    <a:pt x="20251" y="4533"/>
                    <a:pt x="20251" y="1012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131" name="Freeform: Shape 95">
              <a:extLst>
                <a:ext uri="{FF2B5EF4-FFF2-40B4-BE49-F238E27FC236}">
                  <a16:creationId xmlns:a16="http://schemas.microsoft.com/office/drawing/2014/main" id="{F03AD1A7-929B-7B72-71FC-F38210F183BA}"/>
                </a:ext>
              </a:extLst>
            </p:cNvPr>
            <p:cNvSpPr/>
            <p:nvPr/>
          </p:nvSpPr>
          <p:spPr>
            <a:xfrm>
              <a:off x="7499533" y="860744"/>
              <a:ext cx="8596" cy="8596"/>
            </a:xfrm>
            <a:custGeom>
              <a:avLst/>
              <a:gdLst>
                <a:gd name="connsiteX0" fmla="*/ 8597 w 8596"/>
                <a:gd name="connsiteY0" fmla="*/ 4298 h 8596"/>
                <a:gd name="connsiteX1" fmla="*/ 4298 w 8596"/>
                <a:gd name="connsiteY1" fmla="*/ 8597 h 8596"/>
                <a:gd name="connsiteX2" fmla="*/ 0 w 8596"/>
                <a:gd name="connsiteY2" fmla="*/ 4298 h 8596"/>
                <a:gd name="connsiteX3" fmla="*/ 4298 w 8596"/>
                <a:gd name="connsiteY3" fmla="*/ 0 h 8596"/>
                <a:gd name="connsiteX4" fmla="*/ 8597 w 8596"/>
                <a:gd name="connsiteY4" fmla="*/ 4298 h 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96" h="8596">
                  <a:moveTo>
                    <a:pt x="8597" y="4298"/>
                  </a:moveTo>
                  <a:cubicBezTo>
                    <a:pt x="8597" y="6672"/>
                    <a:pt x="6672" y="8597"/>
                    <a:pt x="4298" y="8597"/>
                  </a:cubicBezTo>
                  <a:cubicBezTo>
                    <a:pt x="1924" y="8597"/>
                    <a:pt x="0" y="6672"/>
                    <a:pt x="0" y="4298"/>
                  </a:cubicBezTo>
                  <a:cubicBezTo>
                    <a:pt x="0" y="1924"/>
                    <a:pt x="1924" y="0"/>
                    <a:pt x="4298" y="0"/>
                  </a:cubicBezTo>
                  <a:cubicBezTo>
                    <a:pt x="6672" y="0"/>
                    <a:pt x="8597" y="1924"/>
                    <a:pt x="8597" y="429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sp>
        <p:nvSpPr>
          <p:cNvPr id="132" name="Freeform: Shape 97">
            <a:extLst>
              <a:ext uri="{FF2B5EF4-FFF2-40B4-BE49-F238E27FC236}">
                <a16:creationId xmlns:a16="http://schemas.microsoft.com/office/drawing/2014/main" id="{FA6C55A1-67F7-82C5-9705-197007D069D8}"/>
              </a:ext>
            </a:extLst>
          </p:cNvPr>
          <p:cNvSpPr/>
          <p:nvPr/>
        </p:nvSpPr>
        <p:spPr>
          <a:xfrm>
            <a:off x="4986053" y="4860603"/>
            <a:ext cx="321140" cy="321140"/>
          </a:xfrm>
          <a:custGeom>
            <a:avLst/>
            <a:gdLst>
              <a:gd name="connsiteX0" fmla="*/ 291115 w 635542"/>
              <a:gd name="connsiteY0" fmla="*/ 176754 h 635542"/>
              <a:gd name="connsiteX1" fmla="*/ 218230 w 635542"/>
              <a:gd name="connsiteY1" fmla="*/ 252064 h 635542"/>
              <a:gd name="connsiteX2" fmla="*/ 218230 w 635542"/>
              <a:gd name="connsiteY2" fmla="*/ 258635 h 635542"/>
              <a:gd name="connsiteX3" fmla="*/ 200371 w 635542"/>
              <a:gd name="connsiteY3" fmla="*/ 276831 h 635542"/>
              <a:gd name="connsiteX4" fmla="*/ 199405 w 635542"/>
              <a:gd name="connsiteY4" fmla="*/ 276831 h 635542"/>
              <a:gd name="connsiteX5" fmla="*/ 124107 w 635542"/>
              <a:gd name="connsiteY5" fmla="*/ 359722 h 635542"/>
              <a:gd name="connsiteX6" fmla="*/ 202301 w 635542"/>
              <a:gd name="connsiteY6" fmla="*/ 433516 h 635542"/>
              <a:gd name="connsiteX7" fmla="*/ 409373 w 635542"/>
              <a:gd name="connsiteY7" fmla="*/ 433516 h 635542"/>
              <a:gd name="connsiteX8" fmla="*/ 495291 w 635542"/>
              <a:gd name="connsiteY8" fmla="*/ 385500 h 635542"/>
              <a:gd name="connsiteX9" fmla="*/ 428198 w 635542"/>
              <a:gd name="connsiteY9" fmla="*/ 229825 h 635542"/>
              <a:gd name="connsiteX10" fmla="*/ 402133 w 635542"/>
              <a:gd name="connsiteY10" fmla="*/ 229825 h 635542"/>
              <a:gd name="connsiteX11" fmla="*/ 392479 w 635542"/>
              <a:gd name="connsiteY11" fmla="*/ 230836 h 635542"/>
              <a:gd name="connsiteX12" fmla="*/ 374620 w 635542"/>
              <a:gd name="connsiteY12" fmla="*/ 220727 h 635542"/>
              <a:gd name="connsiteX13" fmla="*/ 291115 w 635542"/>
              <a:gd name="connsiteY13" fmla="*/ 176754 h 635542"/>
              <a:gd name="connsiteX14" fmla="*/ 317771 w 635542"/>
              <a:gd name="connsiteY14" fmla="*/ 0 h 635542"/>
              <a:gd name="connsiteX15" fmla="*/ 635542 w 635542"/>
              <a:gd name="connsiteY15" fmla="*/ 317771 h 635542"/>
              <a:gd name="connsiteX16" fmla="*/ 317771 w 635542"/>
              <a:gd name="connsiteY16" fmla="*/ 635542 h 635542"/>
              <a:gd name="connsiteX17" fmla="*/ 0 w 635542"/>
              <a:gd name="connsiteY17" fmla="*/ 317771 h 635542"/>
              <a:gd name="connsiteX18" fmla="*/ 317771 w 635542"/>
              <a:gd name="connsiteY18" fmla="*/ 0 h 63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5542" h="635542">
                <a:moveTo>
                  <a:pt x="291115" y="176754"/>
                </a:moveTo>
                <a:cubicBezTo>
                  <a:pt x="253466" y="181303"/>
                  <a:pt x="218230" y="213146"/>
                  <a:pt x="218230" y="252064"/>
                </a:cubicBezTo>
                <a:lnTo>
                  <a:pt x="218230" y="258635"/>
                </a:lnTo>
                <a:cubicBezTo>
                  <a:pt x="218230" y="268744"/>
                  <a:pt x="210024" y="276831"/>
                  <a:pt x="200371" y="276831"/>
                </a:cubicBezTo>
                <a:lnTo>
                  <a:pt x="199405" y="276831"/>
                </a:lnTo>
                <a:cubicBezTo>
                  <a:pt x="156446" y="276831"/>
                  <a:pt x="121210" y="314738"/>
                  <a:pt x="124107" y="359722"/>
                </a:cubicBezTo>
                <a:cubicBezTo>
                  <a:pt x="127003" y="400157"/>
                  <a:pt x="161756" y="433516"/>
                  <a:pt x="202301" y="433516"/>
                </a:cubicBezTo>
                <a:lnTo>
                  <a:pt x="409373" y="433516"/>
                </a:lnTo>
                <a:cubicBezTo>
                  <a:pt x="443644" y="433516"/>
                  <a:pt x="476466" y="415320"/>
                  <a:pt x="495291" y="385500"/>
                </a:cubicBezTo>
                <a:cubicBezTo>
                  <a:pt x="532941" y="326869"/>
                  <a:pt x="495291" y="240945"/>
                  <a:pt x="428198" y="229825"/>
                </a:cubicBezTo>
                <a:cubicBezTo>
                  <a:pt x="419027" y="228814"/>
                  <a:pt x="411304" y="228814"/>
                  <a:pt x="402133" y="229825"/>
                </a:cubicBezTo>
                <a:lnTo>
                  <a:pt x="392479" y="230836"/>
                </a:lnTo>
                <a:cubicBezTo>
                  <a:pt x="385239" y="231847"/>
                  <a:pt x="377999" y="228309"/>
                  <a:pt x="374620" y="220727"/>
                </a:cubicBezTo>
                <a:cubicBezTo>
                  <a:pt x="359174" y="191412"/>
                  <a:pt x="327317" y="172205"/>
                  <a:pt x="291115" y="176754"/>
                </a:cubicBezTo>
                <a:close/>
                <a:moveTo>
                  <a:pt x="317771" y="0"/>
                </a:moveTo>
                <a:cubicBezTo>
                  <a:pt x="493271" y="0"/>
                  <a:pt x="635542" y="142271"/>
                  <a:pt x="635542" y="317771"/>
                </a:cubicBezTo>
                <a:cubicBezTo>
                  <a:pt x="635542" y="493271"/>
                  <a:pt x="493271" y="635542"/>
                  <a:pt x="317771" y="635542"/>
                </a:cubicBezTo>
                <a:cubicBezTo>
                  <a:pt x="142271" y="635542"/>
                  <a:pt x="0" y="493271"/>
                  <a:pt x="0" y="317771"/>
                </a:cubicBezTo>
                <a:cubicBezTo>
                  <a:pt x="0" y="142271"/>
                  <a:pt x="142271" y="0"/>
                  <a:pt x="317771" y="0"/>
                </a:cubicBez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US" sz="1600">
              <a:solidFill>
                <a:srgbClr val="FFFFFF"/>
              </a:solidFill>
              <a:latin typeface="Nokia Pure Text Light"/>
            </a:endParaRPr>
          </a:p>
        </p:txBody>
      </p:sp>
      <p:pic>
        <p:nvPicPr>
          <p:cNvPr id="133" name="Graphic 132">
            <a:extLst>
              <a:ext uri="{FF2B5EF4-FFF2-40B4-BE49-F238E27FC236}">
                <a16:creationId xmlns:a16="http://schemas.microsoft.com/office/drawing/2014/main" id="{FE240319-844C-3006-20CD-4594711BAE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575"/>
            <a:ext cx="1219200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2C81E1-7E79-71F3-58EC-276AD6F99696}"/>
              </a:ext>
            </a:extLst>
          </p:cNvPr>
          <p:cNvCxnSpPr>
            <a:cxnSpLocks/>
          </p:cNvCxnSpPr>
          <p:nvPr/>
        </p:nvCxnSpPr>
        <p:spPr>
          <a:xfrm>
            <a:off x="1659954" y="3341645"/>
            <a:ext cx="866601" cy="466099"/>
          </a:xfrm>
          <a:prstGeom prst="line">
            <a:avLst/>
          </a:prstGeom>
          <a:solidFill>
            <a:srgbClr val="FFFFFF">
              <a:alpha val="30196"/>
            </a:srgbClr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EDCAD61F-8CF3-71EC-E09C-8AFB3116A722}"/>
              </a:ext>
            </a:extLst>
          </p:cNvPr>
          <p:cNvCxnSpPr>
            <a:cxnSpLocks/>
          </p:cNvCxnSpPr>
          <p:nvPr/>
        </p:nvCxnSpPr>
        <p:spPr>
          <a:xfrm>
            <a:off x="2185882" y="2662383"/>
            <a:ext cx="771805" cy="910167"/>
          </a:xfrm>
          <a:prstGeom prst="line">
            <a:avLst/>
          </a:prstGeom>
          <a:solidFill>
            <a:srgbClr val="FFFFFF">
              <a:alpha val="30196"/>
            </a:srgbClr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2F929DB4-3C91-FE01-B182-309F1DD3FB06}"/>
              </a:ext>
            </a:extLst>
          </p:cNvPr>
          <p:cNvGrpSpPr/>
          <p:nvPr/>
        </p:nvGrpSpPr>
        <p:grpSpPr>
          <a:xfrm>
            <a:off x="1298900" y="2477899"/>
            <a:ext cx="976267" cy="895296"/>
            <a:chOff x="3262748" y="1039093"/>
            <a:chExt cx="790849" cy="790849"/>
          </a:xfrm>
        </p:grpSpPr>
        <p:sp>
          <p:nvSpPr>
            <p:cNvPr id="140" name="Freeform: Shape 83">
              <a:extLst>
                <a:ext uri="{FF2B5EF4-FFF2-40B4-BE49-F238E27FC236}">
                  <a16:creationId xmlns:a16="http://schemas.microsoft.com/office/drawing/2014/main" id="{097A8E10-8C98-07C2-36CF-2DD93C54904E}"/>
                </a:ext>
              </a:extLst>
            </p:cNvPr>
            <p:cNvSpPr/>
            <p:nvPr/>
          </p:nvSpPr>
          <p:spPr>
            <a:xfrm>
              <a:off x="3262748" y="1039093"/>
              <a:ext cx="790849" cy="790849"/>
            </a:xfrm>
            <a:custGeom>
              <a:avLst/>
              <a:gdLst>
                <a:gd name="connsiteX0" fmla="*/ 536907 w 790848"/>
                <a:gd name="connsiteY0" fmla="*/ 478122 h 790848"/>
                <a:gd name="connsiteX1" fmla="*/ 518453 w 790848"/>
                <a:gd name="connsiteY1" fmla="*/ 498422 h 790848"/>
                <a:gd name="connsiteX2" fmla="*/ 518453 w 790848"/>
                <a:gd name="connsiteY2" fmla="*/ 580236 h 790848"/>
                <a:gd name="connsiteX3" fmla="*/ 536907 w 790848"/>
                <a:gd name="connsiteY3" fmla="*/ 601151 h 790848"/>
                <a:gd name="connsiteX4" fmla="*/ 623028 w 790848"/>
                <a:gd name="connsiteY4" fmla="*/ 601151 h 790848"/>
                <a:gd name="connsiteX5" fmla="*/ 641482 w 790848"/>
                <a:gd name="connsiteY5" fmla="*/ 580851 h 790848"/>
                <a:gd name="connsiteX6" fmla="*/ 641482 w 790848"/>
                <a:gd name="connsiteY6" fmla="*/ 498422 h 790848"/>
                <a:gd name="connsiteX7" fmla="*/ 623028 w 790848"/>
                <a:gd name="connsiteY7" fmla="*/ 478122 h 790848"/>
                <a:gd name="connsiteX8" fmla="*/ 352364 w 790848"/>
                <a:gd name="connsiteY8" fmla="*/ 478122 h 790848"/>
                <a:gd name="connsiteX9" fmla="*/ 333910 w 790848"/>
                <a:gd name="connsiteY9" fmla="*/ 498422 h 790848"/>
                <a:gd name="connsiteX10" fmla="*/ 333910 w 790848"/>
                <a:gd name="connsiteY10" fmla="*/ 580236 h 790848"/>
                <a:gd name="connsiteX11" fmla="*/ 352364 w 790848"/>
                <a:gd name="connsiteY11" fmla="*/ 601151 h 790848"/>
                <a:gd name="connsiteX12" fmla="*/ 438485 w 790848"/>
                <a:gd name="connsiteY12" fmla="*/ 601151 h 790848"/>
                <a:gd name="connsiteX13" fmla="*/ 456939 w 790848"/>
                <a:gd name="connsiteY13" fmla="*/ 580851 h 790848"/>
                <a:gd name="connsiteX14" fmla="*/ 456939 w 790848"/>
                <a:gd name="connsiteY14" fmla="*/ 498422 h 790848"/>
                <a:gd name="connsiteX15" fmla="*/ 438485 w 790848"/>
                <a:gd name="connsiteY15" fmla="*/ 478122 h 790848"/>
                <a:gd name="connsiteX16" fmla="*/ 167820 w 790848"/>
                <a:gd name="connsiteY16" fmla="*/ 478122 h 790848"/>
                <a:gd name="connsiteX17" fmla="*/ 149366 w 790848"/>
                <a:gd name="connsiteY17" fmla="*/ 498422 h 790848"/>
                <a:gd name="connsiteX18" fmla="*/ 149366 w 790848"/>
                <a:gd name="connsiteY18" fmla="*/ 580236 h 790848"/>
                <a:gd name="connsiteX19" fmla="*/ 167820 w 790848"/>
                <a:gd name="connsiteY19" fmla="*/ 601151 h 790848"/>
                <a:gd name="connsiteX20" fmla="*/ 253941 w 790848"/>
                <a:gd name="connsiteY20" fmla="*/ 601151 h 790848"/>
                <a:gd name="connsiteX21" fmla="*/ 272395 w 790848"/>
                <a:gd name="connsiteY21" fmla="*/ 580851 h 790848"/>
                <a:gd name="connsiteX22" fmla="*/ 272395 w 790848"/>
                <a:gd name="connsiteY22" fmla="*/ 498422 h 790848"/>
                <a:gd name="connsiteX23" fmla="*/ 253941 w 790848"/>
                <a:gd name="connsiteY23" fmla="*/ 478122 h 790848"/>
                <a:gd name="connsiteX24" fmla="*/ 395424 w 790848"/>
                <a:gd name="connsiteY24" fmla="*/ 106574 h 790848"/>
                <a:gd name="connsiteX25" fmla="*/ 320376 w 790848"/>
                <a:gd name="connsiteY25" fmla="*/ 181622 h 790848"/>
                <a:gd name="connsiteX26" fmla="*/ 395424 w 790848"/>
                <a:gd name="connsiteY26" fmla="*/ 256670 h 790848"/>
                <a:gd name="connsiteX27" fmla="*/ 470471 w 790848"/>
                <a:gd name="connsiteY27" fmla="*/ 181622 h 790848"/>
                <a:gd name="connsiteX28" fmla="*/ 395424 w 790848"/>
                <a:gd name="connsiteY28" fmla="*/ 106574 h 790848"/>
                <a:gd name="connsiteX29" fmla="*/ 395424 w 790848"/>
                <a:gd name="connsiteY29" fmla="*/ 0 h 790848"/>
                <a:gd name="connsiteX30" fmla="*/ 790848 w 790848"/>
                <a:gd name="connsiteY30" fmla="*/ 395424 h 790848"/>
                <a:gd name="connsiteX31" fmla="*/ 395424 w 790848"/>
                <a:gd name="connsiteY31" fmla="*/ 790848 h 790848"/>
                <a:gd name="connsiteX32" fmla="*/ 0 w 790848"/>
                <a:gd name="connsiteY32" fmla="*/ 395424 h 790848"/>
                <a:gd name="connsiteX33" fmla="*/ 395424 w 790848"/>
                <a:gd name="connsiteY33" fmla="*/ 0 h 79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0848" h="790848">
                  <a:moveTo>
                    <a:pt x="536907" y="478122"/>
                  </a:moveTo>
                  <a:cubicBezTo>
                    <a:pt x="525835" y="478122"/>
                    <a:pt x="518453" y="486119"/>
                    <a:pt x="518453" y="498422"/>
                  </a:cubicBezTo>
                  <a:lnTo>
                    <a:pt x="518453" y="580236"/>
                  </a:lnTo>
                  <a:cubicBezTo>
                    <a:pt x="518453" y="593154"/>
                    <a:pt x="525835" y="601151"/>
                    <a:pt x="536907" y="601151"/>
                  </a:cubicBezTo>
                  <a:lnTo>
                    <a:pt x="623028" y="601151"/>
                  </a:lnTo>
                  <a:cubicBezTo>
                    <a:pt x="634100" y="601151"/>
                    <a:pt x="641482" y="593154"/>
                    <a:pt x="641482" y="580851"/>
                  </a:cubicBezTo>
                  <a:lnTo>
                    <a:pt x="641482" y="498422"/>
                  </a:lnTo>
                  <a:cubicBezTo>
                    <a:pt x="641482" y="486119"/>
                    <a:pt x="634100" y="478122"/>
                    <a:pt x="623028" y="478122"/>
                  </a:cubicBezTo>
                  <a:close/>
                  <a:moveTo>
                    <a:pt x="352364" y="478122"/>
                  </a:moveTo>
                  <a:cubicBezTo>
                    <a:pt x="341292" y="478122"/>
                    <a:pt x="333910" y="486119"/>
                    <a:pt x="333910" y="498422"/>
                  </a:cubicBezTo>
                  <a:lnTo>
                    <a:pt x="333910" y="580236"/>
                  </a:lnTo>
                  <a:cubicBezTo>
                    <a:pt x="333910" y="593154"/>
                    <a:pt x="341292" y="601151"/>
                    <a:pt x="352364" y="601151"/>
                  </a:cubicBezTo>
                  <a:lnTo>
                    <a:pt x="438485" y="601151"/>
                  </a:lnTo>
                  <a:cubicBezTo>
                    <a:pt x="449557" y="601151"/>
                    <a:pt x="456939" y="593154"/>
                    <a:pt x="456939" y="580851"/>
                  </a:cubicBezTo>
                  <a:lnTo>
                    <a:pt x="456939" y="498422"/>
                  </a:lnTo>
                  <a:cubicBezTo>
                    <a:pt x="456939" y="486119"/>
                    <a:pt x="449557" y="478122"/>
                    <a:pt x="438485" y="478122"/>
                  </a:cubicBezTo>
                  <a:close/>
                  <a:moveTo>
                    <a:pt x="167820" y="478122"/>
                  </a:moveTo>
                  <a:cubicBezTo>
                    <a:pt x="156748" y="478122"/>
                    <a:pt x="149366" y="486119"/>
                    <a:pt x="149366" y="498422"/>
                  </a:cubicBezTo>
                  <a:lnTo>
                    <a:pt x="149366" y="580236"/>
                  </a:lnTo>
                  <a:cubicBezTo>
                    <a:pt x="149366" y="593154"/>
                    <a:pt x="156748" y="601151"/>
                    <a:pt x="167820" y="601151"/>
                  </a:cubicBezTo>
                  <a:lnTo>
                    <a:pt x="253941" y="601151"/>
                  </a:lnTo>
                  <a:cubicBezTo>
                    <a:pt x="265013" y="601151"/>
                    <a:pt x="272395" y="593154"/>
                    <a:pt x="272395" y="580851"/>
                  </a:cubicBezTo>
                  <a:lnTo>
                    <a:pt x="272395" y="498422"/>
                  </a:lnTo>
                  <a:cubicBezTo>
                    <a:pt x="272395" y="486119"/>
                    <a:pt x="265013" y="478122"/>
                    <a:pt x="253941" y="478122"/>
                  </a:cubicBezTo>
                  <a:close/>
                  <a:moveTo>
                    <a:pt x="395424" y="106574"/>
                  </a:moveTo>
                  <a:cubicBezTo>
                    <a:pt x="353977" y="106574"/>
                    <a:pt x="320376" y="140175"/>
                    <a:pt x="320376" y="181622"/>
                  </a:cubicBezTo>
                  <a:cubicBezTo>
                    <a:pt x="320376" y="223069"/>
                    <a:pt x="353977" y="256670"/>
                    <a:pt x="395424" y="256670"/>
                  </a:cubicBezTo>
                  <a:cubicBezTo>
                    <a:pt x="436871" y="256670"/>
                    <a:pt x="470471" y="223069"/>
                    <a:pt x="470471" y="181622"/>
                  </a:cubicBezTo>
                  <a:cubicBezTo>
                    <a:pt x="470471" y="140175"/>
                    <a:pt x="436871" y="106574"/>
                    <a:pt x="395424" y="106574"/>
                  </a:cubicBezTo>
                  <a:close/>
                  <a:moveTo>
                    <a:pt x="395424" y="0"/>
                  </a:moveTo>
                  <a:cubicBezTo>
                    <a:pt x="613811" y="0"/>
                    <a:pt x="790848" y="177037"/>
                    <a:pt x="790848" y="395424"/>
                  </a:cubicBezTo>
                  <a:cubicBezTo>
                    <a:pt x="790848" y="613811"/>
                    <a:pt x="613811" y="790848"/>
                    <a:pt x="395424" y="790848"/>
                  </a:cubicBezTo>
                  <a:cubicBezTo>
                    <a:pt x="177037" y="790848"/>
                    <a:pt x="0" y="613811"/>
                    <a:pt x="0" y="395424"/>
                  </a:cubicBezTo>
                  <a:cubicBezTo>
                    <a:pt x="0" y="177037"/>
                    <a:pt x="177037" y="0"/>
                    <a:pt x="395424" y="0"/>
                  </a:cubicBez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5835A21-7426-CF50-8BA9-769E43A6BEB4}"/>
                </a:ext>
              </a:extLst>
            </p:cNvPr>
            <p:cNvGrpSpPr/>
            <p:nvPr/>
          </p:nvGrpSpPr>
          <p:grpSpPr>
            <a:xfrm>
              <a:off x="3472274" y="1298389"/>
              <a:ext cx="369087" cy="212840"/>
              <a:chOff x="3464135" y="1284824"/>
              <a:chExt cx="369087" cy="212839"/>
            </a:xfrm>
          </p:grpSpPr>
          <p:sp>
            <p:nvSpPr>
              <p:cNvPr id="142" name="Freeform: Shape 85">
                <a:extLst>
                  <a:ext uri="{FF2B5EF4-FFF2-40B4-BE49-F238E27FC236}">
                    <a16:creationId xmlns:a16="http://schemas.microsoft.com/office/drawing/2014/main" id="{CD00ED80-460F-D45C-4962-B3B87089E2AB}"/>
                  </a:ext>
                </a:extLst>
              </p:cNvPr>
              <p:cNvSpPr/>
              <p:nvPr/>
            </p:nvSpPr>
            <p:spPr>
              <a:xfrm>
                <a:off x="3464135" y="1364176"/>
                <a:ext cx="369087" cy="133487"/>
              </a:xfrm>
              <a:custGeom>
                <a:avLst/>
                <a:gdLst>
                  <a:gd name="connsiteX0" fmla="*/ 0 w 270000"/>
                  <a:gd name="connsiteY0" fmla="*/ 97650 h 97650"/>
                  <a:gd name="connsiteX1" fmla="*/ 0 w 270000"/>
                  <a:gd name="connsiteY1" fmla="*/ 32850 h 97650"/>
                  <a:gd name="connsiteX2" fmla="*/ 32850 w 270000"/>
                  <a:gd name="connsiteY2" fmla="*/ 0 h 97650"/>
                  <a:gd name="connsiteX3" fmla="*/ 237150 w 270000"/>
                  <a:gd name="connsiteY3" fmla="*/ 0 h 97650"/>
                  <a:gd name="connsiteX4" fmla="*/ 270000 w 270000"/>
                  <a:gd name="connsiteY4" fmla="*/ 32850 h 97650"/>
                  <a:gd name="connsiteX5" fmla="*/ 270000 w 270000"/>
                  <a:gd name="connsiteY5" fmla="*/ 97650 h 9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0000" h="97650">
                    <a:moveTo>
                      <a:pt x="0" y="97650"/>
                    </a:moveTo>
                    <a:lnTo>
                      <a:pt x="0" y="32850"/>
                    </a:lnTo>
                    <a:cubicBezTo>
                      <a:pt x="0" y="14850"/>
                      <a:pt x="14850" y="0"/>
                      <a:pt x="32850" y="0"/>
                    </a:cubicBezTo>
                    <a:lnTo>
                      <a:pt x="237150" y="0"/>
                    </a:lnTo>
                    <a:cubicBezTo>
                      <a:pt x="255150" y="0"/>
                      <a:pt x="270000" y="14850"/>
                      <a:pt x="270000" y="32850"/>
                    </a:cubicBezTo>
                    <a:lnTo>
                      <a:pt x="270000" y="9765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  <p:sp>
            <p:nvSpPr>
              <p:cNvPr id="143" name="Freeform: Shape 86">
                <a:extLst>
                  <a:ext uri="{FF2B5EF4-FFF2-40B4-BE49-F238E27FC236}">
                    <a16:creationId xmlns:a16="http://schemas.microsoft.com/office/drawing/2014/main" id="{8A1B9402-26D0-2F93-9D85-81C5321E60EE}"/>
                  </a:ext>
                </a:extLst>
              </p:cNvPr>
              <p:cNvSpPr/>
              <p:nvPr/>
            </p:nvSpPr>
            <p:spPr>
              <a:xfrm>
                <a:off x="3648678" y="1284824"/>
                <a:ext cx="6151" cy="212839"/>
              </a:xfrm>
              <a:custGeom>
                <a:avLst/>
                <a:gdLst>
                  <a:gd name="connsiteX0" fmla="*/ 0 w 4500"/>
                  <a:gd name="connsiteY0" fmla="*/ 0 h 155699"/>
                  <a:gd name="connsiteX1" fmla="*/ 0 w 4500"/>
                  <a:gd name="connsiteY1" fmla="*/ 155700 h 15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0" h="155699">
                    <a:moveTo>
                      <a:pt x="0" y="0"/>
                    </a:moveTo>
                    <a:lnTo>
                      <a:pt x="0" y="15570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buSzPct val="100000"/>
                  <a:defRPr/>
                </a:pPr>
                <a:endParaRPr lang="en-US" sz="1600">
                  <a:solidFill>
                    <a:srgbClr val="FFFFFF"/>
                  </a:solidFill>
                  <a:latin typeface="Nokia Pure Text Light"/>
                </a:endParaRPr>
              </a:p>
            </p:txBody>
          </p:sp>
        </p:grp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2784BE0E-ACC7-183D-3124-3AF7A8680B15}"/>
              </a:ext>
            </a:extLst>
          </p:cNvPr>
          <p:cNvGrpSpPr/>
          <p:nvPr/>
        </p:nvGrpSpPr>
        <p:grpSpPr>
          <a:xfrm>
            <a:off x="1696625" y="2800237"/>
            <a:ext cx="187911" cy="153547"/>
            <a:chOff x="7257352" y="514383"/>
            <a:chExt cx="492863" cy="438731"/>
          </a:xfrm>
          <a:solidFill>
            <a:schemeClr val="accent1"/>
          </a:solidFill>
        </p:grpSpPr>
        <p:sp>
          <p:nvSpPr>
            <p:cNvPr id="145" name="Freeform: Shape 89">
              <a:extLst>
                <a:ext uri="{FF2B5EF4-FFF2-40B4-BE49-F238E27FC236}">
                  <a16:creationId xmlns:a16="http://schemas.microsoft.com/office/drawing/2014/main" id="{29887AFA-A976-D8E5-E4F9-8B19F29C80CB}"/>
                </a:ext>
              </a:extLst>
            </p:cNvPr>
            <p:cNvSpPr/>
            <p:nvPr/>
          </p:nvSpPr>
          <p:spPr>
            <a:xfrm>
              <a:off x="7257352" y="514383"/>
              <a:ext cx="492863" cy="438731"/>
            </a:xfrm>
            <a:custGeom>
              <a:avLst/>
              <a:gdLst>
                <a:gd name="connsiteX0" fmla="*/ 207793 w 492863"/>
                <a:gd name="connsiteY0" fmla="*/ 22352 h 438731"/>
                <a:gd name="connsiteX1" fmla="*/ 6051 w 492863"/>
                <a:gd name="connsiteY1" fmla="*/ 371770 h 438731"/>
                <a:gd name="connsiteX2" fmla="*/ 44738 w 492863"/>
                <a:gd name="connsiteY2" fmla="*/ 438731 h 438731"/>
                <a:gd name="connsiteX3" fmla="*/ 448126 w 492863"/>
                <a:gd name="connsiteY3" fmla="*/ 438731 h 438731"/>
                <a:gd name="connsiteX4" fmla="*/ 486812 w 492863"/>
                <a:gd name="connsiteY4" fmla="*/ 371770 h 438731"/>
                <a:gd name="connsiteX5" fmla="*/ 285166 w 492863"/>
                <a:gd name="connsiteY5" fmla="*/ 22352 h 438731"/>
                <a:gd name="connsiteX6" fmla="*/ 207793 w 492863"/>
                <a:gd name="connsiteY6" fmla="*/ 22352 h 43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863" h="438731">
                  <a:moveTo>
                    <a:pt x="207793" y="22352"/>
                  </a:moveTo>
                  <a:lnTo>
                    <a:pt x="6051" y="371770"/>
                  </a:lnTo>
                  <a:cubicBezTo>
                    <a:pt x="-11142" y="401573"/>
                    <a:pt x="10350" y="438731"/>
                    <a:pt x="44738" y="438731"/>
                  </a:cubicBezTo>
                  <a:lnTo>
                    <a:pt x="448126" y="438731"/>
                  </a:lnTo>
                  <a:cubicBezTo>
                    <a:pt x="482514" y="438731"/>
                    <a:pt x="504006" y="401573"/>
                    <a:pt x="486812" y="371770"/>
                  </a:cubicBezTo>
                  <a:lnTo>
                    <a:pt x="285166" y="22352"/>
                  </a:lnTo>
                  <a:cubicBezTo>
                    <a:pt x="267972" y="-7451"/>
                    <a:pt x="224987" y="-7451"/>
                    <a:pt x="207793" y="2235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146" name="Freeform: Shape 91">
              <a:extLst>
                <a:ext uri="{FF2B5EF4-FFF2-40B4-BE49-F238E27FC236}">
                  <a16:creationId xmlns:a16="http://schemas.microsoft.com/office/drawing/2014/main" id="{FBCB8406-A4E3-914B-FEB2-13396014596F}"/>
                </a:ext>
              </a:extLst>
            </p:cNvPr>
            <p:cNvSpPr/>
            <p:nvPr/>
          </p:nvSpPr>
          <p:spPr>
            <a:xfrm>
              <a:off x="7503831" y="619361"/>
              <a:ext cx="9552" cy="159425"/>
            </a:xfrm>
            <a:custGeom>
              <a:avLst/>
              <a:gdLst>
                <a:gd name="connsiteX0" fmla="*/ 0 w 9552"/>
                <a:gd name="connsiteY0" fmla="*/ 0 h 159425"/>
                <a:gd name="connsiteX1" fmla="*/ 0 w 9552"/>
                <a:gd name="connsiteY1" fmla="*/ 159426 h 15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52" h="159425">
                  <a:moveTo>
                    <a:pt x="0" y="0"/>
                  </a:moveTo>
                  <a:lnTo>
                    <a:pt x="0" y="159426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147" name="Freeform: Shape 94">
              <a:extLst>
                <a:ext uri="{FF2B5EF4-FFF2-40B4-BE49-F238E27FC236}">
                  <a16:creationId xmlns:a16="http://schemas.microsoft.com/office/drawing/2014/main" id="{FADD0767-B4F8-DE75-495A-62ACB312828C}"/>
                </a:ext>
              </a:extLst>
            </p:cNvPr>
            <p:cNvSpPr/>
            <p:nvPr/>
          </p:nvSpPr>
          <p:spPr>
            <a:xfrm>
              <a:off x="7493706" y="854917"/>
              <a:ext cx="20250" cy="20250"/>
            </a:xfrm>
            <a:custGeom>
              <a:avLst/>
              <a:gdLst>
                <a:gd name="connsiteX0" fmla="*/ 20251 w 20250"/>
                <a:gd name="connsiteY0" fmla="*/ 10125 h 20250"/>
                <a:gd name="connsiteX1" fmla="*/ 10125 w 20250"/>
                <a:gd name="connsiteY1" fmla="*/ 20251 h 20250"/>
                <a:gd name="connsiteX2" fmla="*/ 0 w 20250"/>
                <a:gd name="connsiteY2" fmla="*/ 10125 h 20250"/>
                <a:gd name="connsiteX3" fmla="*/ 10125 w 20250"/>
                <a:gd name="connsiteY3" fmla="*/ 0 h 20250"/>
                <a:gd name="connsiteX4" fmla="*/ 20251 w 20250"/>
                <a:gd name="connsiteY4" fmla="*/ 10125 h 2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20250">
                  <a:moveTo>
                    <a:pt x="20251" y="10125"/>
                  </a:moveTo>
                  <a:cubicBezTo>
                    <a:pt x="20251" y="15717"/>
                    <a:pt x="15717" y="20251"/>
                    <a:pt x="10125" y="20251"/>
                  </a:cubicBezTo>
                  <a:cubicBezTo>
                    <a:pt x="4533" y="20251"/>
                    <a:pt x="0" y="15717"/>
                    <a:pt x="0" y="10125"/>
                  </a:cubicBezTo>
                  <a:cubicBezTo>
                    <a:pt x="0" y="4533"/>
                    <a:pt x="4533" y="0"/>
                    <a:pt x="10125" y="0"/>
                  </a:cubicBezTo>
                  <a:cubicBezTo>
                    <a:pt x="15717" y="0"/>
                    <a:pt x="20251" y="4533"/>
                    <a:pt x="20251" y="1012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148" name="Freeform: Shape 95">
              <a:extLst>
                <a:ext uri="{FF2B5EF4-FFF2-40B4-BE49-F238E27FC236}">
                  <a16:creationId xmlns:a16="http://schemas.microsoft.com/office/drawing/2014/main" id="{71DA355B-6128-2033-0255-42EA1FCF010C}"/>
                </a:ext>
              </a:extLst>
            </p:cNvPr>
            <p:cNvSpPr/>
            <p:nvPr/>
          </p:nvSpPr>
          <p:spPr>
            <a:xfrm>
              <a:off x="7499533" y="860744"/>
              <a:ext cx="8596" cy="8596"/>
            </a:xfrm>
            <a:custGeom>
              <a:avLst/>
              <a:gdLst>
                <a:gd name="connsiteX0" fmla="*/ 8597 w 8596"/>
                <a:gd name="connsiteY0" fmla="*/ 4298 h 8596"/>
                <a:gd name="connsiteX1" fmla="*/ 4298 w 8596"/>
                <a:gd name="connsiteY1" fmla="*/ 8597 h 8596"/>
                <a:gd name="connsiteX2" fmla="*/ 0 w 8596"/>
                <a:gd name="connsiteY2" fmla="*/ 4298 h 8596"/>
                <a:gd name="connsiteX3" fmla="*/ 4298 w 8596"/>
                <a:gd name="connsiteY3" fmla="*/ 0 h 8596"/>
                <a:gd name="connsiteX4" fmla="*/ 8597 w 8596"/>
                <a:gd name="connsiteY4" fmla="*/ 4298 h 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96" h="8596">
                  <a:moveTo>
                    <a:pt x="8597" y="4298"/>
                  </a:moveTo>
                  <a:cubicBezTo>
                    <a:pt x="8597" y="6672"/>
                    <a:pt x="6672" y="8597"/>
                    <a:pt x="4298" y="8597"/>
                  </a:cubicBezTo>
                  <a:cubicBezTo>
                    <a:pt x="1924" y="8597"/>
                    <a:pt x="0" y="6672"/>
                    <a:pt x="0" y="4298"/>
                  </a:cubicBezTo>
                  <a:cubicBezTo>
                    <a:pt x="0" y="1924"/>
                    <a:pt x="1924" y="0"/>
                    <a:pt x="4298" y="0"/>
                  </a:cubicBezTo>
                  <a:cubicBezTo>
                    <a:pt x="6672" y="0"/>
                    <a:pt x="8597" y="1924"/>
                    <a:pt x="8597" y="429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sp>
        <p:nvSpPr>
          <p:cNvPr id="153" name="Text Box 112">
            <a:extLst>
              <a:ext uri="{FF2B5EF4-FFF2-40B4-BE49-F238E27FC236}">
                <a16:creationId xmlns:a16="http://schemas.microsoft.com/office/drawing/2014/main" id="{8C1346D3-8A96-B5A8-6D6E-BAED891EC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889" y="2461646"/>
            <a:ext cx="1548401" cy="54847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48000" tIns="48000" rIns="48000" bIns="48000">
            <a:spAutoFit/>
          </a:bodyPr>
          <a:lstStyle/>
          <a:p>
            <a:pPr algn="ctr" defTabSz="914241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dirty="0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AI-RAN workloads</a:t>
            </a:r>
            <a:br>
              <a:rPr lang="en-US" sz="1467" dirty="0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</a:br>
            <a:r>
              <a:rPr lang="en-US" sz="1467" dirty="0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connectivity</a:t>
            </a: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462314B4-28A4-B02A-73FC-5B674CC35D44}"/>
              </a:ext>
            </a:extLst>
          </p:cNvPr>
          <p:cNvGrpSpPr/>
          <p:nvPr/>
        </p:nvGrpSpPr>
        <p:grpSpPr>
          <a:xfrm>
            <a:off x="1947687" y="2220114"/>
            <a:ext cx="353088" cy="314308"/>
            <a:chOff x="7257352" y="514383"/>
            <a:chExt cx="492863" cy="438731"/>
          </a:xfrm>
          <a:solidFill>
            <a:schemeClr val="accent1"/>
          </a:solidFill>
        </p:grpSpPr>
        <p:sp>
          <p:nvSpPr>
            <p:cNvPr id="155" name="Freeform: Shape 187">
              <a:extLst>
                <a:ext uri="{FF2B5EF4-FFF2-40B4-BE49-F238E27FC236}">
                  <a16:creationId xmlns:a16="http://schemas.microsoft.com/office/drawing/2014/main" id="{89FE6483-72D0-83DA-909E-93606DEA2E72}"/>
                </a:ext>
              </a:extLst>
            </p:cNvPr>
            <p:cNvSpPr/>
            <p:nvPr/>
          </p:nvSpPr>
          <p:spPr>
            <a:xfrm>
              <a:off x="7257352" y="514383"/>
              <a:ext cx="492863" cy="438731"/>
            </a:xfrm>
            <a:custGeom>
              <a:avLst/>
              <a:gdLst>
                <a:gd name="connsiteX0" fmla="*/ 207793 w 492863"/>
                <a:gd name="connsiteY0" fmla="*/ 22352 h 438731"/>
                <a:gd name="connsiteX1" fmla="*/ 6051 w 492863"/>
                <a:gd name="connsiteY1" fmla="*/ 371770 h 438731"/>
                <a:gd name="connsiteX2" fmla="*/ 44738 w 492863"/>
                <a:gd name="connsiteY2" fmla="*/ 438731 h 438731"/>
                <a:gd name="connsiteX3" fmla="*/ 448126 w 492863"/>
                <a:gd name="connsiteY3" fmla="*/ 438731 h 438731"/>
                <a:gd name="connsiteX4" fmla="*/ 486812 w 492863"/>
                <a:gd name="connsiteY4" fmla="*/ 371770 h 438731"/>
                <a:gd name="connsiteX5" fmla="*/ 285166 w 492863"/>
                <a:gd name="connsiteY5" fmla="*/ 22352 h 438731"/>
                <a:gd name="connsiteX6" fmla="*/ 207793 w 492863"/>
                <a:gd name="connsiteY6" fmla="*/ 22352 h 43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863" h="438731">
                  <a:moveTo>
                    <a:pt x="207793" y="22352"/>
                  </a:moveTo>
                  <a:lnTo>
                    <a:pt x="6051" y="371770"/>
                  </a:lnTo>
                  <a:cubicBezTo>
                    <a:pt x="-11142" y="401573"/>
                    <a:pt x="10350" y="438731"/>
                    <a:pt x="44738" y="438731"/>
                  </a:cubicBezTo>
                  <a:lnTo>
                    <a:pt x="448126" y="438731"/>
                  </a:lnTo>
                  <a:cubicBezTo>
                    <a:pt x="482514" y="438731"/>
                    <a:pt x="504006" y="401573"/>
                    <a:pt x="486812" y="371770"/>
                  </a:cubicBezTo>
                  <a:lnTo>
                    <a:pt x="285166" y="22352"/>
                  </a:lnTo>
                  <a:cubicBezTo>
                    <a:pt x="267972" y="-7451"/>
                    <a:pt x="224987" y="-7451"/>
                    <a:pt x="207793" y="2235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156" name="Freeform: Shape 188">
              <a:extLst>
                <a:ext uri="{FF2B5EF4-FFF2-40B4-BE49-F238E27FC236}">
                  <a16:creationId xmlns:a16="http://schemas.microsoft.com/office/drawing/2014/main" id="{33E12B20-AB8E-D4A5-1158-F07828FCB9BE}"/>
                </a:ext>
              </a:extLst>
            </p:cNvPr>
            <p:cNvSpPr/>
            <p:nvPr/>
          </p:nvSpPr>
          <p:spPr>
            <a:xfrm>
              <a:off x="7503831" y="619361"/>
              <a:ext cx="9552" cy="159425"/>
            </a:xfrm>
            <a:custGeom>
              <a:avLst/>
              <a:gdLst>
                <a:gd name="connsiteX0" fmla="*/ 0 w 9552"/>
                <a:gd name="connsiteY0" fmla="*/ 0 h 159425"/>
                <a:gd name="connsiteX1" fmla="*/ 0 w 9552"/>
                <a:gd name="connsiteY1" fmla="*/ 159426 h 15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52" h="159425">
                  <a:moveTo>
                    <a:pt x="0" y="0"/>
                  </a:moveTo>
                  <a:lnTo>
                    <a:pt x="0" y="159426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157" name="Freeform: Shape 189">
              <a:extLst>
                <a:ext uri="{FF2B5EF4-FFF2-40B4-BE49-F238E27FC236}">
                  <a16:creationId xmlns:a16="http://schemas.microsoft.com/office/drawing/2014/main" id="{5FFD881A-972F-BA2C-CE61-5535EABC39D5}"/>
                </a:ext>
              </a:extLst>
            </p:cNvPr>
            <p:cNvSpPr/>
            <p:nvPr/>
          </p:nvSpPr>
          <p:spPr>
            <a:xfrm>
              <a:off x="7493706" y="854917"/>
              <a:ext cx="20250" cy="20250"/>
            </a:xfrm>
            <a:custGeom>
              <a:avLst/>
              <a:gdLst>
                <a:gd name="connsiteX0" fmla="*/ 20251 w 20250"/>
                <a:gd name="connsiteY0" fmla="*/ 10125 h 20250"/>
                <a:gd name="connsiteX1" fmla="*/ 10125 w 20250"/>
                <a:gd name="connsiteY1" fmla="*/ 20251 h 20250"/>
                <a:gd name="connsiteX2" fmla="*/ 0 w 20250"/>
                <a:gd name="connsiteY2" fmla="*/ 10125 h 20250"/>
                <a:gd name="connsiteX3" fmla="*/ 10125 w 20250"/>
                <a:gd name="connsiteY3" fmla="*/ 0 h 20250"/>
                <a:gd name="connsiteX4" fmla="*/ 20251 w 20250"/>
                <a:gd name="connsiteY4" fmla="*/ 10125 h 2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20250">
                  <a:moveTo>
                    <a:pt x="20251" y="10125"/>
                  </a:moveTo>
                  <a:cubicBezTo>
                    <a:pt x="20251" y="15717"/>
                    <a:pt x="15717" y="20251"/>
                    <a:pt x="10125" y="20251"/>
                  </a:cubicBezTo>
                  <a:cubicBezTo>
                    <a:pt x="4533" y="20251"/>
                    <a:pt x="0" y="15717"/>
                    <a:pt x="0" y="10125"/>
                  </a:cubicBezTo>
                  <a:cubicBezTo>
                    <a:pt x="0" y="4533"/>
                    <a:pt x="4533" y="0"/>
                    <a:pt x="10125" y="0"/>
                  </a:cubicBezTo>
                  <a:cubicBezTo>
                    <a:pt x="15717" y="0"/>
                    <a:pt x="20251" y="4533"/>
                    <a:pt x="20251" y="1012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  <p:sp>
          <p:nvSpPr>
            <p:cNvPr id="158" name="Freeform: Shape 190">
              <a:extLst>
                <a:ext uri="{FF2B5EF4-FFF2-40B4-BE49-F238E27FC236}">
                  <a16:creationId xmlns:a16="http://schemas.microsoft.com/office/drawing/2014/main" id="{9C9CC1E8-2AD6-8579-B911-27BDD8C3F16D}"/>
                </a:ext>
              </a:extLst>
            </p:cNvPr>
            <p:cNvSpPr/>
            <p:nvPr/>
          </p:nvSpPr>
          <p:spPr>
            <a:xfrm>
              <a:off x="7499533" y="860744"/>
              <a:ext cx="8596" cy="8596"/>
            </a:xfrm>
            <a:custGeom>
              <a:avLst/>
              <a:gdLst>
                <a:gd name="connsiteX0" fmla="*/ 8597 w 8596"/>
                <a:gd name="connsiteY0" fmla="*/ 4298 h 8596"/>
                <a:gd name="connsiteX1" fmla="*/ 4298 w 8596"/>
                <a:gd name="connsiteY1" fmla="*/ 8597 h 8596"/>
                <a:gd name="connsiteX2" fmla="*/ 0 w 8596"/>
                <a:gd name="connsiteY2" fmla="*/ 4298 h 8596"/>
                <a:gd name="connsiteX3" fmla="*/ 4298 w 8596"/>
                <a:gd name="connsiteY3" fmla="*/ 0 h 8596"/>
                <a:gd name="connsiteX4" fmla="*/ 8597 w 8596"/>
                <a:gd name="connsiteY4" fmla="*/ 4298 h 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96" h="8596">
                  <a:moveTo>
                    <a:pt x="8597" y="4298"/>
                  </a:moveTo>
                  <a:cubicBezTo>
                    <a:pt x="8597" y="6672"/>
                    <a:pt x="6672" y="8597"/>
                    <a:pt x="4298" y="8597"/>
                  </a:cubicBezTo>
                  <a:cubicBezTo>
                    <a:pt x="1924" y="8597"/>
                    <a:pt x="0" y="6672"/>
                    <a:pt x="0" y="4298"/>
                  </a:cubicBezTo>
                  <a:cubicBezTo>
                    <a:pt x="0" y="1924"/>
                    <a:pt x="1924" y="0"/>
                    <a:pt x="4298" y="0"/>
                  </a:cubicBezTo>
                  <a:cubicBezTo>
                    <a:pt x="6672" y="0"/>
                    <a:pt x="8597" y="1924"/>
                    <a:pt x="8597" y="429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 eaLnBrk="1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>
                <a:solidFill>
                  <a:srgbClr val="FFFFFF"/>
                </a:solidFill>
                <a:latin typeface="Nokia Pure Text Light"/>
              </a:endParaRPr>
            </a:p>
          </p:txBody>
        </p:sp>
      </p:grp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DC90690D-A632-E2AA-48D5-B9FD675DDB29}"/>
              </a:ext>
            </a:extLst>
          </p:cNvPr>
          <p:cNvCxnSpPr>
            <a:cxnSpLocks/>
          </p:cNvCxnSpPr>
          <p:nvPr/>
        </p:nvCxnSpPr>
        <p:spPr>
          <a:xfrm>
            <a:off x="1009043" y="5007340"/>
            <a:ext cx="0" cy="12218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Rectangle 189">
            <a:extLst>
              <a:ext uri="{FF2B5EF4-FFF2-40B4-BE49-F238E27FC236}">
                <a16:creationId xmlns:a16="http://schemas.microsoft.com/office/drawing/2014/main" id="{FD6A06C7-FEA2-6C06-8FB7-265010B70D8B}"/>
              </a:ext>
            </a:extLst>
          </p:cNvPr>
          <p:cNvSpPr/>
          <p:nvPr/>
        </p:nvSpPr>
        <p:spPr>
          <a:xfrm>
            <a:off x="976501" y="4885151"/>
            <a:ext cx="64217" cy="12218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CA" sz="1600" dirty="0">
              <a:solidFill>
                <a:srgbClr val="FFFFFF"/>
              </a:solidFill>
              <a:latin typeface="Nokia Pure Text Light"/>
            </a:endParaRPr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84BC8A4A-BA2E-127A-3111-4D45C347C9D8}"/>
              </a:ext>
            </a:extLst>
          </p:cNvPr>
          <p:cNvCxnSpPr>
            <a:cxnSpLocks/>
          </p:cNvCxnSpPr>
          <p:nvPr/>
        </p:nvCxnSpPr>
        <p:spPr>
          <a:xfrm>
            <a:off x="924133" y="4885151"/>
            <a:ext cx="29115" cy="11588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F7661822-5689-7BCC-7879-A83BD7426B1F}"/>
              </a:ext>
            </a:extLst>
          </p:cNvPr>
          <p:cNvCxnSpPr>
            <a:cxnSpLocks/>
          </p:cNvCxnSpPr>
          <p:nvPr/>
        </p:nvCxnSpPr>
        <p:spPr>
          <a:xfrm flipH="1">
            <a:off x="1058023" y="4885151"/>
            <a:ext cx="30483" cy="11905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9A6105EA-CC6E-C249-03A6-3BD6EB5E6FC6}"/>
              </a:ext>
            </a:extLst>
          </p:cNvPr>
          <p:cNvCxnSpPr>
            <a:cxnSpLocks/>
          </p:cNvCxnSpPr>
          <p:nvPr/>
        </p:nvCxnSpPr>
        <p:spPr>
          <a:xfrm>
            <a:off x="885006" y="4885151"/>
            <a:ext cx="32097" cy="26796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0ECF47E4-7458-FE0F-F47C-6ED735464663}"/>
              </a:ext>
            </a:extLst>
          </p:cNvPr>
          <p:cNvCxnSpPr>
            <a:cxnSpLocks/>
          </p:cNvCxnSpPr>
          <p:nvPr/>
        </p:nvCxnSpPr>
        <p:spPr>
          <a:xfrm flipV="1">
            <a:off x="875914" y="4940482"/>
            <a:ext cx="42948" cy="1595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662C7F6E-5262-D93E-BFC1-B370C603B106}"/>
              </a:ext>
            </a:extLst>
          </p:cNvPr>
          <p:cNvCxnSpPr>
            <a:cxnSpLocks/>
          </p:cNvCxnSpPr>
          <p:nvPr/>
        </p:nvCxnSpPr>
        <p:spPr>
          <a:xfrm flipV="1">
            <a:off x="903681" y="4966007"/>
            <a:ext cx="27183" cy="3502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8EC289B5-B35D-8419-B7C9-96CC777CF1F8}"/>
              </a:ext>
            </a:extLst>
          </p:cNvPr>
          <p:cNvCxnSpPr>
            <a:cxnSpLocks/>
          </p:cNvCxnSpPr>
          <p:nvPr/>
        </p:nvCxnSpPr>
        <p:spPr>
          <a:xfrm flipV="1">
            <a:off x="1100417" y="4898549"/>
            <a:ext cx="39959" cy="987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31D9071E-BE68-D56E-1770-7B76EDF0CD0D}"/>
              </a:ext>
            </a:extLst>
          </p:cNvPr>
          <p:cNvCxnSpPr>
            <a:cxnSpLocks/>
          </p:cNvCxnSpPr>
          <p:nvPr/>
        </p:nvCxnSpPr>
        <p:spPr>
          <a:xfrm>
            <a:off x="1094067" y="4950005"/>
            <a:ext cx="47045" cy="634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571D16A3-9D86-589E-53C5-BFBED4E2DF75}"/>
              </a:ext>
            </a:extLst>
          </p:cNvPr>
          <p:cNvCxnSpPr>
            <a:cxnSpLocks/>
          </p:cNvCxnSpPr>
          <p:nvPr/>
        </p:nvCxnSpPr>
        <p:spPr>
          <a:xfrm>
            <a:off x="1086988" y="4985238"/>
            <a:ext cx="31909" cy="22103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1EE49228-8542-A5AE-ABFB-8B216EB86973}"/>
              </a:ext>
            </a:extLst>
          </p:cNvPr>
          <p:cNvCxnSpPr>
            <a:cxnSpLocks/>
          </p:cNvCxnSpPr>
          <p:nvPr/>
        </p:nvCxnSpPr>
        <p:spPr>
          <a:xfrm>
            <a:off x="2558457" y="5385166"/>
            <a:ext cx="0" cy="12218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Rectangle 234">
            <a:extLst>
              <a:ext uri="{FF2B5EF4-FFF2-40B4-BE49-F238E27FC236}">
                <a16:creationId xmlns:a16="http://schemas.microsoft.com/office/drawing/2014/main" id="{7A4887F5-62D4-2EA8-B0A2-D78EB267EAF7}"/>
              </a:ext>
            </a:extLst>
          </p:cNvPr>
          <p:cNvSpPr/>
          <p:nvPr/>
        </p:nvSpPr>
        <p:spPr>
          <a:xfrm>
            <a:off x="2525916" y="5262976"/>
            <a:ext cx="64217" cy="12218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CA" sz="1600" dirty="0">
              <a:solidFill>
                <a:srgbClr val="FFFFFF"/>
              </a:solidFill>
              <a:latin typeface="Nokia Pure Text Light"/>
            </a:endParaRPr>
          </a:p>
        </p:txBody>
      </p: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4C6AC014-E28B-A123-87D9-A6AB1F768949}"/>
              </a:ext>
            </a:extLst>
          </p:cNvPr>
          <p:cNvCxnSpPr>
            <a:cxnSpLocks/>
          </p:cNvCxnSpPr>
          <p:nvPr/>
        </p:nvCxnSpPr>
        <p:spPr>
          <a:xfrm>
            <a:off x="2473548" y="5262977"/>
            <a:ext cx="29115" cy="11588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8FF68A1C-4A09-18AA-21D4-92FABF0F9CDF}"/>
              </a:ext>
            </a:extLst>
          </p:cNvPr>
          <p:cNvCxnSpPr>
            <a:cxnSpLocks/>
          </p:cNvCxnSpPr>
          <p:nvPr/>
        </p:nvCxnSpPr>
        <p:spPr>
          <a:xfrm flipH="1">
            <a:off x="2607437" y="5262976"/>
            <a:ext cx="30483" cy="11905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89838511-13DC-8428-ECEF-64299AC18CB8}"/>
              </a:ext>
            </a:extLst>
          </p:cNvPr>
          <p:cNvCxnSpPr>
            <a:cxnSpLocks/>
          </p:cNvCxnSpPr>
          <p:nvPr/>
        </p:nvCxnSpPr>
        <p:spPr>
          <a:xfrm>
            <a:off x="2434421" y="5262977"/>
            <a:ext cx="32097" cy="26796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B6F9F4E6-5EE1-15E0-59BD-7F51DA862971}"/>
              </a:ext>
            </a:extLst>
          </p:cNvPr>
          <p:cNvCxnSpPr>
            <a:cxnSpLocks/>
          </p:cNvCxnSpPr>
          <p:nvPr/>
        </p:nvCxnSpPr>
        <p:spPr>
          <a:xfrm flipV="1">
            <a:off x="2425329" y="5318307"/>
            <a:ext cx="42948" cy="1595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361B4A1C-599F-54D8-CC97-1B0D61EB8EFE}"/>
              </a:ext>
            </a:extLst>
          </p:cNvPr>
          <p:cNvCxnSpPr>
            <a:cxnSpLocks/>
          </p:cNvCxnSpPr>
          <p:nvPr/>
        </p:nvCxnSpPr>
        <p:spPr>
          <a:xfrm flipV="1">
            <a:off x="2453095" y="5343833"/>
            <a:ext cx="27183" cy="3502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018529EA-5AD0-7899-A77B-A262EC7A143C}"/>
              </a:ext>
            </a:extLst>
          </p:cNvPr>
          <p:cNvCxnSpPr>
            <a:cxnSpLocks/>
          </p:cNvCxnSpPr>
          <p:nvPr/>
        </p:nvCxnSpPr>
        <p:spPr>
          <a:xfrm flipV="1">
            <a:off x="2649831" y="5276374"/>
            <a:ext cx="39959" cy="987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7044D1E8-053F-F4D5-1352-2734B96C8113}"/>
              </a:ext>
            </a:extLst>
          </p:cNvPr>
          <p:cNvCxnSpPr>
            <a:cxnSpLocks/>
          </p:cNvCxnSpPr>
          <p:nvPr/>
        </p:nvCxnSpPr>
        <p:spPr>
          <a:xfrm>
            <a:off x="2643482" y="5327831"/>
            <a:ext cx="47045" cy="634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9B2948A8-61BC-1062-3297-D8F4D64E93B8}"/>
              </a:ext>
            </a:extLst>
          </p:cNvPr>
          <p:cNvCxnSpPr>
            <a:cxnSpLocks/>
          </p:cNvCxnSpPr>
          <p:nvPr/>
        </p:nvCxnSpPr>
        <p:spPr>
          <a:xfrm>
            <a:off x="2636403" y="5363063"/>
            <a:ext cx="31909" cy="22103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698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16CD1C4-92B8-433C-609E-8570A790D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the cloud with Nokia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44CB725-9113-D472-1E26-AB9372190F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Reliable, secure and automated networks</a:t>
            </a:r>
          </a:p>
        </p:txBody>
      </p:sp>
      <p:pic>
        <p:nvPicPr>
          <p:cNvPr id="4" name="Picture 3" descr="A blue board with blue and white graphics&#10;&#10;Description automatically generated with medium confidence">
            <a:extLst>
              <a:ext uri="{FF2B5EF4-FFF2-40B4-BE49-F238E27FC236}">
                <a16:creationId xmlns:a16="http://schemas.microsoft.com/office/drawing/2014/main" id="{CF463281-0977-F4F7-5A20-28AFEB2A5F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" y="2859805"/>
            <a:ext cx="12178452" cy="3297007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070A32B-E2CC-BCA8-E246-C3CC07A32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7266" y="563617"/>
            <a:ext cx="1868797" cy="186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3EFBE2-3AD7-5B68-B4E9-145232B885FD}"/>
              </a:ext>
            </a:extLst>
          </p:cNvPr>
          <p:cNvSpPr txBox="1"/>
          <p:nvPr/>
        </p:nvSpPr>
        <p:spPr>
          <a:xfrm>
            <a:off x="9669972" y="1625362"/>
            <a:ext cx="2178573" cy="10772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239994" eaLnBrk="1" fontAlgn="auto" hangingPunct="1">
              <a:spcBef>
                <a:spcPts val="0"/>
              </a:spcBef>
              <a:spcAft>
                <a:spcPts val="0"/>
              </a:spcAft>
              <a:tabLst>
                <a:tab pos="239994" algn="l"/>
              </a:tabLst>
              <a:defRPr/>
            </a:pPr>
            <a:r>
              <a:rPr lang="en-GB" sz="1400" dirty="0">
                <a:solidFill>
                  <a:srgbClr val="FFFFFF"/>
                </a:solidFill>
                <a:latin typeface="Nokia Pure Text Light"/>
              </a:rPr>
              <a:t>Nokia ranked number 1 sustainable company among 55 companies in the communications equipment industry 2025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F7B9922-52B6-FDBB-19AB-12F8FE50A92F}"/>
              </a:ext>
            </a:extLst>
          </p:cNvPr>
          <p:cNvSpPr/>
          <p:nvPr/>
        </p:nvSpPr>
        <p:spPr>
          <a:xfrm>
            <a:off x="9655261" y="1252442"/>
            <a:ext cx="2207999" cy="1450137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GB" sz="1600" dirty="0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6" name="Text Box 112">
            <a:extLst>
              <a:ext uri="{FF2B5EF4-FFF2-40B4-BE49-F238E27FC236}">
                <a16:creationId xmlns:a16="http://schemas.microsoft.com/office/drawing/2014/main" id="{8690DAE0-EEAB-96C5-0297-FDC7FDF9E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71" y="1722358"/>
            <a:ext cx="2802328" cy="102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8000" tIns="0" rIns="48000" bIns="0">
            <a:noAutofit/>
          </a:bodyPr>
          <a:lstStyle/>
          <a:p>
            <a:pPr defTabSz="914241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dirty="0">
                <a:solidFill>
                  <a:srgbClr val="FFFFFF"/>
                </a:solidFill>
                <a:latin typeface="Nokia Pure Headline" panose="020B0504020202020204" pitchFamily="34" charset="0"/>
                <a:ea typeface="Nokia Pure Text" panose="020B0503020202020204" pitchFamily="34" charset="0"/>
                <a:cs typeface="Nokia Pure Text Light" panose="020B0304040602060303" pitchFamily="34" charset="0"/>
              </a:rPr>
              <a:t>Fixed Networks ​</a:t>
            </a:r>
          </a:p>
          <a:p>
            <a:pPr defTabSz="914241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3" dirty="0">
                <a:solidFill>
                  <a:srgbClr val="FFFFFF"/>
                </a:solidFill>
                <a:latin typeface="Nokia Pure Text Light"/>
                <a:ea typeface="Nokia Pure Text Light" panose="020B0304040602060303" pitchFamily="34" charset="0"/>
                <a:cs typeface="Nokia Pure Text Light" panose="020B0304040602060303" pitchFamily="34" charset="0"/>
              </a:rPr>
              <a:t>Fixed network services and solutions spanning copper, fiber and 5G fixed wireless applications</a:t>
            </a:r>
          </a:p>
        </p:txBody>
      </p:sp>
      <p:sp>
        <p:nvSpPr>
          <p:cNvPr id="9" name="Text Box 112">
            <a:extLst>
              <a:ext uri="{FF2B5EF4-FFF2-40B4-BE49-F238E27FC236}">
                <a16:creationId xmlns:a16="http://schemas.microsoft.com/office/drawing/2014/main" id="{2E0A679B-CBD9-8C8A-889E-9462BDE6E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169" y="1722358"/>
            <a:ext cx="2802328" cy="102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8000" tIns="0" rIns="48000" bIns="0">
            <a:noAutofit/>
          </a:bodyPr>
          <a:lstStyle/>
          <a:p>
            <a:pPr defTabSz="914241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dirty="0">
                <a:solidFill>
                  <a:srgbClr val="FFFFFF"/>
                </a:solidFill>
                <a:latin typeface="Nokia Pure Headline" panose="020B0504020202020204" pitchFamily="34" charset="0"/>
                <a:ea typeface="Nokia Pure Text" panose="020B0503020202020204" pitchFamily="34" charset="0"/>
                <a:cs typeface="Nokia Pure Text Light" panose="020B0304040602060303" pitchFamily="34" charset="0"/>
              </a:rPr>
              <a:t>IP Networks ​</a:t>
            </a:r>
          </a:p>
          <a:p>
            <a:pPr defTabSz="914241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3" dirty="0">
                <a:solidFill>
                  <a:srgbClr val="FFFFFF"/>
                </a:solidFill>
                <a:latin typeface="Nokia Pure Text Light"/>
                <a:ea typeface="Nokia Pure Text Light" panose="020B0304040602060303" pitchFamily="34" charset="0"/>
                <a:cs typeface="Nokia Pure Text Light" panose="020B0304040602060303" pitchFamily="34" charset="0"/>
              </a:rPr>
              <a:t>IP and DC networks and services for residential, mobile, enterprise and cloud interconnect applications</a:t>
            </a:r>
          </a:p>
        </p:txBody>
      </p:sp>
      <p:sp>
        <p:nvSpPr>
          <p:cNvPr id="10" name="Text Box 112">
            <a:extLst>
              <a:ext uri="{FF2B5EF4-FFF2-40B4-BE49-F238E27FC236}">
                <a16:creationId xmlns:a16="http://schemas.microsoft.com/office/drawing/2014/main" id="{E3FFC05D-3147-3A52-EE89-A0EDCD7E1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2368" y="1722357"/>
            <a:ext cx="2716872" cy="943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8000" tIns="0" rIns="48000" bIns="0">
            <a:spAutoFit/>
          </a:bodyPr>
          <a:lstStyle/>
          <a:p>
            <a:pPr defTabSz="914241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dirty="0">
                <a:solidFill>
                  <a:srgbClr val="FFFFFF"/>
                </a:solidFill>
                <a:latin typeface="Nokia Pure Headline" panose="020B0504020202020204" pitchFamily="34" charset="0"/>
                <a:ea typeface="Nokia Pure Text" panose="020B0503020202020204" pitchFamily="34" charset="0"/>
                <a:cs typeface="Nokia Pure Text Light" panose="020B0304040602060303" pitchFamily="34" charset="0"/>
              </a:rPr>
              <a:t>Optical Networks ​</a:t>
            </a:r>
          </a:p>
          <a:p>
            <a:pPr defTabSz="914241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3" dirty="0">
                <a:solidFill>
                  <a:srgbClr val="FFFFFF"/>
                </a:solidFill>
                <a:latin typeface="Nokia Pure Text Light"/>
                <a:ea typeface="Nokia Pure Text Light" panose="020B0304040602060303" pitchFamily="34" charset="0"/>
                <a:cs typeface="Nokia Pure Text Light" panose="020B0304040602060303" pitchFamily="34" charset="0"/>
              </a:rPr>
              <a:t>Optical transport networks for metro-access, regional, long-haul and ultra long-haul applications</a:t>
            </a:r>
          </a:p>
        </p:txBody>
      </p:sp>
    </p:spTree>
    <p:extLst>
      <p:ext uri="{BB962C8B-B14F-4D97-AF65-F5344CB8AC3E}">
        <p14:creationId xmlns:p14="http://schemas.microsoft.com/office/powerpoint/2010/main" val="1192519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8404E-B888-B652-E042-193AA8D95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Monetize built-in security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B87BF-AC73-43AA-F06B-66208BE719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/>
              <a:t>Nokia’s multi-layer embedded approach to network security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B09C13-1ABA-35C1-6919-33E8513E82BF}"/>
              </a:ext>
            </a:extLst>
          </p:cNvPr>
          <p:cNvSpPr/>
          <p:nvPr/>
        </p:nvSpPr>
        <p:spPr>
          <a:xfrm>
            <a:off x="928936" y="2143158"/>
            <a:ext cx="3600000" cy="14898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 defTabSz="789986" eaLnBrk="1" fontAlgn="auto" hangingPunct="1">
              <a:lnSpc>
                <a:spcPct val="81607"/>
              </a:lnSpc>
              <a:spcBef>
                <a:spcPts val="0"/>
              </a:spcBef>
              <a:spcAft>
                <a:spcPts val="133"/>
              </a:spcAft>
              <a:buSzPct val="100000"/>
              <a:defRPr/>
            </a:pPr>
            <a:r>
              <a:rPr lang="en-US" sz="4267" kern="0" dirty="0">
                <a:solidFill>
                  <a:srgbClr val="FFFFFF"/>
                </a:solidFill>
                <a:latin typeface="Nokia Pure Headline Light"/>
                <a:ea typeface="Nokia Pure Text" panose="020B0503020202020204" pitchFamily="34" charset="0"/>
              </a:rPr>
              <a:t>AI/ML DDoS detection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100788-7625-6064-68BB-8FC894528673}"/>
              </a:ext>
            </a:extLst>
          </p:cNvPr>
          <p:cNvSpPr/>
          <p:nvPr/>
        </p:nvSpPr>
        <p:spPr>
          <a:xfrm>
            <a:off x="5655061" y="2143158"/>
            <a:ext cx="3600000" cy="14898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 defTabSz="789986" eaLnBrk="1" fontAlgn="auto" hangingPunct="1">
              <a:spcBef>
                <a:spcPts val="0"/>
              </a:spcBef>
              <a:spcAft>
                <a:spcPts val="133"/>
              </a:spcAft>
              <a:buSzPct val="100000"/>
              <a:defRPr/>
            </a:pPr>
            <a:r>
              <a:rPr lang="en-US" sz="4267" kern="0" dirty="0">
                <a:solidFill>
                  <a:srgbClr val="FFFFFF"/>
                </a:solidFill>
                <a:latin typeface="Nokia Pure Headline Light"/>
                <a:ea typeface="Nokia Pure Text" panose="020B0503020202020204" pitchFamily="34" charset="0"/>
              </a:rPr>
              <a:t>Nokia </a:t>
            </a:r>
            <a:r>
              <a:rPr lang="en-US" sz="4267" kern="0" dirty="0" err="1">
                <a:solidFill>
                  <a:srgbClr val="FFFFFF"/>
                </a:solidFill>
                <a:latin typeface="Nokia Pure Headline Light"/>
                <a:ea typeface="Nokia Pure Text" panose="020B0503020202020204" pitchFamily="34" charset="0"/>
              </a:rPr>
              <a:t>AnySec</a:t>
            </a:r>
            <a:endParaRPr lang="en-US" sz="4267" kern="0" dirty="0">
              <a:solidFill>
                <a:srgbClr val="FFFFFF"/>
              </a:solidFill>
              <a:latin typeface="Nokia Pure Headline Light"/>
              <a:ea typeface="Nokia Pure Text" panose="020B0503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A58D52-2354-477A-4F63-37D531D1566A}"/>
              </a:ext>
            </a:extLst>
          </p:cNvPr>
          <p:cNvSpPr/>
          <p:nvPr/>
        </p:nvSpPr>
        <p:spPr>
          <a:xfrm>
            <a:off x="928936" y="3756124"/>
            <a:ext cx="3600000" cy="100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789986" eaLnBrk="1" fontAlgn="auto" hangingPunct="1">
              <a:spcBef>
                <a:spcPts val="0"/>
              </a:spcBef>
              <a:spcAft>
                <a:spcPts val="133"/>
              </a:spcAft>
              <a:buSzPct val="100000"/>
              <a:defRPr/>
            </a:pPr>
            <a:r>
              <a:rPr lang="en-US" sz="1600" kern="0" dirty="0">
                <a:solidFill>
                  <a:srgbClr val="FFFFFF"/>
                </a:solidFill>
                <a:latin typeface="Nokia Pure Text Light"/>
                <a:ea typeface="Nokia Pure Text" panose="020B0503020202020204" pitchFamily="34" charset="0"/>
              </a:rPr>
              <a:t>faster, greener, more accurate; </a:t>
            </a:r>
            <a:br>
              <a:rPr lang="en-US" sz="1600" kern="0" dirty="0">
                <a:solidFill>
                  <a:srgbClr val="FFFFFF"/>
                </a:solidFill>
                <a:latin typeface="Nokia Pure Text Light"/>
                <a:ea typeface="Nokia Pure Text" panose="020B0503020202020204" pitchFamily="34" charset="0"/>
              </a:rPr>
            </a:br>
            <a:r>
              <a:rPr lang="en-US" sz="1600" kern="0" dirty="0">
                <a:solidFill>
                  <a:srgbClr val="FFFFFF"/>
                </a:solidFill>
                <a:latin typeface="Nokia Pure Text Light"/>
                <a:ea typeface="Nokia Pure Text" panose="020B0503020202020204" pitchFamily="34" charset="0"/>
              </a:rPr>
              <a:t>high-capacity best scaling DDoS filtering for FP silicon</a:t>
            </a:r>
            <a:endParaRPr lang="en-US" sz="1333" kern="0" dirty="0">
              <a:solidFill>
                <a:srgbClr val="FFFFFF"/>
              </a:solidFill>
              <a:latin typeface="Nokia Pure Text Light"/>
              <a:ea typeface="Nokia Pure Text" panose="020B0503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8C5C1B-AE05-BD3A-A52D-9B0F39F67FC0}"/>
              </a:ext>
            </a:extLst>
          </p:cNvPr>
          <p:cNvSpPr/>
          <p:nvPr/>
        </p:nvSpPr>
        <p:spPr>
          <a:xfrm>
            <a:off x="5655061" y="3756124"/>
            <a:ext cx="3600000" cy="100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789986" eaLnBrk="1" fontAlgn="auto" hangingPunct="1">
              <a:spcBef>
                <a:spcPts val="0"/>
              </a:spcBef>
              <a:spcAft>
                <a:spcPts val="133"/>
              </a:spcAft>
              <a:buSzPct val="100000"/>
              <a:defRPr/>
            </a:pPr>
            <a:r>
              <a:rPr lang="en-US" sz="1600" kern="0" dirty="0">
                <a:solidFill>
                  <a:srgbClr val="FFFFFF"/>
                </a:solidFill>
                <a:latin typeface="Nokia Pure Text Light"/>
                <a:ea typeface="Nokia Pure Text" panose="020B0503020202020204" pitchFamily="34" charset="0"/>
              </a:rPr>
              <a:t>Quantum safe transport at optical and/or IP layer</a:t>
            </a:r>
            <a:endParaRPr lang="en-US" sz="1333" kern="0" dirty="0">
              <a:solidFill>
                <a:srgbClr val="FFFFFF"/>
              </a:solidFill>
              <a:latin typeface="Nokia Pure Text Light"/>
              <a:ea typeface="Nokia Pure Text" panose="020B0503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0926A5-23BF-A9AD-ACEE-1F3936F321C9}"/>
              </a:ext>
            </a:extLst>
          </p:cNvPr>
          <p:cNvCxnSpPr>
            <a:cxnSpLocks/>
          </p:cNvCxnSpPr>
          <p:nvPr/>
        </p:nvCxnSpPr>
        <p:spPr>
          <a:xfrm>
            <a:off x="1711657" y="4987640"/>
            <a:ext cx="685953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logo nlix - Dutch Data Center Association">
            <a:hlinkClick r:id="rId3"/>
            <a:extLst>
              <a:ext uri="{FF2B5EF4-FFF2-40B4-BE49-F238E27FC236}">
                <a16:creationId xmlns:a16="http://schemas.microsoft.com/office/drawing/2014/main" id="{8E84C19D-B141-33E8-5DC6-8D9CADBD5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9781" y="5165802"/>
            <a:ext cx="768577" cy="38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5"/>
            <a:extLst>
              <a:ext uri="{FF2B5EF4-FFF2-40B4-BE49-F238E27FC236}">
                <a16:creationId xmlns:a16="http://schemas.microsoft.com/office/drawing/2014/main" id="{D96326FC-BD5C-86F2-7174-1FFD6D49B3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485" y="5215504"/>
            <a:ext cx="741880" cy="284883"/>
          </a:xfrm>
          <a:prstGeom prst="rect">
            <a:avLst/>
          </a:prstGeom>
        </p:spPr>
      </p:pic>
      <p:pic>
        <p:nvPicPr>
          <p:cNvPr id="15" name="Picture 2" descr="Log in!">
            <a:hlinkClick r:id="rId7"/>
            <a:extLst>
              <a:ext uri="{FF2B5EF4-FFF2-40B4-BE49-F238E27FC236}">
                <a16:creationId xmlns:a16="http://schemas.microsoft.com/office/drawing/2014/main" id="{DB0DCEFA-EB04-6773-3FAD-BB17723F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2773" y="5255887"/>
            <a:ext cx="1497740" cy="20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9"/>
            <a:extLst>
              <a:ext uri="{FF2B5EF4-FFF2-40B4-BE49-F238E27FC236}">
                <a16:creationId xmlns:a16="http://schemas.microsoft.com/office/drawing/2014/main" id="{B3313F32-DA36-634A-CA65-9B7AE72963D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843" y="5186195"/>
            <a:ext cx="814228" cy="343501"/>
          </a:xfrm>
          <a:prstGeom prst="rect">
            <a:avLst/>
          </a:prstGeom>
        </p:spPr>
      </p:pic>
      <p:pic>
        <p:nvPicPr>
          <p:cNvPr id="17" name="Picture 16">
            <a:hlinkClick r:id="rId11"/>
            <a:extLst>
              <a:ext uri="{FF2B5EF4-FFF2-40B4-BE49-F238E27FC236}">
                <a16:creationId xmlns:a16="http://schemas.microsoft.com/office/drawing/2014/main" id="{84E4CE74-DD2E-9492-60F1-23DB00600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4927" y="5184041"/>
            <a:ext cx="980997" cy="34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0">
            <a:hlinkClick r:id="rId13"/>
            <a:extLst>
              <a:ext uri="{FF2B5EF4-FFF2-40B4-BE49-F238E27FC236}">
                <a16:creationId xmlns:a16="http://schemas.microsoft.com/office/drawing/2014/main" id="{2DC7E4EE-65EF-36BE-2BAE-02743989F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0339" y="5246702"/>
            <a:ext cx="994741" cy="22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5282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. Master">
  <a:themeElements>
    <a:clrScheme name="Nokia 2023.1">
      <a:dk1>
        <a:srgbClr val="CCCCCC"/>
      </a:dk1>
      <a:lt1>
        <a:srgbClr val="FFFFFF"/>
      </a:lt1>
      <a:dk2>
        <a:srgbClr val="001135"/>
      </a:dk2>
      <a:lt2>
        <a:srgbClr val="666666"/>
      </a:lt2>
      <a:accent1>
        <a:srgbClr val="005AFF"/>
      </a:accent1>
      <a:accent2>
        <a:srgbClr val="23ABB6"/>
      </a:accent2>
      <a:accent3>
        <a:srgbClr val="37CC73"/>
      </a:accent3>
      <a:accent4>
        <a:srgbClr val="F47F31"/>
      </a:accent4>
      <a:accent5>
        <a:srgbClr val="E03DCD"/>
      </a:accent5>
      <a:accent6>
        <a:srgbClr val="7D33F2"/>
      </a:accent6>
      <a:hlink>
        <a:srgbClr val="001135"/>
      </a:hlink>
      <a:folHlink>
        <a:srgbClr val="005AFF"/>
      </a:folHlink>
    </a:clrScheme>
    <a:fontScheme name="Nokia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Aft>
            <a:spcPts val="300"/>
          </a:spcAft>
          <a:buSzPct val="100000"/>
          <a:defRPr sz="12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noAutofit/>
      </a:bodyPr>
      <a:lstStyle>
        <a:defPPr marL="0" marR="0" indent="0" algn="l" defTabSz="180000" rtl="0" eaLnBrk="1" fontAlgn="auto" latinLnBrk="0" hangingPunct="1">
          <a:lnSpc>
            <a:spcPct val="100000"/>
          </a:lnSpc>
          <a:spcBef>
            <a:spcPts val="0"/>
          </a:spcBef>
          <a:spcAft>
            <a:spcPts val="300"/>
          </a:spcAft>
          <a:buClrTx/>
          <a:buSzTx/>
          <a:buFont typeface="+mj-lt"/>
          <a:buNone/>
          <a:tabLst>
            <a:tab pos="180000" algn="l"/>
          </a:tabLst>
          <a:defRPr kumimoji="0" sz="1200" b="0" i="0" u="none" strike="noStrike" kern="1200" cap="none" spc="0" normalizeH="0" baseline="0" noProof="0" dirty="0" smtClean="0">
            <a:ln>
              <a:noFill/>
            </a:ln>
            <a:solidFill>
              <a:schemeClr val="tx2"/>
            </a:solidFill>
            <a:effectLst/>
            <a:uLnTx/>
            <a:uFillTx/>
            <a:latin typeface="Nokia Pure Text Ligh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kia 2023 - PowerPoint template v1.3.1" id="{95EDE8F7-58AB-440A-82AC-4DC9E39A292C}" vid="{533A05BB-4D65-4753-8F51-029C8738C22F}"/>
    </a:ext>
  </a:extLst>
</a:theme>
</file>

<file path=ppt/theme/theme3.xml><?xml version="1.0" encoding="utf-8"?>
<a:theme xmlns:a="http://schemas.openxmlformats.org/drawingml/2006/main" name="3_1. White">
  <a:themeElements>
    <a:clrScheme name="Nokia 2.0">
      <a:dk1>
        <a:srgbClr val="001135"/>
      </a:dk1>
      <a:lt1>
        <a:srgbClr val="FFFFFF"/>
      </a:lt1>
      <a:dk2>
        <a:srgbClr val="666666"/>
      </a:dk2>
      <a:lt2>
        <a:srgbClr val="EBEBEB"/>
      </a:lt2>
      <a:accent1>
        <a:srgbClr val="005AFF"/>
      </a:accent1>
      <a:accent2>
        <a:srgbClr val="23ABB6"/>
      </a:accent2>
      <a:accent3>
        <a:srgbClr val="37CC73"/>
      </a:accent3>
      <a:accent4>
        <a:srgbClr val="F47F31"/>
      </a:accent4>
      <a:accent5>
        <a:srgbClr val="E03DCD"/>
      </a:accent5>
      <a:accent6>
        <a:srgbClr val="7D33F2"/>
      </a:accent6>
      <a:hlink>
        <a:srgbClr val="001135"/>
      </a:hlink>
      <a:folHlink>
        <a:srgbClr val="005AFF"/>
      </a:folHlink>
    </a:clrScheme>
    <a:fontScheme name="Nokia fonts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Aft>
            <a:spcPts val="0"/>
          </a:spcAft>
          <a:buSzPct val="100000"/>
          <a:defRPr sz="1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noAutofit/>
      </a:bodyPr>
      <a:lstStyle>
        <a:defPPr marL="0" marR="0" indent="0" algn="l" defTabSz="1800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 typeface="+mj-lt"/>
          <a:buNone/>
          <a:tabLst>
            <a:tab pos="180000" algn="l"/>
          </a:tabLst>
          <a:defRPr kumimoji="0" sz="12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Nokia Pure Text Ligh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kia 2025 - PowerPoint template v2.7.potx" id="{FC10E22E-1FA4-48BB-B3B0-2ACBF944D167}" vid="{87FF3A5E-967C-44B3-B372-720A983A191C}"/>
    </a:ext>
  </a:extLst>
</a:theme>
</file>

<file path=ppt/theme/theme4.xml><?xml version="1.0" encoding="utf-8"?>
<a:theme xmlns:a="http://schemas.openxmlformats.org/drawingml/2006/main" name="1_1. Master">
  <a:themeElements>
    <a:clrScheme name="Nokia 2023.1">
      <a:dk1>
        <a:srgbClr val="CCCCCC"/>
      </a:dk1>
      <a:lt1>
        <a:srgbClr val="FFFFFF"/>
      </a:lt1>
      <a:dk2>
        <a:srgbClr val="001135"/>
      </a:dk2>
      <a:lt2>
        <a:srgbClr val="666666"/>
      </a:lt2>
      <a:accent1>
        <a:srgbClr val="005AFF"/>
      </a:accent1>
      <a:accent2>
        <a:srgbClr val="23ABB6"/>
      </a:accent2>
      <a:accent3>
        <a:srgbClr val="37CC73"/>
      </a:accent3>
      <a:accent4>
        <a:srgbClr val="F47F31"/>
      </a:accent4>
      <a:accent5>
        <a:srgbClr val="E03DCD"/>
      </a:accent5>
      <a:accent6>
        <a:srgbClr val="7D33F2"/>
      </a:accent6>
      <a:hlink>
        <a:srgbClr val="001135"/>
      </a:hlink>
      <a:folHlink>
        <a:srgbClr val="005AFF"/>
      </a:folHlink>
    </a:clrScheme>
    <a:fontScheme name="Nokia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Aft>
            <a:spcPts val="300"/>
          </a:spcAft>
          <a:buSzPct val="100000"/>
          <a:defRPr sz="12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noAutofit/>
      </a:bodyPr>
      <a:lstStyle>
        <a:defPPr marL="0" marR="0" indent="0" algn="l" defTabSz="180000" rtl="0" eaLnBrk="1" fontAlgn="auto" latinLnBrk="0" hangingPunct="1">
          <a:lnSpc>
            <a:spcPct val="100000"/>
          </a:lnSpc>
          <a:spcBef>
            <a:spcPts val="0"/>
          </a:spcBef>
          <a:spcAft>
            <a:spcPts val="300"/>
          </a:spcAft>
          <a:buClrTx/>
          <a:buSzTx/>
          <a:buFont typeface="+mj-lt"/>
          <a:buNone/>
          <a:tabLst>
            <a:tab pos="180000" algn="l"/>
          </a:tabLst>
          <a:defRPr kumimoji="0" sz="1200" b="0" i="0" u="none" strike="noStrike" kern="1200" cap="none" spc="0" normalizeH="0" baseline="0" noProof="0" dirty="0" smtClean="0">
            <a:ln>
              <a:noFill/>
            </a:ln>
            <a:solidFill>
              <a:schemeClr val="tx2"/>
            </a:solidFill>
            <a:effectLst/>
            <a:uLnTx/>
            <a:uFillTx/>
            <a:latin typeface="Nokia Pure Text Ligh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kia 2023 - PowerPoint template v1.3.1" id="{95EDE8F7-58AB-440A-82AC-4DC9E39A292C}" vid="{533A05BB-4D65-4753-8F51-029C8738C22F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D59CB205400954984DE778D44B781F7" ma:contentTypeVersion="26" ma:contentTypeDescription="Utwórz nowy dokument." ma:contentTypeScope="" ma:versionID="ddef6e9a393556d2e6dbecb66310f2f9">
  <xsd:schema xmlns:xsd="http://www.w3.org/2001/XMLSchema" xmlns:xs="http://www.w3.org/2001/XMLSchema" xmlns:p="http://schemas.microsoft.com/office/2006/metadata/properties" xmlns:ns2="a0eb4477-056c-4793-9b55-487159220ec7" xmlns:ns3="8e79569c-da4a-46bc-98dc-70b796aac52b" targetNamespace="http://schemas.microsoft.com/office/2006/metadata/properties" ma:root="true" ma:fieldsID="178b96f5d5f03f5d10b53124fff771be" ns2:_="" ns3:_="">
    <xsd:import namespace="a0eb4477-056c-4793-9b55-487159220ec7"/>
    <xsd:import namespace="8e79569c-da4a-46bc-98dc-70b796aac52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ZAFAKTUROWANE" minOccurs="0"/>
                <xsd:element ref="ns3:lcf76f155ced4ddcb4097134ff3c332f" minOccurs="0"/>
                <xsd:element ref="ns2:TaxCatchAll" minOccurs="0"/>
                <xsd:element ref="ns3:Data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eb4477-056c-4793-9b55-487159220e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8229d03-baa8-4957-833e-36e4c41e4d2d}" ma:internalName="TaxCatchAll" ma:showField="CatchAllData" ma:web="a0eb4477-056c-4793-9b55-487159220e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79569c-da4a-46bc-98dc-70b796aac5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ZAFAKTUROWANE" ma:index="21" nillable="true" ma:displayName="ZAFAKTUROWANE" ma:default="0" ma:format="Dropdown" ma:internalName="ZAFAKTUROWANE">
      <xsd:simpleType>
        <xsd:restriction base="dms:Boolean"/>
      </xsd:simpleType>
    </xsd:element>
    <xsd:element name="lcf76f155ced4ddcb4097134ff3c332f" ma:index="23" nillable="true" ma:taxonomy="true" ma:internalName="lcf76f155ced4ddcb4097134ff3c332f" ma:taxonomyFieldName="MediaServiceImageTags" ma:displayName="Tagi obrazów" ma:readOnly="false" ma:fieldId="{5cf76f15-5ced-4ddc-b409-7134ff3c332f}" ma:taxonomyMulti="true" ma:sspId="b23ff7f9-b8f3-4152-8890-f822d2defc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a" ma:index="25" nillable="true" ma:displayName="Data" ma:format="DateOnly" ma:internalName="Data">
      <xsd:simpleType>
        <xsd:restriction base="dms:DateTim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0eb4477-056c-4793-9b55-487159220ec7" xsi:nil="true"/>
    <Data xmlns="8e79569c-da4a-46bc-98dc-70b796aac52b" xsi:nil="true"/>
    <lcf76f155ced4ddcb4097134ff3c332f xmlns="8e79569c-da4a-46bc-98dc-70b796aac52b">
      <Terms xmlns="http://schemas.microsoft.com/office/infopath/2007/PartnerControls"/>
    </lcf76f155ced4ddcb4097134ff3c332f>
    <ZAFAKTUROWANE xmlns="8e79569c-da4a-46bc-98dc-70b796aac52b">false</ZAFAKTUROWANE>
  </documentManagement>
</p:properties>
</file>

<file path=customXml/itemProps1.xml><?xml version="1.0" encoding="utf-8"?>
<ds:datastoreItem xmlns:ds="http://schemas.openxmlformats.org/officeDocument/2006/customXml" ds:itemID="{AF404921-E7F1-4B02-AE96-D6744251FC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6425E5-CFED-4C85-8FDE-ABD529256A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eb4477-056c-4793-9b55-487159220ec7"/>
    <ds:schemaRef ds:uri="8e79569c-da4a-46bc-98dc-70b796aac5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F73695B-02DE-47D9-B48F-BC38EA67435F}">
  <ds:schemaRefs>
    <ds:schemaRef ds:uri="8e79569c-da4a-46bc-98dc-70b796aac52b"/>
    <ds:schemaRef ds:uri="a0eb4477-056c-4793-9b55-487159220ec7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1274</Words>
  <Application>Microsoft Office PowerPoint</Application>
  <PresentationFormat>Panoramiczny</PresentationFormat>
  <Paragraphs>235</Paragraphs>
  <Slides>18</Slides>
  <Notes>14</Notes>
  <HiddenSlides>0</HiddenSlides>
  <MMClips>0</MMClips>
  <ScaleCrop>false</ScaleCrop>
  <HeadingPairs>
    <vt:vector size="8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4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Nokia Pure Headline</vt:lpstr>
      <vt:lpstr>Nokia Pure Headline Light</vt:lpstr>
      <vt:lpstr>Nokia Pure Headline Ultra Light</vt:lpstr>
      <vt:lpstr>Nokia Pure Text</vt:lpstr>
      <vt:lpstr>Nokia Pure Text Light</vt:lpstr>
      <vt:lpstr>Motyw pakietu Office</vt:lpstr>
      <vt:lpstr>1. Master</vt:lpstr>
      <vt:lpstr>3_1. White</vt:lpstr>
      <vt:lpstr>1_1. Master</vt:lpstr>
      <vt:lpstr>think-cell Slide</vt:lpstr>
      <vt:lpstr>Na nieznanych wodach: Bezpieczny transport danych w erze AI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Hyper-digital connected world brings large tech investments</vt:lpstr>
      <vt:lpstr>Network the cloud with Nokia</vt:lpstr>
      <vt:lpstr>Monetize built-in security</vt:lpstr>
      <vt:lpstr>Prezentacja programu PowerPoint</vt:lpstr>
      <vt:lpstr>Prezentacja programu PowerPoint</vt:lpstr>
      <vt:lpstr>Prezentacja programu PowerPoint</vt:lpstr>
      <vt:lpstr>Prezentacja programu PowerPoint</vt:lpstr>
      <vt:lpstr>Quantum computing could be ready for prime time within 3 to 5 Years.  </vt:lpstr>
      <vt:lpstr>Nokia quantum-safe networks </vt:lpstr>
      <vt:lpstr>Quantum-Safe Networks in action</vt:lpstr>
      <vt:lpstr>Network the cloud with Nokia</vt:lpstr>
      <vt:lpstr>Dziękuję za uwagę!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Patrycja Sadokierska</dc:creator>
  <cp:lastModifiedBy>Patrycja Sadokierska</cp:lastModifiedBy>
  <cp:revision>2</cp:revision>
  <dcterms:created xsi:type="dcterms:W3CDTF">2025-05-12T12:47:14Z</dcterms:created>
  <dcterms:modified xsi:type="dcterms:W3CDTF">2025-06-09T09:42:19Z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0x0101008D59CB205400954984DE778D44B781F7</vt:lpwstr>
  </property>
  <property fmtid="{D5CDD505-2E9C-101B-9397-08002B2CF9AE}" pid="4" name="NOMIOS-PolandCATEGORY">
    <vt:lpwstr>SENSITIVE_AMBER_UT</vt:lpwstr>
  </property>
  <property fmtid="{D5CDD505-2E9C-101B-9397-08002B2CF9AE}" pid="5" name="NOMIOS-PolandClassifiedBy">
    <vt:lpwstr>UxC4dwLulzfINJ8nQH+xvX5LNGipWa4BRSZhPgxsCvlDJjmgBv6aOaiOxeYfgb3WCuOvmObXqljewxvUL3tGnE6UbOtkbYpnrdRHbfmF/9b+ENQt+9qdBNteQfsxooZo</vt:lpwstr>
  </property>
  <property fmtid="{D5CDD505-2E9C-101B-9397-08002B2CF9AE}" pid="6" name="NOMIOS-PolandClassificationDate">
    <vt:lpwstr>2025-05-12T15:06:00.6496795+02:00</vt:lpwstr>
  </property>
  <property fmtid="{D5CDD505-2E9C-101B-9397-08002B2CF9AE}" pid="7" name="NOMIOS-PolandClassifiedBySID">
    <vt:lpwstr>UxC4dwLulzfINJ8nQH+xvX5LNGipWa4BRSZhPgxsCvniwNGhw9tud3DJdvW2dWXbJgdgHTcnn8X2Cc6Rx4aPOwAzdB0esvCZhB/QtP+iZCvxregsgxMUqkWabOJowj+Y</vt:lpwstr>
  </property>
  <property fmtid="{D5CDD505-2E9C-101B-9397-08002B2CF9AE}" pid="8" name="NOMIOS-PolandGRNItemId">
    <vt:lpwstr>GRN-d9a4ef8c-72c3-4eae-b598-b3856b2f1e8a</vt:lpwstr>
  </property>
  <property fmtid="{D5CDD505-2E9C-101B-9397-08002B2CF9AE}" pid="9" name="NOMIOS-PolandHash">
    <vt:lpwstr>+NFaVCoWeaKS2qe6LSNacu8O/BQvV9Qu6YEFPCeG4Vo=</vt:lpwstr>
  </property>
  <property fmtid="{D5CDD505-2E9C-101B-9397-08002B2CF9AE}" pid="10" name="NOMIOS-PolandVisualMarkingsSettings">
    <vt:lpwstr>HeaderAlignment=0;FooterAlignment=0</vt:lpwstr>
  </property>
  <property fmtid="{D5CDD505-2E9C-101B-9397-08002B2CF9AE}" pid="11" name="NOMIOS-PolandRefresh">
    <vt:lpwstr>False</vt:lpwstr>
  </property>
</Properties>
</file>